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6" r:id="rId1"/>
  </p:sldMasterIdLst>
  <p:notesMasterIdLst>
    <p:notesMasterId r:id="rId9"/>
  </p:notesMasterIdLst>
  <p:sldIdLst>
    <p:sldId id="260" r:id="rId2"/>
    <p:sldId id="263" r:id="rId3"/>
    <p:sldId id="261" r:id="rId4"/>
    <p:sldId id="266" r:id="rId5"/>
    <p:sldId id="262" r:id="rId6"/>
    <p:sldId id="265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A10F"/>
    <a:srgbClr val="A6F890"/>
    <a:srgbClr val="66FF66"/>
    <a:srgbClr val="25F757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42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E069FC-C2A3-45D3-8488-4B476B21F13D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06F058-7D7E-4D72-99CA-A15BE9E715B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4BEBED5-D5D3-4335-9C96-FCDAFADA38FC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AAF4A07-C2FA-4CBA-B5A0-314F4C347622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A897FDA-20DB-44E8-9E96-5079581005CE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768FE-226B-45C6-9109-9177E79C6AE1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CF9CF-C69F-472D-8B17-27ADF0D773E5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04EB77B-014B-4208-98ED-6933D87AE5F6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112E5-506A-40A2-BFB5-D235E30893F0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6B5AB40-97E6-465B-97DE-25A1D73341CD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179F26-58AB-4AD9-A527-A74A4301634F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02FD-6AD4-48C8-B1E5-C9DE7E5BF75A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E2C46-9790-47FF-8317-137BA8326BD0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70F5C49-366F-4E3C-8347-F09612DA912C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 dir="d"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675170269"/>
              </p:ext>
            </p:extLst>
          </p:nvPr>
        </p:nvGraphicFramePr>
        <p:xfrm>
          <a:off x="1979712" y="2132856"/>
          <a:ext cx="6929486" cy="3720476"/>
        </p:xfrm>
        <a:graphic>
          <a:graphicData uri="http://schemas.openxmlformats.org/drawingml/2006/table">
            <a:tbl>
              <a:tblPr firstCol="1">
                <a:effectLst/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VY_32_INOVACE_05_C_11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Příslušenství otopných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soustav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pl-PL" sz="1600" dirty="0" smtClean="0">
                          <a:latin typeface="Arial" pitchFamily="34" charset="0"/>
                          <a:cs typeface="Times New Roman" pitchFamily="18" charset="0"/>
                        </a:rPr>
                        <a:t>Odvzdušňovací ventily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Václav Nepokoj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6" name="Picture 2" descr="sosasou-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8" name="Obdélník 7"/>
          <p:cNvSpPr/>
          <p:nvPr/>
        </p:nvSpPr>
        <p:spPr>
          <a:xfrm>
            <a:off x="2051720" y="1916831"/>
            <a:ext cx="6840760" cy="444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pro studijní obor MIEZ, předmětu VYTÁPĚNÍ, inovuje výuku použitím multimediálních pomůcek – prezentace s názornými obrázky a schématy doplněných textem podporujícím výklad učitele.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052736"/>
            <a:ext cx="8640960" cy="5256584"/>
          </a:xfrm>
        </p:spPr>
        <p:txBody>
          <a:bodyPr>
            <a:noAutofit/>
          </a:bodyPr>
          <a:lstStyle/>
          <a:p>
            <a:pPr marL="449263" indent="-361950"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Vzduch v otopné soustavě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je nežádoucí, protože způsobuje řadu problémů /hluk, korozi, poškození v důsledku kavitace, snížení tepelného výkonu otopných těles/.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Vzduch je vypouštěn z otopné soustavy přes odvzdušňovací ventily. 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Ovládání odvzdušňovacích ventilů může být </a:t>
            </a:r>
          </a:p>
          <a:p>
            <a:pPr marL="815023" lvl="1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Mechanické.</a:t>
            </a: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  <a:p>
            <a:pPr marL="815023" lvl="1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Automatické.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3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Odvzdušňovací ventily.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052736"/>
            <a:ext cx="8640960" cy="1800200"/>
          </a:xfrm>
        </p:spPr>
        <p:txBody>
          <a:bodyPr>
            <a:noAutofit/>
          </a:bodyPr>
          <a:lstStyle/>
          <a:p>
            <a:pPr marL="449263" indent="-361950">
              <a:spcBef>
                <a:spcPts val="1800"/>
              </a:spcBef>
            </a:pPr>
            <a:r>
              <a:rPr lang="cs-CZ" sz="3100" dirty="0" smtClean="0">
                <a:latin typeface="Arial Narrow" pitchFamily="34" charset="0"/>
                <a:cs typeface="Times New Roman" pitchFamily="18" charset="0"/>
              </a:rPr>
              <a:t>Automatické</a:t>
            </a:r>
          </a:p>
          <a:p>
            <a:pPr marL="815023" lvl="1" indent="-361950">
              <a:spcBef>
                <a:spcPts val="1800"/>
              </a:spcBef>
              <a:buNone/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– pomocí těsnících kroužků, které mění svůj objem v závislosti na prostředí /voda, vzduch/. 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4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Odvzdušňovací ventily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2636912"/>
            <a:ext cx="2214537" cy="35127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Zástupný symbol pro obsah 2"/>
          <p:cNvSpPr txBox="1">
            <a:spLocks/>
          </p:cNvSpPr>
          <p:nvPr/>
        </p:nvSpPr>
        <p:spPr>
          <a:xfrm>
            <a:off x="4211960" y="2852936"/>
            <a:ext cx="3312368" cy="720080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815023" marR="0" lvl="1" indent="-361950" algn="l" defTabSz="914400" rtl="0" eaLnBrk="1" fontAlgn="auto" latinLnBrk="0" hangingPunct="1">
              <a:lnSpc>
                <a:spcPct val="100000"/>
              </a:lnSpc>
              <a:spcBef>
                <a:spcPts val="1800"/>
              </a:spcBef>
              <a:spcAft>
                <a:spcPts val="0"/>
              </a:spcAft>
              <a:buClr>
                <a:schemeClr val="accent1"/>
              </a:buClr>
              <a:buSzPct val="80000"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Narrow" pitchFamily="34" charset="0"/>
                <a:ea typeface="+mn-ea"/>
                <a:cs typeface="Times New Roman" pitchFamily="18" charset="0"/>
              </a:rPr>
              <a:t> - plovákový  princip.</a:t>
            </a:r>
            <a:endParaRPr kumimoji="0" lang="cs-CZ" sz="25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Narrow" pitchFamily="34" charset="0"/>
              <a:ea typeface="+mn-ea"/>
              <a:cs typeface="Times New Roman" pitchFamily="18" charset="0"/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24128" y="3501008"/>
            <a:ext cx="1192325" cy="30364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83568" y="1124744"/>
            <a:ext cx="1584176" cy="504056"/>
          </a:xfrm>
        </p:spPr>
        <p:txBody>
          <a:bodyPr>
            <a:noAutofit/>
          </a:bodyPr>
          <a:lstStyle/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Ruční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5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Odvzdušňovací </a:t>
            </a:r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ventily</a:t>
            </a:r>
            <a:endParaRPr lang="pl-PL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1628800"/>
            <a:ext cx="3879875" cy="34832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Zástupný symbol pro obsah 2"/>
          <p:cNvSpPr txBox="1">
            <a:spLocks/>
          </p:cNvSpPr>
          <p:nvPr/>
        </p:nvSpPr>
        <p:spPr>
          <a:xfrm>
            <a:off x="4572000" y="1268760"/>
            <a:ext cx="2736304" cy="2376264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449263" marR="0" lvl="0" indent="-361950" algn="l" defTabSz="914400" rtl="0" eaLnBrk="1" fontAlgn="auto" latinLnBrk="0" hangingPunct="1">
              <a:lnSpc>
                <a:spcPct val="100000"/>
              </a:lnSpc>
              <a:spcBef>
                <a:spcPts val="1800"/>
              </a:spcBef>
              <a:spcAft>
                <a:spcPts val="0"/>
              </a:spcAft>
              <a:buClr>
                <a:schemeClr val="accent1"/>
              </a:buClr>
              <a:buSzPct val="70000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Narrow" pitchFamily="34" charset="0"/>
                <a:ea typeface="+mn-ea"/>
                <a:cs typeface="Times New Roman" pitchFamily="18" charset="0"/>
              </a:rPr>
              <a:t>1 – tělo</a:t>
            </a:r>
          </a:p>
          <a:p>
            <a:pPr marL="449263" marR="0" lvl="0" indent="-361950" algn="l" defTabSz="914400" rtl="0" eaLnBrk="1" fontAlgn="auto" latinLnBrk="0" hangingPunct="1">
              <a:lnSpc>
                <a:spcPct val="100000"/>
              </a:lnSpc>
              <a:spcBef>
                <a:spcPts val="1800"/>
              </a:spcBef>
              <a:spcAft>
                <a:spcPts val="0"/>
              </a:spcAft>
              <a:buClr>
                <a:schemeClr val="accent1"/>
              </a:buClr>
              <a:buSzPct val="70000"/>
              <a:tabLst/>
              <a:defRPr/>
            </a:pPr>
            <a:r>
              <a:rPr lang="cs-CZ" sz="2400" dirty="0" smtClean="0">
                <a:latin typeface="Arial Narrow" pitchFamily="34" charset="0"/>
                <a:cs typeface="Times New Roman" pitchFamily="18" charset="0"/>
              </a:rPr>
              <a:t>2 – kuželka</a:t>
            </a:r>
          </a:p>
          <a:p>
            <a:pPr marL="449263" marR="0" lvl="0" indent="-361950" algn="l" defTabSz="914400" rtl="0" eaLnBrk="1" fontAlgn="auto" latinLnBrk="0" hangingPunct="1">
              <a:lnSpc>
                <a:spcPct val="100000"/>
              </a:lnSpc>
              <a:spcBef>
                <a:spcPts val="1800"/>
              </a:spcBef>
              <a:spcAft>
                <a:spcPts val="0"/>
              </a:spcAft>
              <a:buClr>
                <a:schemeClr val="accent1"/>
              </a:buClr>
              <a:buSzPct val="70000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Narrow" pitchFamily="34" charset="0"/>
                <a:ea typeface="+mn-ea"/>
                <a:cs typeface="Times New Roman" pitchFamily="18" charset="0"/>
              </a:rPr>
              <a:t>3 – výstup vzduchu</a:t>
            </a:r>
          </a:p>
          <a:p>
            <a:pPr marL="449263" marR="0" lvl="0" indent="-361950" algn="l" defTabSz="914400" rtl="0" eaLnBrk="1" fontAlgn="auto" latinLnBrk="0" hangingPunct="1">
              <a:lnSpc>
                <a:spcPct val="100000"/>
              </a:lnSpc>
              <a:spcBef>
                <a:spcPts val="1800"/>
              </a:spcBef>
              <a:spcAft>
                <a:spcPts val="0"/>
              </a:spcAft>
              <a:buClr>
                <a:schemeClr val="accent1"/>
              </a:buClr>
              <a:buSzPct val="70000"/>
              <a:tabLst/>
              <a:defRPr/>
            </a:pPr>
            <a:r>
              <a:rPr lang="cs-CZ" sz="2400" dirty="0" smtClean="0">
                <a:latin typeface="Arial Narrow" pitchFamily="34" charset="0"/>
                <a:cs typeface="Times New Roman" pitchFamily="18" charset="0"/>
              </a:rPr>
              <a:t>4 – ovládací klíč</a:t>
            </a: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Narrow" pitchFamily="34" charset="0"/>
              <a:ea typeface="+mn-ea"/>
              <a:cs typeface="Times New Roman" pitchFamily="18" charset="0"/>
            </a:endParaRPr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323528" y="5085184"/>
            <a:ext cx="7848872" cy="1008112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815023" marR="0" lvl="1" indent="-361950" algn="l" defTabSz="914400" rtl="0" eaLnBrk="1" fontAlgn="auto" latinLnBrk="0" hangingPunct="1">
              <a:lnSpc>
                <a:spcPct val="100000"/>
              </a:lnSpc>
              <a:spcBef>
                <a:spcPts val="18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Narrow" pitchFamily="34" charset="0"/>
                <a:ea typeface="+mn-ea"/>
                <a:cs typeface="Times New Roman" pitchFamily="18" charset="0"/>
              </a:rPr>
              <a:t>Kombinované – automatické s možností ručního odvzdušnění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988840"/>
            <a:ext cx="8640960" cy="4320480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  <a:buNone/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    Kontrolní otázky</a:t>
            </a: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Kam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se montují odvzdušňovací ventily?</a:t>
            </a: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 se rozdělují odvzdušňovací ventily?</a:t>
            </a: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Co způsobuje vzduch v otopné soustavě?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6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Odvzdušňovací </a:t>
            </a:r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ventily</a:t>
            </a:r>
            <a:endParaRPr lang="pl-PL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988840"/>
            <a:ext cx="8640960" cy="4320480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Stanislav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Tajbr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Vytápění. Praha 2003 Sobotáles ISBN 80-85920-96-4</a:t>
            </a: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Pokud není uvedeno jinak, je použitý materiál z vlastních zdrojů.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7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Použité zdroje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4591</TotalTime>
  <Words>249</Words>
  <Application>Microsoft Office PowerPoint</Application>
  <PresentationFormat>Předvádění na obrazovce (4:3)</PresentationFormat>
  <Paragraphs>55</Paragraphs>
  <Slides>7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Snímek 1</vt:lpstr>
      <vt:lpstr>Snímek 2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autolakýrník</dc:title>
  <dc:creator>Václav Nepokoj</dc:creator>
  <cp:lastModifiedBy>Václav Nepokoj</cp:lastModifiedBy>
  <cp:revision>406</cp:revision>
  <dcterms:created xsi:type="dcterms:W3CDTF">2012-04-09T07:10:25Z</dcterms:created>
  <dcterms:modified xsi:type="dcterms:W3CDTF">2013-10-26T11:05:01Z</dcterms:modified>
</cp:coreProperties>
</file>