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9"/>
  </p:notesMasterIdLst>
  <p:sldIdLst>
    <p:sldId id="260" r:id="rId2"/>
    <p:sldId id="266" r:id="rId3"/>
    <p:sldId id="263" r:id="rId4"/>
    <p:sldId id="272" r:id="rId5"/>
    <p:sldId id="273" r:id="rId6"/>
    <p:sldId id="267" r:id="rId7"/>
    <p:sldId id="27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VY_32_INOVACE_05_C_14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Příslušenství otopných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soustav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itchFamily="34" charset="0"/>
                          <a:cs typeface="Times New Roman" pitchFamily="18" charset="0"/>
                        </a:rPr>
                        <a:t>Otevřená otopná soustava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Únor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 </a:t>
            </a:r>
            <a:r>
              <a:rPr lang="cs-CZ" smtClean="0">
                <a:latin typeface="Arial" pitchFamily="34" charset="0"/>
                <a:cs typeface="Arial" pitchFamily="34" charset="0"/>
              </a:rPr>
              <a:t>studijní obor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MIEZ, předmětu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marL="449263" indent="-449263"/>
            <a:r>
              <a:rPr lang="cs-CZ" sz="2800" dirty="0" smtClean="0">
                <a:latin typeface="Arial" pitchFamily="34" charset="0"/>
                <a:cs typeface="Arial" pitchFamily="34" charset="0"/>
              </a:rPr>
              <a:t>Typickým znakem pro otevřenou otopnou soustavu je trvalé propojení s atmosférou prostřednictvím otevřené expanzní nádoby.</a:t>
            </a:r>
          </a:p>
          <a:p>
            <a:pPr marL="449263" indent="-449263"/>
            <a:r>
              <a:rPr lang="cs-CZ" sz="2800" dirty="0" smtClean="0">
                <a:latin typeface="Arial" pitchFamily="34" charset="0"/>
                <a:cs typeface="Arial" pitchFamily="34" charset="0"/>
              </a:rPr>
              <a:t>Expanzní nádoba je otevřená a umístěna na nejvyšším místě otopné soustavy.</a:t>
            </a:r>
          </a:p>
          <a:p>
            <a:pPr marL="449263" indent="-449263"/>
            <a:r>
              <a:rPr lang="cs-CZ" sz="2800" dirty="0" smtClean="0">
                <a:latin typeface="Arial" pitchFamily="34" charset="0"/>
                <a:cs typeface="Arial" pitchFamily="34" charset="0"/>
              </a:rPr>
              <a:t>Kotel je s expanzní nádobou propojen neuzavíratelným pojistným potrubím, které ve spojení s ní je zároveň pojistným zařízením . </a:t>
            </a:r>
          </a:p>
          <a:p>
            <a:pPr marL="449263" indent="-449263"/>
            <a:r>
              <a:rPr lang="cs-CZ" sz="2800" dirty="0" smtClean="0">
                <a:latin typeface="Arial" pitchFamily="34" charset="0"/>
                <a:cs typeface="Arial" pitchFamily="34" charset="0"/>
              </a:rPr>
              <a:t>V případě překročení nejvyššího dovoleného přetlaku je kontrolovaným přepadem EN odváděna  přebytečná voda.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Otevřená otopná soustava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24744"/>
            <a:ext cx="8640960" cy="6192688"/>
          </a:xfrm>
        </p:spPr>
        <p:txBody>
          <a:bodyPr>
            <a:noAutofit/>
          </a:bodyPr>
          <a:lstStyle/>
          <a:p>
            <a:pPr marL="449263" indent="-449263"/>
            <a:r>
              <a:rPr lang="cs-CZ" sz="2800" dirty="0" smtClean="0">
                <a:latin typeface="Arial" pitchFamily="34" charset="0"/>
                <a:cs typeface="Arial" pitchFamily="34" charset="0"/>
              </a:rPr>
              <a:t>Výhody otevřené otopné soustavy</a:t>
            </a:r>
          </a:p>
          <a:p>
            <a:pPr marL="815023" lvl="1" indent="-449263"/>
            <a:r>
              <a:rPr lang="cs-CZ" sz="2500" dirty="0" smtClean="0">
                <a:latin typeface="Arial" pitchFamily="34" charset="0"/>
                <a:cs typeface="Arial" pitchFamily="34" charset="0"/>
              </a:rPr>
              <a:t>V případě přehřátí nemůže být poškozena zvýšením tlaku.</a:t>
            </a:r>
          </a:p>
          <a:p>
            <a:pPr marL="815023" lvl="1" indent="-449263"/>
            <a:r>
              <a:rPr lang="cs-CZ" sz="2500" dirty="0" smtClean="0">
                <a:latin typeface="Arial" pitchFamily="34" charset="0"/>
                <a:cs typeface="Arial" pitchFamily="34" charset="0"/>
              </a:rPr>
              <a:t>Jednoduché dopouštění vody pomocí značení na výškoměru /označený tlakoměr/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Otevřená otopná soustava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645024"/>
            <a:ext cx="5544616" cy="3036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24744"/>
            <a:ext cx="8640960" cy="6192688"/>
          </a:xfrm>
        </p:spPr>
        <p:txBody>
          <a:bodyPr>
            <a:noAutofit/>
          </a:bodyPr>
          <a:lstStyle/>
          <a:p>
            <a:pPr marL="449263" indent="-449263"/>
            <a:r>
              <a:rPr lang="cs-CZ" sz="2800" dirty="0" smtClean="0">
                <a:latin typeface="Arial" pitchFamily="34" charset="0"/>
                <a:cs typeface="Arial" pitchFamily="34" charset="0"/>
              </a:rPr>
              <a:t>Nevýhody otevřené otopné soustavy</a:t>
            </a:r>
          </a:p>
          <a:p>
            <a:pPr marL="815023" lvl="1" indent="-449263"/>
            <a:r>
              <a:rPr lang="cs-CZ" sz="2500" dirty="0" smtClean="0">
                <a:latin typeface="Arial" pitchFamily="34" charset="0"/>
                <a:cs typeface="Arial" pitchFamily="34" charset="0"/>
              </a:rPr>
              <a:t>Možnost zamrznutí expanzní nádoby v případě umístění v prostoru s teplotami pod bodem mrazu.</a:t>
            </a:r>
          </a:p>
          <a:p>
            <a:pPr marL="815023" lvl="1" indent="-449263"/>
            <a:r>
              <a:rPr lang="cs-CZ" sz="2500" dirty="0" smtClean="0">
                <a:latin typeface="Arial" pitchFamily="34" charset="0"/>
                <a:cs typeface="Arial" pitchFamily="34" charset="0"/>
              </a:rPr>
              <a:t>Koroze kovových částí soustavy z důvodu pronikání kyslíku do vody otevřenou expanzní nádobou. Je to dáno větším součinitelem rozpustnosti kyslíku ve vodě oproti dusíku.</a:t>
            </a:r>
          </a:p>
          <a:p>
            <a:pPr marL="815023" lvl="1" indent="-449263"/>
            <a:r>
              <a:rPr lang="cs-CZ" sz="2500" dirty="0" smtClean="0">
                <a:latin typeface="Arial" pitchFamily="34" charset="0"/>
                <a:cs typeface="Arial" pitchFamily="34" charset="0"/>
              </a:rPr>
              <a:t>Umožňuje odpar otopné vody a nutnost jejího pravidelného doplňování.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Otevřená otopná soustava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3040" y="1628800"/>
            <a:ext cx="6661248" cy="2736304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Kontrolní otázky</a:t>
            </a:r>
          </a:p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Čím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se vyznačuje otevřená otopná soustava?</a:t>
            </a:r>
          </a:p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jsou její výhody?</a:t>
            </a:r>
          </a:p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Jaké jsou její nevýhody?</a:t>
            </a:r>
          </a:p>
          <a:p>
            <a:pPr>
              <a:spcBef>
                <a:spcPts val="18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Otevřená otopná soustava</a:t>
            </a:r>
            <a:endParaRPr lang="pl-PL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5265</TotalTime>
  <Words>300</Words>
  <Application>Microsoft Office PowerPoint</Application>
  <PresentationFormat>Předvádění na obrazovce (4:3)</PresentationFormat>
  <Paragraphs>52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476</cp:revision>
  <dcterms:created xsi:type="dcterms:W3CDTF">2012-04-09T07:10:25Z</dcterms:created>
  <dcterms:modified xsi:type="dcterms:W3CDTF">2013-10-26T11:09:41Z</dcterms:modified>
</cp:coreProperties>
</file>