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96" r:id="rId1"/>
  </p:sldMasterIdLst>
  <p:notesMasterIdLst>
    <p:notesMasterId r:id="rId9"/>
  </p:notesMasterIdLst>
  <p:sldIdLst>
    <p:sldId id="260" r:id="rId2"/>
    <p:sldId id="261" r:id="rId3"/>
    <p:sldId id="262" r:id="rId4"/>
    <p:sldId id="266" r:id="rId5"/>
    <p:sldId id="263" r:id="rId6"/>
    <p:sldId id="264" r:id="rId7"/>
    <p:sldId id="265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FA10F"/>
    <a:srgbClr val="A6F890"/>
    <a:srgbClr val="66FF66"/>
    <a:srgbClr val="25F757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42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E069FC-C2A3-45D3-8488-4B476B21F13D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06F058-7D7E-4D72-99CA-A15BE9E715B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4BEBED5-D5D3-4335-9C96-FCDAFADA38FC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AAF4A07-C2FA-4CBA-B5A0-314F4C347622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A897FDA-20DB-44E8-9E96-5079581005CE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A768FE-226B-45C6-9109-9177E79C6AE1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CF9CF-C69F-472D-8B17-27ADF0D773E5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04EB77B-014B-4208-98ED-6933D87AE5F6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112E5-506A-40A2-BFB5-D235E30893F0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6B5AB40-97E6-465B-97DE-25A1D73341CD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2179F26-58AB-4AD9-A527-A74A4301634F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702FD-6AD4-48C8-B1E5-C9DE7E5BF75A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E2C46-9790-47FF-8317-137BA8326BD0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70F5C49-366F-4E3C-8347-F09612DA912C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wipe dir="d"/>
  </p:transition>
  <p:timing>
    <p:tnLst>
      <p:par>
        <p:cTn id="1" dur="indefinite" restart="never" nodeType="tmRoot"/>
      </p:par>
    </p:tnLst>
  </p:timing>
  <p:hf hdr="0" ftr="0" dt="0"/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675170269"/>
              </p:ext>
            </p:extLst>
          </p:nvPr>
        </p:nvGraphicFramePr>
        <p:xfrm>
          <a:off x="1979712" y="2132856"/>
          <a:ext cx="6929486" cy="3720476"/>
        </p:xfrm>
        <a:graphic>
          <a:graphicData uri="http://schemas.openxmlformats.org/drawingml/2006/table">
            <a:tbl>
              <a:tblPr firstCol="1">
                <a:effectLst/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VY_32_INOVACE_05 _C_16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Příslušenství otopných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soustav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pl-PL" sz="1600" dirty="0" smtClean="0">
                          <a:latin typeface="Arial" pitchFamily="34" charset="0"/>
                          <a:cs typeface="Times New Roman" pitchFamily="18" charset="0"/>
                        </a:rPr>
                        <a:t>Komíny – základní části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Ing.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Václav Nepokoj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6" name="Picture 2" descr="sosasou-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268760"/>
            <a:ext cx="8640960" cy="5256584"/>
          </a:xfrm>
        </p:spPr>
        <p:txBody>
          <a:bodyPr>
            <a:noAutofit/>
          </a:bodyPr>
          <a:lstStyle/>
          <a:p>
            <a:pPr marL="449263" indent="-361950">
              <a:spcBef>
                <a:spcPts val="18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Spaliny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, které vznikají při spalování paliv se odvádí do venkovního prostředí. </a:t>
            </a:r>
          </a:p>
          <a:p>
            <a:pPr marL="449263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Nové směry vývoje kotlů zvyšují nároky na komíny, protože se snižuje teplota spalin optimalizací procesu spalování.</a:t>
            </a:r>
          </a:p>
          <a:p>
            <a:pPr marL="449263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U plynných a kapalných paliv se zvyšuje podíl vody ze spalin.</a:t>
            </a:r>
          </a:p>
          <a:p>
            <a:pPr marL="449263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Z vyšší účinností kotlů se snižuje i množství spalin. </a:t>
            </a:r>
          </a:p>
          <a:p>
            <a:pPr marL="449263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Optimalizace spalování souvisí i s kolísavými teplotami spalin. I to je nutné brát v úvahu pro návrh komínu.</a:t>
            </a:r>
          </a:p>
          <a:p>
            <a:pPr marL="449263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Přechodem z tuhých paliv na plynná je nutná i úprava komínu.</a:t>
            </a:r>
            <a:r>
              <a:rPr lang="cs-CZ" sz="2500" dirty="0" smtClean="0">
                <a:latin typeface="Arial Narrow" pitchFamily="34" charset="0"/>
                <a:cs typeface="Times New Roman" pitchFamily="18" charset="0"/>
              </a:rPr>
              <a:t>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2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6064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Komíny – odvod spalin a základní části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268760"/>
            <a:ext cx="8640960" cy="5256584"/>
          </a:xfrm>
        </p:spPr>
        <p:txBody>
          <a:bodyPr>
            <a:noAutofit/>
          </a:bodyPr>
          <a:lstStyle/>
          <a:p>
            <a:pPr marL="449263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U plynných paliv je nutná odolnost proti působení kondenzátu na stěnách komínového tělesa.</a:t>
            </a:r>
          </a:p>
          <a:p>
            <a:pPr marL="449263" indent="-361950">
              <a:spcBef>
                <a:spcPts val="18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Jmenované faktory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ovlivňují nové požadavky na konstrukce komínu.</a:t>
            </a:r>
          </a:p>
          <a:p>
            <a:pPr marL="449263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Jejich splněním je zajištěna správná funkce kotle. </a:t>
            </a:r>
          </a:p>
          <a:p>
            <a:pPr marL="449263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Pokud nové požadavky nejsou brány v úvahu dochází k narušování konstrukce komínu a negativně je ovlivňován proces spalování.</a:t>
            </a: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3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6064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Komíny – odvod spalin a základní části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4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6064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Komíny – odvod spalin a základní části</a:t>
            </a: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1680" y="2420888"/>
            <a:ext cx="5220940" cy="38781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Zástupný symbol pro obsah 2"/>
          <p:cNvSpPr txBox="1">
            <a:spLocks/>
          </p:cNvSpPr>
          <p:nvPr/>
        </p:nvSpPr>
        <p:spPr>
          <a:xfrm>
            <a:off x="6444208" y="4077072"/>
            <a:ext cx="2232248" cy="576064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449263" marR="0" lvl="0" indent="-361950" algn="l" defTabSz="914400" rtl="0" eaLnBrk="1" fontAlgn="auto" latinLnBrk="0" hangingPunct="1">
              <a:lnSpc>
                <a:spcPct val="100000"/>
              </a:lnSpc>
              <a:spcBef>
                <a:spcPts val="18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"/>
              <a:buNone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Narrow" pitchFamily="34" charset="0"/>
                <a:ea typeface="+mn-ea"/>
                <a:cs typeface="Times New Roman" pitchFamily="18" charset="0"/>
              </a:rPr>
              <a:t>Teplota spalin</a:t>
            </a:r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5724128" y="2492896"/>
            <a:ext cx="3168352" cy="158417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449263" marR="0" lvl="0" indent="-361950" defTabSz="914400" rtl="0" eaLnBrk="1" fontAlgn="auto" latinLnBrk="0" hangingPunct="1">
              <a:lnSpc>
                <a:spcPct val="100000"/>
              </a:lnSpc>
              <a:spcBef>
                <a:spcPts val="18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"/>
              <a:buNone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Narrow" pitchFamily="34" charset="0"/>
                <a:ea typeface="+mn-ea"/>
                <a:cs typeface="Times New Roman" pitchFamily="18" charset="0"/>
              </a:rPr>
              <a:t>Teplota spalin vnitřní</a:t>
            </a:r>
            <a:r>
              <a:rPr kumimoji="0" lang="cs-CZ" sz="28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Narrow" pitchFamily="34" charset="0"/>
                <a:ea typeface="+mn-ea"/>
                <a:cs typeface="Times New Roman" pitchFamily="18" charset="0"/>
              </a:rPr>
              <a:t> 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Narrow" pitchFamily="34" charset="0"/>
                <a:ea typeface="+mn-ea"/>
                <a:cs typeface="Times New Roman" pitchFamily="18" charset="0"/>
              </a:rPr>
              <a:t>stěny komínového průduchu</a:t>
            </a: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>
          <a:xfrm>
            <a:off x="251520" y="2852936"/>
            <a:ext cx="3096344" cy="576064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449263" marR="0" lvl="0" indent="-361950" algn="l" defTabSz="914400" rtl="0" eaLnBrk="1" fontAlgn="auto" latinLnBrk="0" hangingPunct="1">
              <a:lnSpc>
                <a:spcPct val="100000"/>
              </a:lnSpc>
              <a:spcBef>
                <a:spcPts val="18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"/>
              <a:buNone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Narrow" pitchFamily="34" charset="0"/>
                <a:ea typeface="+mn-ea"/>
                <a:cs typeface="Times New Roman" pitchFamily="18" charset="0"/>
              </a:rPr>
              <a:t>Komínový průduch</a:t>
            </a: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>
          <a:xfrm>
            <a:off x="1187624" y="1196752"/>
            <a:ext cx="6372200" cy="1008112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449263" marR="0" lvl="0" indent="-361950" algn="ctr" defTabSz="914400" rtl="0" eaLnBrk="1" fontAlgn="auto" latinLnBrk="0" hangingPunct="1">
              <a:lnSpc>
                <a:spcPct val="100000"/>
              </a:lnSpc>
              <a:spcBef>
                <a:spcPts val="18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"/>
              <a:buNone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Narrow" pitchFamily="34" charset="0"/>
                <a:ea typeface="+mn-ea"/>
                <a:cs typeface="Times New Roman" pitchFamily="18" charset="0"/>
              </a:rPr>
              <a:t>Průběh teploty spalin a teploty vnitřní stěny komínového průduchu</a:t>
            </a:r>
          </a:p>
        </p:txBody>
      </p:sp>
      <p:sp>
        <p:nvSpPr>
          <p:cNvPr id="12" name="Zástupný symbol pro obsah 2"/>
          <p:cNvSpPr txBox="1">
            <a:spLocks/>
          </p:cNvSpPr>
          <p:nvPr/>
        </p:nvSpPr>
        <p:spPr>
          <a:xfrm>
            <a:off x="251520" y="3645024"/>
            <a:ext cx="2232248" cy="576064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449263" marR="0" lvl="0" indent="-361950" algn="l" defTabSz="914400" rtl="0" eaLnBrk="1" fontAlgn="auto" latinLnBrk="0" hangingPunct="1">
              <a:lnSpc>
                <a:spcPct val="100000"/>
              </a:lnSpc>
              <a:spcBef>
                <a:spcPts val="18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"/>
              <a:buNone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Narrow" pitchFamily="34" charset="0"/>
                <a:ea typeface="+mn-ea"/>
                <a:cs typeface="Times New Roman" pitchFamily="18" charset="0"/>
              </a:rPr>
              <a:t>Kouřovod</a:t>
            </a:r>
          </a:p>
        </p:txBody>
      </p:sp>
      <p:sp>
        <p:nvSpPr>
          <p:cNvPr id="13" name="Zástupný symbol pro obsah 2"/>
          <p:cNvSpPr txBox="1">
            <a:spLocks/>
          </p:cNvSpPr>
          <p:nvPr/>
        </p:nvSpPr>
        <p:spPr>
          <a:xfrm>
            <a:off x="323528" y="2132856"/>
            <a:ext cx="2232248" cy="576064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449263" marR="0" lvl="0" indent="-361950" algn="l" defTabSz="914400" rtl="0" eaLnBrk="1" fontAlgn="auto" latinLnBrk="0" hangingPunct="1">
              <a:lnSpc>
                <a:spcPct val="100000"/>
              </a:lnSpc>
              <a:spcBef>
                <a:spcPts val="18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"/>
              <a:buNone/>
              <a:tabLst/>
              <a:defRPr/>
            </a:pPr>
            <a:r>
              <a:rPr kumimoji="0" lang="cs-CZ" sz="28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Narrow" pitchFamily="34" charset="0"/>
                <a:ea typeface="+mn-ea"/>
                <a:cs typeface="Times New Roman" pitchFamily="18" charset="0"/>
              </a:rPr>
              <a:t>Hlava komínu</a:t>
            </a:r>
            <a:endParaRPr kumimoji="0" lang="cs-CZ" sz="2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Narrow" pitchFamily="34" charset="0"/>
              <a:ea typeface="+mn-ea"/>
              <a:cs typeface="Times New Roman" pitchFamily="18" charset="0"/>
            </a:endParaRPr>
          </a:p>
        </p:txBody>
      </p:sp>
      <p:sp>
        <p:nvSpPr>
          <p:cNvPr id="14" name="Zástupný symbol pro obsah 2"/>
          <p:cNvSpPr txBox="1">
            <a:spLocks/>
          </p:cNvSpPr>
          <p:nvPr/>
        </p:nvSpPr>
        <p:spPr>
          <a:xfrm>
            <a:off x="5580112" y="5733256"/>
            <a:ext cx="2160240" cy="50405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449263" marR="0" lvl="0" indent="-361950" algn="l" defTabSz="914400" rtl="0" eaLnBrk="1" fontAlgn="auto" latinLnBrk="0" hangingPunct="1">
              <a:lnSpc>
                <a:spcPct val="100000"/>
              </a:lnSpc>
              <a:spcBef>
                <a:spcPts val="18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"/>
              <a:buNone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Narrow" pitchFamily="34" charset="0"/>
                <a:ea typeface="+mn-ea"/>
                <a:cs typeface="Times New Roman" pitchFamily="18" charset="0"/>
              </a:rPr>
              <a:t>Teplota (°C)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268760"/>
            <a:ext cx="8640960" cy="5256584"/>
          </a:xfrm>
        </p:spPr>
        <p:txBody>
          <a:bodyPr>
            <a:noAutofit/>
          </a:bodyPr>
          <a:lstStyle/>
          <a:p>
            <a:pPr marL="449263" indent="-361950">
              <a:spcBef>
                <a:spcPts val="18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Části komínu:</a:t>
            </a:r>
          </a:p>
          <a:p>
            <a:pPr marL="449263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Hlava komínu – ukončení konstrukce komínu.</a:t>
            </a:r>
          </a:p>
          <a:p>
            <a:pPr marL="449263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Ústí komínu -  je částí, kde spaliny přestupují z komínového průduchu atmosféry.</a:t>
            </a:r>
          </a:p>
          <a:p>
            <a:pPr marL="449263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Komínový průduch – vnitřní svislý otvor ve kterém proudí spaliny.</a:t>
            </a:r>
          </a:p>
          <a:p>
            <a:pPr marL="449263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Sopouch komínu – otvor, kde spaliny vstupují do komínu.</a:t>
            </a:r>
          </a:p>
          <a:p>
            <a:pPr marL="449263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Kouřovod – propojuje spalinové hrdlo u kotle se sopouchem komína.</a:t>
            </a: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5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6064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Komíny – odvod spalin a základní části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700808"/>
            <a:ext cx="8424936" cy="3600400"/>
          </a:xfrm>
        </p:spPr>
        <p:txBody>
          <a:bodyPr>
            <a:noAutofit/>
          </a:bodyPr>
          <a:lstStyle/>
          <a:p>
            <a:pPr>
              <a:spcBef>
                <a:spcPts val="1800"/>
              </a:spcBef>
              <a:buNone/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  </a:t>
            </a: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Kontrolní otázky</a:t>
            </a:r>
          </a:p>
          <a:p>
            <a:pPr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Z jakých hlavních částí se skládá komín?</a:t>
            </a:r>
          </a:p>
          <a:p>
            <a:pPr lvl="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 Které faktory ovlivňují konstrukci komínu?</a:t>
            </a:r>
          </a:p>
          <a:p>
            <a:pPr marL="449263" indent="-449263">
              <a:spcBef>
                <a:spcPts val="1800"/>
              </a:spcBef>
              <a:tabLst>
                <a:tab pos="261938" algn="l"/>
              </a:tabLst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Jaký je rozdíl mezi spalováním tuhých paliv a plynu ve vztahu ke spalinám?</a:t>
            </a:r>
          </a:p>
          <a:p>
            <a:pPr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 Co je kouřovod?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6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332656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Komíny – odvod spalin a základní části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988840"/>
            <a:ext cx="8640960" cy="4320480"/>
          </a:xfrm>
        </p:spPr>
        <p:txBody>
          <a:bodyPr>
            <a:noAutofit/>
          </a:bodyPr>
          <a:lstStyle/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Stanislav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Tajbr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 Vytápění. Praha 2003 Sobotáles ISBN 80-85920-96-4</a:t>
            </a:r>
          </a:p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Pokud není uvedeno jinak, je použitý materiál z vlastních zdrojů.</a:t>
            </a: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7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Použité zdroje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5062</TotalTime>
  <Words>365</Words>
  <Application>Microsoft Office PowerPoint</Application>
  <PresentationFormat>Předvádění na obrazovce (4:3)</PresentationFormat>
  <Paragraphs>63</Paragraphs>
  <Slides>7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Arkýř</vt:lpstr>
      <vt:lpstr>Snímek 1</vt:lpstr>
      <vt:lpstr>Snímek 2</vt:lpstr>
      <vt:lpstr>Snímek 3</vt:lpstr>
      <vt:lpstr>Snímek 4</vt:lpstr>
      <vt:lpstr>Snímek 5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autolakýrník</dc:title>
  <dc:creator>Václav Nepokoj</dc:creator>
  <cp:lastModifiedBy>Václav Nepokoj</cp:lastModifiedBy>
  <cp:revision>460</cp:revision>
  <dcterms:created xsi:type="dcterms:W3CDTF">2012-04-09T07:10:25Z</dcterms:created>
  <dcterms:modified xsi:type="dcterms:W3CDTF">2013-10-26T13:13:01Z</dcterms:modified>
</cp:coreProperties>
</file>