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93" r:id="rId4"/>
    <p:sldId id="295" r:id="rId5"/>
    <p:sldId id="298" r:id="rId6"/>
    <p:sldId id="296" r:id="rId7"/>
    <p:sldId id="294" r:id="rId8"/>
    <p:sldId id="297" r:id="rId9"/>
    <p:sldId id="282" r:id="rId10"/>
    <p:sldId id="283" r:id="rId11"/>
    <p:sldId id="284" r:id="rId12"/>
    <p:sldId id="286" r:id="rId13"/>
    <p:sldId id="287" r:id="rId14"/>
    <p:sldId id="289" r:id="rId15"/>
    <p:sldId id="288" r:id="rId16"/>
    <p:sldId id="290" r:id="rId17"/>
    <p:sldId id="291" r:id="rId18"/>
    <p:sldId id="292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0099"/>
    <a:srgbClr val="FF3300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7" autoAdjust="0"/>
    <p:restoredTop sz="94660"/>
  </p:normalViewPr>
  <p:slideViewPr>
    <p:cSldViewPr>
      <p:cViewPr varScale="1">
        <p:scale>
          <a:sx n="73" d="100"/>
          <a:sy n="73" d="100"/>
        </p:scale>
        <p:origin x="-12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VY_32_INOVACE_J. Seifert, Karel </a:t>
          </a:r>
          <a:r>
            <a:rPr lang="cs-CZ" sz="2000" b="0" smtClean="0"/>
            <a:t>IV.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VY_32_INOVACE_J. Seifert, Karel </a:t>
          </a:r>
          <a:r>
            <a:rPr lang="cs-CZ" sz="2000" b="0" kern="1200" smtClean="0"/>
            <a:t>IV.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323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Charta_77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hyperlink" Target="http://cs.wikipedia.org/wiki/Blanka_z_Valoi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tmp"/><Relationship Id="rId4" Type="http://schemas.openxmlformats.org/officeDocument/2006/relationships/hyperlink" Target="http://cs.wikipedia.org/wiki/Anna_Falck%C3%A1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tmp"/><Relationship Id="rId4" Type="http://schemas.openxmlformats.org/officeDocument/2006/relationships/hyperlink" Target="http://cs.wikipedia.org/wiki/Anna_Sv%C3%ADdnick%C3%A1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tmp"/><Relationship Id="rId4" Type="http://schemas.openxmlformats.org/officeDocument/2006/relationships/image" Target="../media/image12.tmp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8/87/Karl_IV_Blanca_Valois.j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07326612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04864"/>
            <a:ext cx="7408333" cy="345069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určen pro hodinu literatury v 6. třídě. Předpokládá práci s Čítankou 6, Nakladatelství Fraus 2003. První částí je souhrnné opakování probraného učiva. Otázky žáci zodpoví písemně, formou pracovního listu. Při kontrole se zobrazí správné odpovědi na kliknutí. Následuje krátký výklad o básníku Jaroslavu Seifertovi s možností doplnit učivo přes hypertextový odkaz. Informace o Karlu IV. Se týkají obsahu básně J. Seiferta Ten usměvavý král. Další úkoly se týkají textu básně. Informace o manželkách Karla IV. je možné rozšířit přes hypertextový odkaz.  Na závěr si žáci zopakují stavby vybudované v Praze a okolí v době Karla IV.</a:t>
            </a:r>
          </a:p>
          <a:p>
            <a:r>
              <a:rPr lang="cs-CZ" dirty="0" smtClean="0"/>
              <a:t>Materiál je určen k interaktivní výuce</a:t>
            </a:r>
          </a:p>
          <a:p>
            <a:r>
              <a:rPr lang="cs-CZ" dirty="0" smtClean="0"/>
              <a:t>Jedna vyučovací hodina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772816"/>
            <a:ext cx="7380808" cy="4353347"/>
          </a:xfrm>
        </p:spPr>
        <p:txBody>
          <a:bodyPr>
            <a:no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pPr lvl="0"/>
            <a:r>
              <a:rPr lang="cs-CZ" dirty="0" smtClean="0"/>
              <a:t>Část </a:t>
            </a:r>
            <a:r>
              <a:rPr lang="cs-CZ" dirty="0"/>
              <a:t>básně složená z </a:t>
            </a:r>
            <a:r>
              <a:rPr lang="cs-CZ" dirty="0" smtClean="0"/>
              <a:t>veršů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Literární druh realizovaný v </a:t>
            </a:r>
            <a:r>
              <a:rPr lang="cs-CZ" dirty="0" smtClean="0"/>
              <a:t>divadle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Jeden řádek v </a:t>
            </a:r>
            <a:r>
              <a:rPr lang="cs-CZ" dirty="0" smtClean="0"/>
              <a:t>básni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Zosobnění cizím </a:t>
            </a:r>
            <a:r>
              <a:rPr lang="cs-CZ" dirty="0" smtClean="0"/>
              <a:t>slovem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Souhrnné opakování učiva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4890300" y="2757757"/>
            <a:ext cx="1121860" cy="461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sloka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4168" y="3626977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drama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8124" y="4509119"/>
            <a:ext cx="936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verš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36176" y="5373216"/>
            <a:ext cx="219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personifikace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668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2132856"/>
            <a:ext cx="7452816" cy="3993307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Uveď název jedné básně J. V. </a:t>
            </a:r>
            <a:r>
              <a:rPr lang="cs-CZ" dirty="0" smtClean="0"/>
              <a:t>Sládka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Název literatury psané ve verších, zakončených </a:t>
            </a:r>
            <a:endParaRPr lang="cs-CZ" dirty="0" smtClean="0"/>
          </a:p>
          <a:p>
            <a:pPr lvl="0"/>
            <a:r>
              <a:rPr lang="cs-CZ" dirty="0" smtClean="0"/>
              <a:t>zpravidla rýmy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Neveršované literární </a:t>
            </a:r>
            <a:r>
              <a:rPr lang="cs-CZ" dirty="0" smtClean="0"/>
              <a:t>dílo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Rozhovor dvou postav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Souhrnné opakování učiva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38087" y="2188499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Lesní studánka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08145" y="3501008"/>
            <a:ext cx="1047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poezie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43651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próza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8" y="5229200"/>
            <a:ext cx="22729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dialog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251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Uveď jiný název pro </a:t>
            </a:r>
            <a:r>
              <a:rPr lang="cs-CZ" dirty="0" smtClean="0"/>
              <a:t>fejeton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Zvuková shoda slov na konci </a:t>
            </a:r>
            <a:r>
              <a:rPr lang="cs-CZ" dirty="0" smtClean="0"/>
              <a:t>veršů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Náš jediný nositel Nobelovy ceny za literaturu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Souhrnné opakování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2636912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Podčárník, sloupek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04148" y="351581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rým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7" y="494116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Jaroslav Seifert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654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1628800"/>
            <a:ext cx="7308800" cy="4497363"/>
          </a:xfrm>
        </p:spPr>
        <p:txBody>
          <a:bodyPr/>
          <a:lstStyle/>
          <a:p>
            <a:pPr lvl="0"/>
            <a:r>
              <a:rPr lang="cs-CZ" dirty="0"/>
              <a:t>Čím se Osvobozené divadlo odlišuje od tradičního </a:t>
            </a:r>
            <a:endParaRPr lang="cs-CZ" dirty="0" smtClean="0"/>
          </a:p>
          <a:p>
            <a:pPr lvl="0"/>
            <a:r>
              <a:rPr lang="cs-CZ" dirty="0" smtClean="0"/>
              <a:t>divadla?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Jak se jmenovali herci Osvobozeného divadla</a:t>
            </a:r>
            <a:r>
              <a:rPr lang="cs-CZ" dirty="0" smtClean="0"/>
              <a:t>?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Co byly forbíny</a:t>
            </a:r>
            <a:r>
              <a:rPr lang="cs-CZ" dirty="0" smtClean="0"/>
              <a:t>?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Doplň názvy filmů: Pudr a ……………………, Císařův pekař a………………………………………………………..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Souhrnné opakování učiva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2132856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Zapojením diváků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36424" y="3356992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Jiří Voskovec a Jan Werich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07904" y="3818658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Improvizovaná vystoupení před oponou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4622807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benzín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19327" y="5301208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Pekařův císař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4028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844824"/>
            <a:ext cx="7992888" cy="4896544"/>
          </a:xfrm>
        </p:spPr>
        <p:txBody>
          <a:bodyPr>
            <a:noAutofit/>
          </a:bodyPr>
          <a:lstStyle/>
          <a:p>
            <a:pPr lvl="0"/>
            <a:r>
              <a:rPr lang="cs-CZ" dirty="0" smtClean="0"/>
              <a:t>Které </a:t>
            </a:r>
            <a:r>
              <a:rPr lang="cs-CZ" dirty="0"/>
              <a:t>slovo dal světu Josef Čapek</a:t>
            </a:r>
            <a:r>
              <a:rPr lang="cs-CZ" dirty="0" smtClean="0"/>
              <a:t>?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Vysvětli, co je </a:t>
            </a:r>
            <a:r>
              <a:rPr lang="cs-CZ" dirty="0" smtClean="0"/>
              <a:t>nářečí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Jakou knihu od Josefa Čapka znáš</a:t>
            </a:r>
            <a:r>
              <a:rPr lang="cs-CZ" dirty="0" smtClean="0"/>
              <a:t>?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Vyjmenuj tři útvary lidové </a:t>
            </a:r>
            <a:r>
              <a:rPr lang="cs-CZ" dirty="0" smtClean="0"/>
              <a:t>slovesnosti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Souhrnné opakování učiva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43201" y="184482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Robot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2492896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Specifická mluva lidí na jednom území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43201" y="3573016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Povídání o pejskovi a kočičce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5125834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Pohádka, pověst, píseň, přísloví, rčení, hádanka…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75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1988840"/>
            <a:ext cx="7452816" cy="4137323"/>
          </a:xfrm>
        </p:spPr>
        <p:txBody>
          <a:bodyPr>
            <a:normAutofit/>
          </a:bodyPr>
          <a:lstStyle/>
          <a:p>
            <a:pPr lvl="0"/>
            <a:endParaRPr lang="cs-CZ" dirty="0"/>
          </a:p>
          <a:p>
            <a:pPr lvl="0"/>
            <a:r>
              <a:rPr lang="cs-CZ" dirty="0"/>
              <a:t>Čím se liší pohádka a pověst</a:t>
            </a:r>
            <a:r>
              <a:rPr lang="cs-CZ" dirty="0" smtClean="0"/>
              <a:t>?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/>
              <a:t>Uveď dva nejznámější </a:t>
            </a:r>
            <a:r>
              <a:rPr lang="cs-CZ" dirty="0" smtClean="0"/>
              <a:t>sběratele </a:t>
            </a:r>
            <a:r>
              <a:rPr lang="cs-CZ" dirty="0"/>
              <a:t>lidové </a:t>
            </a:r>
            <a:r>
              <a:rPr lang="cs-CZ" dirty="0" smtClean="0"/>
              <a:t>slovesnosti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Co znamená rčení „ Dostat se z krávy na kozu“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Souhrnné </a:t>
            </a:r>
            <a:r>
              <a:rPr lang="cs-CZ" smtClean="0"/>
              <a:t>opakování učiva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852936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Pohádka je fiktivní, pověst  se vztahuje ke konkrétnímu místu, času…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4221088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Božena Němcová a Karel Jaromír Erben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507589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Zchudnout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065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Básník, spisovatel, novinář, překladatel</a:t>
            </a:r>
          </a:p>
          <a:p>
            <a:r>
              <a:rPr lang="cs-CZ" sz="2800" dirty="0" smtClean="0"/>
              <a:t>Nositel Nobelovy ceny za literaturu</a:t>
            </a:r>
          </a:p>
          <a:p>
            <a:r>
              <a:rPr lang="cs-CZ" sz="2800" dirty="0" smtClean="0"/>
              <a:t>Patřil mezi signatáře </a:t>
            </a:r>
            <a:r>
              <a:rPr lang="cs-CZ" sz="2800" dirty="0" smtClean="0">
                <a:hlinkClick r:id="rId2"/>
              </a:rPr>
              <a:t>Charty 77</a:t>
            </a:r>
            <a:endParaRPr lang="cs-CZ" sz="2800" dirty="0" smtClean="0"/>
          </a:p>
          <a:p>
            <a:r>
              <a:rPr lang="cs-CZ" sz="2800" dirty="0" smtClean="0"/>
              <a:t>Komunistickým režimem byl nucen odejít do ústraní, byla mu omezená publikační činnost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Seifert 1901 - 1986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8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542" y="1484784"/>
            <a:ext cx="3888916" cy="34512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Jaroslav Seifert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1907704" y="5312283"/>
            <a:ext cx="60799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Portrét Jaroslava Seiferta od Dalibora Plichty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08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92696"/>
            <a:ext cx="3219450" cy="4559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5364088" y="2204864"/>
            <a:ext cx="23449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</a:rPr>
              <a:t>Karel IV., detail obrazu </a:t>
            </a:r>
            <a:endParaRPr lang="cs-CZ" sz="36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6" name="Zástupný symbol pro obsah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1333" y="692695"/>
            <a:ext cx="3250034" cy="45601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extovéPole 1"/>
          <p:cNvSpPr txBox="1"/>
          <p:nvPr/>
        </p:nvSpPr>
        <p:spPr>
          <a:xfrm>
            <a:off x="1835696" y="55892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Karel IV.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5308939" y="5499409"/>
            <a:ext cx="26474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Karel IV. a Blanka z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Valois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2879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Jaký byl podle Seiferta Karel IV. 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 jsou charakterizovány jeho manželky?</a:t>
            </a:r>
          </a:p>
          <a:p>
            <a:r>
              <a:rPr lang="cs-CZ" dirty="0" smtClean="0"/>
              <a:t>1. Blanka z </a:t>
            </a:r>
            <a:r>
              <a:rPr lang="cs-CZ" dirty="0" err="1" smtClean="0"/>
              <a:t>Valois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3212976"/>
            <a:ext cx="67687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Usměvavý, pracovitý, nešťastný v osobním životě,</a:t>
            </a:r>
          </a:p>
          <a:p>
            <a:r>
              <a:rPr lang="cs-CZ" sz="2400" dirty="0">
                <a:solidFill>
                  <a:srgbClr val="FF0000"/>
                </a:solidFill>
              </a:rPr>
              <a:t>miloval Prahu 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4941168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Jaro, s pevnými copy, zářícím čelem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1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Anna Falcká</a:t>
            </a:r>
          </a:p>
          <a:p>
            <a:endParaRPr lang="cs-CZ" dirty="0"/>
          </a:p>
          <a:p>
            <a:r>
              <a:rPr lang="cs-CZ" dirty="0" smtClean="0"/>
              <a:t>3. Anna Svídnická</a:t>
            </a:r>
          </a:p>
          <a:p>
            <a:endParaRPr lang="cs-CZ" dirty="0"/>
          </a:p>
          <a:p>
            <a:r>
              <a:rPr lang="cs-CZ" dirty="0" smtClean="0"/>
              <a:t>4. Alžběta Pomořanská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1403648" y="314096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 překvapenýma očima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 flipV="1">
            <a:off x="1475654" y="4049775"/>
            <a:ext cx="36004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Líbezná s orlicí nad hlavou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3" y="4941167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Pyšná kráska z chladných Pomořan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52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60010" y="6093295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Blanka z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hlinkClick r:id="rId2"/>
              </a:rPr>
              <a:t>Valois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583696"/>
            <a:ext cx="3066454" cy="5328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015730" y="6093296"/>
            <a:ext cx="26510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Anna Falcká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" name="Obrázek 1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577691"/>
            <a:ext cx="3206736" cy="5319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894803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4211960" y="5812877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6894" y="852949"/>
            <a:ext cx="2927513" cy="49790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331640" y="609329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Anna Svídnická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7399" y="852948"/>
            <a:ext cx="2838537" cy="49790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5316894" y="6093296"/>
            <a:ext cx="29275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Alžběta Pomořanská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3554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je v básni vyjádřen vztah Karla IV. k Praze?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METAFORA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-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vyjádření na základě podobnosti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ANTROPOMORFIZACE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– zosobnění věcí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textem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3356992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Jako k ženě, daroval jí snubní prsten – Karlův most, oženil se s ní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3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příklady těchto staveb!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Stavby vybudované za Karla IV.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3212977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Karlův most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3" y="3789040"/>
            <a:ext cx="16586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Karlštejn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4437112"/>
            <a:ext cx="5688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Chrám svatého Víta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flipH="1">
            <a:off x="1262109" y="5048594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Karlova univerzita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368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84" y="602351"/>
            <a:ext cx="4678486" cy="31486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60648"/>
            <a:ext cx="3672408" cy="33770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752801"/>
            <a:ext cx="4752528" cy="29425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156176" y="3778182"/>
            <a:ext cx="2062040" cy="28918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80123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204864"/>
            <a:ext cx="7408333" cy="3450696"/>
          </a:xfrm>
        </p:spPr>
        <p:txBody>
          <a:bodyPr>
            <a:normAutofit fontScale="25000" lnSpcReduction="20000"/>
          </a:bodyPr>
          <a:lstStyle/>
          <a:p>
            <a:r>
              <a:rPr lang="cs-CZ" sz="4400" i="1" u="sng" dirty="0" smtClean="0"/>
              <a:t>Použitá literatura:</a:t>
            </a:r>
          </a:p>
          <a:p>
            <a:endParaRPr lang="cs-CZ" sz="4400" dirty="0"/>
          </a:p>
          <a:p>
            <a:r>
              <a:rPr lang="cs-CZ" sz="4400" i="1" u="sng" dirty="0" smtClean="0"/>
              <a:t>Internetové odkazy:</a:t>
            </a:r>
          </a:p>
          <a:p>
            <a:pPr marL="0" indent="0">
              <a:buNone/>
            </a:pPr>
            <a:r>
              <a:rPr lang="cs-CZ" sz="4400" dirty="0"/>
              <a:t>MIAOW. </a:t>
            </a:r>
            <a:r>
              <a:rPr lang="cs-CZ" sz="4400" i="1" dirty="0"/>
              <a:t>wikimedia.org</a:t>
            </a:r>
            <a:r>
              <a:rPr lang="cs-CZ" sz="4400" dirty="0"/>
              <a:t> [online]. [cit. 15.10.2013]. Dostupný na WWW: http://</a:t>
            </a:r>
            <a:r>
              <a:rPr lang="cs-CZ" sz="4400" dirty="0" smtClean="0"/>
              <a:t>upload.wikimedia.org/wikipedia/commons/1/1f/Jaroslav_Seifert_grave_at_Kralupy_nad_Vltavou</a:t>
            </a:r>
          </a:p>
          <a:p>
            <a:pPr marL="0" indent="0">
              <a:buNone/>
            </a:pPr>
            <a:r>
              <a:rPr lang="cs-CZ" sz="4400" dirty="0"/>
              <a:t>PRESS FOTO, PRAHA. </a:t>
            </a:r>
            <a:r>
              <a:rPr lang="cs-CZ" sz="4400" i="1" dirty="0"/>
              <a:t>Wikimedia.org</a:t>
            </a:r>
            <a:r>
              <a:rPr lang="cs-CZ" sz="4400" dirty="0"/>
              <a:t> [online]. [cit. 15.10.2013]. Dostupný na WWW: http://upload.wikimedia.org/wikipedia/commons/1/16/Charles_IV-John_Ocko_votive_picture-fragment.jpg </a:t>
            </a:r>
            <a:endParaRPr lang="cs-CZ" sz="4400" dirty="0" smtClean="0"/>
          </a:p>
          <a:p>
            <a:pPr marL="0" indent="0">
              <a:buNone/>
            </a:pPr>
            <a:r>
              <a:rPr lang="nl-NL" sz="4400" dirty="0"/>
              <a:t>DILIGENT. </a:t>
            </a:r>
            <a:r>
              <a:rPr lang="nl-NL" sz="4400" i="1" dirty="0"/>
              <a:t>wikimedia.org</a:t>
            </a:r>
            <a:r>
              <a:rPr lang="nl-NL" sz="4400" dirty="0"/>
              <a:t> [online]. [cit. 15.10.2013]. Dostupný na WWW: </a:t>
            </a:r>
            <a:r>
              <a:rPr lang="nl-NL" sz="4400" dirty="0">
                <a:hlinkClick r:id="rId2"/>
              </a:rPr>
              <a:t>http://</a:t>
            </a:r>
            <a:r>
              <a:rPr lang="nl-NL" sz="4400" dirty="0" smtClean="0">
                <a:hlinkClick r:id="rId2"/>
              </a:rPr>
              <a:t>upload.wikimedia.org/wikipedia/commons/8/87/Karl_IV_Blanca_Valois.jp</a:t>
            </a:r>
            <a:r>
              <a:rPr lang="cs-CZ" sz="4400" dirty="0" smtClean="0"/>
              <a:t>g</a:t>
            </a:r>
          </a:p>
          <a:p>
            <a:pPr marL="0" indent="0">
              <a:buNone/>
            </a:pPr>
            <a:r>
              <a:rPr lang="cs-CZ" sz="4400" dirty="0"/>
              <a:t>MICHAELSANDERS. </a:t>
            </a:r>
            <a:r>
              <a:rPr lang="cs-CZ" sz="4400" i="1" dirty="0"/>
              <a:t>wikimedia.org</a:t>
            </a:r>
            <a:r>
              <a:rPr lang="cs-CZ" sz="4400" dirty="0"/>
              <a:t> [online]. [cit. 16.10.2013]. Dostupný na WWW: http://upload.wikimedia.org/wikipedia/commons/a/af/Anna_von_Schweidnitz.jpg </a:t>
            </a:r>
            <a:r>
              <a:rPr lang="nl-NL" sz="4400" dirty="0" smtClean="0"/>
              <a:t>g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MICHAELSANDERS. </a:t>
            </a:r>
            <a:r>
              <a:rPr lang="cs-CZ" sz="4400" i="1" dirty="0"/>
              <a:t>wikimedia.org</a:t>
            </a:r>
            <a:r>
              <a:rPr lang="cs-CZ" sz="4400" dirty="0"/>
              <a:t> [online]. [cit. 16.10.2013]. Dostupný na WWW: http://upload.wikimedia.org/wikipedia/commons/2/21/Eli%C5%A1ka_Pomo%C5%99ansk%C3%A1.jpg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MICHAELSANDERS. </a:t>
            </a:r>
            <a:r>
              <a:rPr lang="cs-CZ" sz="4400" i="1" dirty="0"/>
              <a:t>wikimedia.org</a:t>
            </a:r>
            <a:r>
              <a:rPr lang="cs-CZ" sz="4400" dirty="0"/>
              <a:t> [online]. [cit. 16.10.2013]. Dostupný na WWW: http://upload.wikimedia.org/wikipedia/commons/d/d0/Anna_von_der_Pfalz.jpg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JOJAN. </a:t>
            </a:r>
            <a:r>
              <a:rPr lang="cs-CZ" sz="4400" i="1" dirty="0"/>
              <a:t>wikimedia.org</a:t>
            </a:r>
            <a:r>
              <a:rPr lang="cs-CZ" sz="4400" dirty="0"/>
              <a:t> [online]. [cit. 26.10.2013]. Dostupný na WWW: http://upload.wikimedia.org/wikipedia/commons/e/e5/Praag_012.jpg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MICHAELSANDERS. </a:t>
            </a:r>
            <a:r>
              <a:rPr lang="cs-CZ" sz="4400" i="1" dirty="0"/>
              <a:t>wikimedia.org</a:t>
            </a:r>
            <a:r>
              <a:rPr lang="cs-CZ" sz="4400" dirty="0"/>
              <a:t> [online]. [cit. 26.10.2013]. Dostupný na WWW: http://upload.wikimedia.org/wikipedia/commons/b/be/Blanka_z_Valois.JPG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AUTOR NEUVEDEN. </a:t>
            </a:r>
            <a:r>
              <a:rPr lang="cs-CZ" sz="4400" i="1" dirty="0"/>
              <a:t>wikimedia.org</a:t>
            </a:r>
            <a:r>
              <a:rPr lang="cs-CZ" sz="4400" dirty="0"/>
              <a:t> [online]. [cit. 26.10.2013]. Dostupný na WWW: http://upload.wikimedia.org/wikipedia/commons/3/31/Burgkarlstein02.jpg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AUTOR NEUVEDEN. </a:t>
            </a:r>
            <a:r>
              <a:rPr lang="cs-CZ" sz="4400" i="1" dirty="0"/>
              <a:t>wikimedia.org</a:t>
            </a:r>
            <a:r>
              <a:rPr lang="cs-CZ" sz="4400" dirty="0"/>
              <a:t> [online]. [cit. 26.10.2013]. Dostupný na WWW: http://upload.wikimedia.org/wikipedia/commons/9/99/Praha%2C_Katedr%C3%A1la%2C_JV_01.jpg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SOKOL, Jan. </a:t>
            </a:r>
            <a:r>
              <a:rPr lang="cs-CZ" sz="4400" i="1" dirty="0"/>
              <a:t>wikimedia.org</a:t>
            </a:r>
            <a:r>
              <a:rPr lang="cs-CZ" sz="4400" dirty="0"/>
              <a:t> [online]. [cit. 26.10.2013]. Dostupný na WWW: http://upload.wikimedia.org/wikipedia/commons/5/52/Karolinum_ark_DSCN2206.JPG </a:t>
            </a:r>
            <a:endParaRPr lang="cs-CZ" sz="4400" i="1" u="sng" dirty="0"/>
          </a:p>
          <a:p>
            <a:pPr lvl="0">
              <a:buClr>
                <a:srgbClr val="31B6FD"/>
              </a:buClr>
            </a:pPr>
            <a:r>
              <a:rPr lang="cs-CZ" sz="4400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endParaRPr lang="cs-CZ" sz="34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983</TotalTime>
  <Words>815</Words>
  <Application>Microsoft Office PowerPoint</Application>
  <PresentationFormat>Předvádění na obrazovce (4:3)</PresentationFormat>
  <Paragraphs>165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Souhrnné opakování učiva</vt:lpstr>
      <vt:lpstr>Souhrnné opakování učiva</vt:lpstr>
      <vt:lpstr>Souhrnné opakování</vt:lpstr>
      <vt:lpstr>Souhrnné opakování učiva</vt:lpstr>
      <vt:lpstr>Souhrnné opakování učiva</vt:lpstr>
      <vt:lpstr>Souhrnné opakování učiva</vt:lpstr>
      <vt:lpstr>Jaroslav Seifert 1901 - 1986</vt:lpstr>
      <vt:lpstr>Jaroslav Seifert</vt:lpstr>
      <vt:lpstr>Prezentace aplikace PowerPoint</vt:lpstr>
      <vt:lpstr>Práce s textem</vt:lpstr>
      <vt:lpstr>Práce s textem</vt:lpstr>
      <vt:lpstr>Prezentace aplikace PowerPoint</vt:lpstr>
      <vt:lpstr>Prezentace aplikace PowerPoint</vt:lpstr>
      <vt:lpstr>Práce s textem</vt:lpstr>
      <vt:lpstr>Stavby vybudované za Karla IV.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134</cp:revision>
  <cp:lastPrinted>2013-10-20T10:16:52Z</cp:lastPrinted>
  <dcterms:created xsi:type="dcterms:W3CDTF">2013-05-10T12:01:16Z</dcterms:created>
  <dcterms:modified xsi:type="dcterms:W3CDTF">2013-10-26T21:38:20Z</dcterms:modified>
</cp:coreProperties>
</file>