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57" r:id="rId3"/>
    <p:sldId id="266" r:id="rId4"/>
    <p:sldId id="267" r:id="rId5"/>
    <p:sldId id="268" r:id="rId6"/>
    <p:sldId id="269" r:id="rId7"/>
  </p:sldIdLst>
  <p:sldSz cx="9144000" cy="6858000" type="screen4x3"/>
  <p:notesSz cx="7102475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64B341-69D2-4FA7-8948-E26F2820B541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64B341-69D2-4FA7-8948-E26F2820B541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64B341-69D2-4FA7-8948-E26F2820B541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64B341-69D2-4FA7-8948-E26F2820B541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64B341-69D2-4FA7-8948-E26F2820B541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64B341-69D2-4FA7-8948-E26F2820B541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64B341-69D2-4FA7-8948-E26F2820B541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64B341-69D2-4FA7-8948-E26F2820B541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64B341-69D2-4FA7-8948-E26F2820B541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64B341-69D2-4FA7-8948-E26F2820B541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64B341-69D2-4FA7-8948-E26F2820B541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9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5964B341-69D2-4FA7-8948-E26F2820B541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268760"/>
          <a:ext cx="7272808" cy="5185964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4910082"/>
              </a:tblGrid>
              <a:tr h="43268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EU_62_B_sada 1_05_M_Směna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_Duch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94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4140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Ing.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Renáta Duchová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4150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Materiál slouží ke zjištění finanční gramotnosti žáků, jejich představě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povědomí o směně</a:t>
                      </a: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. </a:t>
                      </a: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Peníze/Vznik peněz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Chápat vznik peněz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075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Směna, zboží</a:t>
                      </a: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10.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10.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2013                          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11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[07-10-2013]. 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Dostupné z URL: &lt;http://office.</a:t>
                      </a:r>
                      <a:r>
                        <a:rPr lang="cs-CZ" sz="1100" dirty="0" err="1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microsoft.com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 </a:t>
                      </a: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  <a:latin typeface="+mj-lt"/>
              </a:rPr>
              <a:t>    </a:t>
            </a:r>
            <a:r>
              <a:rPr lang="cs-CZ" sz="4000" b="1" dirty="0" smtClean="0">
                <a:ln/>
                <a:solidFill>
                  <a:schemeClr val="accent3"/>
                </a:solidFill>
                <a:latin typeface="+mj-lt"/>
              </a:rPr>
              <a:t>                 </a:t>
            </a:r>
            <a:r>
              <a:rPr lang="cs-CZ" sz="4000" b="1" dirty="0" smtClean="0">
                <a:ln/>
                <a:solidFill>
                  <a:srgbClr val="00B050"/>
                </a:solidFill>
                <a:latin typeface="+mj-lt"/>
              </a:rPr>
              <a:t>SMĚNA</a:t>
            </a:r>
            <a:endParaRPr lang="cs-CZ" sz="4000" b="1" cap="none" dirty="0">
              <a:ln/>
              <a:solidFill>
                <a:srgbClr val="00B050"/>
              </a:solidFill>
              <a:latin typeface="+mj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504" y="1935480"/>
            <a:ext cx="8928992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</a:t>
            </a:r>
          </a:p>
          <a:p>
            <a:pPr>
              <a:buNone/>
            </a:pPr>
            <a:r>
              <a:rPr lang="cs-CZ" sz="2400" b="1" dirty="0" smtClean="0"/>
              <a:t>              </a:t>
            </a:r>
            <a:r>
              <a:rPr lang="cs-CZ" sz="2400" dirty="0" smtClean="0"/>
              <a:t>Je to způsob obchodování, který je znám už z pravěku.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</a:t>
            </a:r>
          </a:p>
          <a:p>
            <a:pPr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Naturální směna           </a:t>
            </a:r>
            <a:r>
              <a:rPr lang="cs-CZ" sz="3200" b="1" dirty="0" smtClean="0">
                <a:solidFill>
                  <a:srgbClr val="FF0000"/>
                </a:solidFill>
              </a:rPr>
              <a:t>Peněžní směna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115616" y="1916832"/>
            <a:ext cx="79291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  <a:latin typeface="+mj-lt"/>
              </a:rPr>
              <a:t>Směna je obchod</a:t>
            </a:r>
            <a:r>
              <a:rPr lang="cs-CZ" sz="2400" dirty="0" smtClean="0">
                <a:latin typeface="+mj-lt"/>
              </a:rPr>
              <a:t>, při kterém se vyměňuje zboží za zboží. </a:t>
            </a:r>
            <a:endParaRPr lang="cs-CZ" sz="2400" dirty="0">
              <a:latin typeface="+mj-lt"/>
            </a:endParaRPr>
          </a:p>
        </p:txBody>
      </p:sp>
      <p:pic>
        <p:nvPicPr>
          <p:cNvPr id="1029" name="Picture 5" descr="C:\Users\Jana\AppData\Local\Microsoft\Windows\Temporary Internet Files\Content.IE5\SV48G03S\MC90029312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4365104"/>
            <a:ext cx="1710842" cy="1683410"/>
          </a:xfrm>
          <a:prstGeom prst="rect">
            <a:avLst/>
          </a:prstGeom>
          <a:noFill/>
        </p:spPr>
      </p:pic>
      <p:pic>
        <p:nvPicPr>
          <p:cNvPr id="1030" name="Picture 6" descr="C:\Users\Jana\AppData\Local\Microsoft\Windows\Temporary Internet Files\Content.IE5\TVQU4GYL\MC900440391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4437112"/>
            <a:ext cx="1800200" cy="1800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488832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  <a:latin typeface="+mj-lt"/>
              </a:rPr>
              <a:t>    </a:t>
            </a:r>
            <a:r>
              <a:rPr lang="cs-CZ" sz="4000" b="1" dirty="0" smtClean="0">
                <a:ln/>
                <a:solidFill>
                  <a:schemeClr val="accent3"/>
                </a:solidFill>
                <a:latin typeface="+mj-lt"/>
              </a:rPr>
              <a:t>     </a:t>
            </a:r>
            <a:r>
              <a:rPr lang="cs-CZ" sz="4000" b="1" dirty="0" smtClean="0">
                <a:ln/>
                <a:solidFill>
                  <a:srgbClr val="00B050"/>
                </a:solidFill>
                <a:latin typeface="+mj-lt"/>
              </a:rPr>
              <a:t>NATURÁLNÍ SMĚNA</a:t>
            </a:r>
            <a:endParaRPr lang="cs-CZ" sz="4000" b="1" cap="none" dirty="0">
              <a:ln/>
              <a:solidFill>
                <a:srgbClr val="00B050"/>
              </a:solidFill>
              <a:latin typeface="+mj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504" y="1935480"/>
            <a:ext cx="8928992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1916832"/>
            <a:ext cx="771315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</a:rPr>
              <a:t>V pravěku lidé směňovali maso za obilí, zbraně za kožešiny….. Směna zboží za zboží je předchůdcem obchodování pomocí peněz.</a:t>
            </a:r>
          </a:p>
          <a:p>
            <a:endParaRPr lang="cs-CZ" sz="2400" dirty="0">
              <a:latin typeface="+mj-lt"/>
            </a:endParaRPr>
          </a:p>
        </p:txBody>
      </p:sp>
      <p:pic>
        <p:nvPicPr>
          <p:cNvPr id="6" name="Picture 3" descr="C:\Users\Jana\AppData\Local\Microsoft\Windows\Temporary Internet Files\Content.IE5\SV48G03S\MC9002904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3356992"/>
            <a:ext cx="2232248" cy="2284539"/>
          </a:xfrm>
          <a:prstGeom prst="rect">
            <a:avLst/>
          </a:prstGeom>
          <a:noFill/>
        </p:spPr>
      </p:pic>
      <p:pic>
        <p:nvPicPr>
          <p:cNvPr id="7" name="Picture 2" descr="C:\Users\Jana\AppData\Local\Microsoft\Windows\Temporary Internet Files\Content.IE5\J6FH2NA5\MC9002791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3789040"/>
            <a:ext cx="1645920" cy="1799539"/>
          </a:xfrm>
          <a:prstGeom prst="rect">
            <a:avLst/>
          </a:prstGeom>
          <a:noFill/>
        </p:spPr>
      </p:pic>
      <p:sp>
        <p:nvSpPr>
          <p:cNvPr id="10" name="Zaoblený obdélník 9"/>
          <p:cNvSpPr/>
          <p:nvPr/>
        </p:nvSpPr>
        <p:spPr>
          <a:xfrm>
            <a:off x="3635896" y="3573016"/>
            <a:ext cx="2808312" cy="1944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Vyměním med za maso!</a:t>
            </a:r>
          </a:p>
          <a:p>
            <a:pPr algn="ctr"/>
            <a:r>
              <a:rPr lang="cs-CZ" dirty="0" smtClean="0"/>
              <a:t>Bereš?</a:t>
            </a:r>
          </a:p>
          <a:p>
            <a:pPr algn="ctr"/>
            <a:r>
              <a:rPr lang="cs-CZ" dirty="0" smtClean="0"/>
              <a:t>Mám dobrý med, dej dvě masa.</a:t>
            </a:r>
          </a:p>
          <a:p>
            <a:pPr algn="ctr"/>
            <a:r>
              <a:rPr lang="cs-CZ" dirty="0" smtClean="0"/>
              <a:t>Dobrá, může být.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  <a:latin typeface="+mj-lt"/>
              </a:rPr>
              <a:t>    </a:t>
            </a:r>
            <a:r>
              <a:rPr lang="cs-CZ" sz="4000" b="1" dirty="0" smtClean="0">
                <a:ln/>
                <a:solidFill>
                  <a:schemeClr val="accent3"/>
                </a:solidFill>
                <a:latin typeface="+mj-lt"/>
              </a:rPr>
              <a:t>    </a:t>
            </a:r>
            <a:r>
              <a:rPr lang="cs-CZ" sz="4000" b="1" dirty="0" smtClean="0">
                <a:ln/>
                <a:solidFill>
                  <a:srgbClr val="00B050"/>
                </a:solidFill>
                <a:latin typeface="+mj-lt"/>
              </a:rPr>
              <a:t>NATURÁLNÍ SMĚNA</a:t>
            </a:r>
            <a:endParaRPr lang="cs-CZ" sz="4000" b="1" cap="none" dirty="0">
              <a:ln/>
              <a:solidFill>
                <a:srgbClr val="00B050"/>
              </a:solidFill>
              <a:latin typeface="+mj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504" y="1935480"/>
            <a:ext cx="8928992" cy="43891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1916832"/>
            <a:ext cx="771315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</a:rPr>
              <a:t>Pro uskutečnění směny je nejdůležitější: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+mj-lt"/>
              </a:rPr>
              <a:t>Najít někoho, kdo má to, co potřebujeme a chceme my.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+mj-lt"/>
              </a:rPr>
              <a:t> Mít něco, co potřebuje a chce on.</a:t>
            </a:r>
          </a:p>
          <a:p>
            <a:endParaRPr lang="cs-CZ" sz="2400" dirty="0">
              <a:latin typeface="+mj-lt"/>
            </a:endParaRPr>
          </a:p>
        </p:txBody>
      </p:sp>
      <p:pic>
        <p:nvPicPr>
          <p:cNvPr id="3074" name="Picture 2" descr="C:\Users\Jana\AppData\Local\Microsoft\Windows\Temporary Internet Files\Content.IE5\CRX18PNE\MC90019216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24128" y="3429000"/>
            <a:ext cx="2839850" cy="2108790"/>
          </a:xfrm>
          <a:prstGeom prst="rect">
            <a:avLst/>
          </a:prstGeom>
          <a:noFill/>
        </p:spPr>
      </p:pic>
      <p:pic>
        <p:nvPicPr>
          <p:cNvPr id="3076" name="Picture 4" descr="C:\Users\Jana\AppData\Local\Microsoft\Windows\Temporary Internet Files\Content.IE5\SV48G03S\MC90003043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3429000"/>
            <a:ext cx="2061972" cy="2081174"/>
          </a:xfrm>
          <a:prstGeom prst="rect">
            <a:avLst/>
          </a:prstGeom>
          <a:noFill/>
        </p:spPr>
      </p:pic>
      <p:cxnSp>
        <p:nvCxnSpPr>
          <p:cNvPr id="12" name="Pravoúhlá spojovací čára 11"/>
          <p:cNvCxnSpPr/>
          <p:nvPr/>
        </p:nvCxnSpPr>
        <p:spPr>
          <a:xfrm>
            <a:off x="3419872" y="5517232"/>
            <a:ext cx="3672408" cy="360040"/>
          </a:xfrm>
          <a:prstGeom prst="bentConnector3">
            <a:avLst>
              <a:gd name="adj1" fmla="val 50000"/>
            </a:avLst>
          </a:prstGeom>
          <a:ln w="76200">
            <a:solidFill>
              <a:srgbClr val="00B05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74638"/>
            <a:ext cx="7560840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  <a:latin typeface="+mj-lt"/>
              </a:rPr>
              <a:t>    </a:t>
            </a:r>
            <a:r>
              <a:rPr lang="cs-CZ" sz="4000" b="1" dirty="0" smtClean="0">
                <a:ln/>
                <a:solidFill>
                  <a:schemeClr val="accent3"/>
                </a:solidFill>
                <a:latin typeface="+mj-lt"/>
              </a:rPr>
              <a:t>      </a:t>
            </a:r>
            <a:r>
              <a:rPr lang="cs-CZ" sz="4000" b="1" dirty="0" smtClean="0">
                <a:ln/>
                <a:solidFill>
                  <a:srgbClr val="00B050"/>
                </a:solidFill>
                <a:latin typeface="+mj-lt"/>
              </a:rPr>
              <a:t>PENĚŽNÍ SMĚNA</a:t>
            </a:r>
            <a:endParaRPr lang="cs-CZ" sz="4000" b="1" cap="none" dirty="0">
              <a:ln/>
              <a:solidFill>
                <a:srgbClr val="00B050"/>
              </a:solidFill>
              <a:latin typeface="+mj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331640" y="1772816"/>
            <a:ext cx="7056784" cy="48211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1916832"/>
            <a:ext cx="77131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latin typeface="+mj-lt"/>
            </a:endParaRPr>
          </a:p>
          <a:p>
            <a:endParaRPr lang="cs-CZ" sz="2400" dirty="0"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87624" y="2060848"/>
            <a:ext cx="70567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Postupně se začalo užívat jednoduchých </a:t>
            </a:r>
            <a:r>
              <a:rPr lang="cs-CZ" sz="2800" dirty="0" smtClean="0"/>
              <a:t>platidel (</a:t>
            </a:r>
            <a:r>
              <a:rPr lang="cs-CZ" sz="2800" dirty="0" smtClean="0"/>
              <a:t>kožešiny, plátno, slonovina).</a:t>
            </a:r>
          </a:p>
          <a:p>
            <a:pPr algn="ctr"/>
            <a:r>
              <a:rPr lang="cs-CZ" sz="2800" dirty="0" smtClean="0"/>
              <a:t>Platidla byla velká a nedala se často dělit. </a:t>
            </a:r>
          </a:p>
          <a:p>
            <a:pPr algn="ctr"/>
            <a:r>
              <a:rPr lang="cs-CZ" sz="2800" dirty="0" smtClean="0"/>
              <a:t>Proto se začalo používat zlato a stříbro. </a:t>
            </a:r>
          </a:p>
          <a:p>
            <a:pPr algn="ctr"/>
            <a:r>
              <a:rPr lang="cs-CZ" sz="2800" dirty="0" smtClean="0"/>
              <a:t>Pak začaly vznikat první bankovky a mince, kterými se platí dodnes.</a:t>
            </a:r>
            <a:endParaRPr lang="cs-CZ" sz="2800" dirty="0"/>
          </a:p>
        </p:txBody>
      </p:sp>
      <p:pic>
        <p:nvPicPr>
          <p:cNvPr id="4098" name="Picture 2" descr="C:\Users\Jana\AppData\Local\Microsoft\Windows\Temporary Internet Files\Content.IE5\CRX18PNE\MC9004304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797152"/>
            <a:ext cx="4032448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74638"/>
            <a:ext cx="727280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000" b="1" cap="none" dirty="0" smtClean="0">
                <a:ln/>
                <a:solidFill>
                  <a:schemeClr val="accent3"/>
                </a:solidFill>
                <a:latin typeface="+mj-lt"/>
              </a:rPr>
              <a:t>   </a:t>
            </a:r>
            <a:r>
              <a:rPr lang="cs-CZ" sz="4000" b="1" dirty="0" smtClean="0">
                <a:ln/>
                <a:solidFill>
                  <a:srgbClr val="00B050"/>
                </a:solidFill>
                <a:latin typeface="+mj-lt"/>
              </a:rPr>
              <a:t>OTÁZKY</a:t>
            </a:r>
            <a:endParaRPr lang="cs-CZ" sz="4000" b="1" cap="none" dirty="0">
              <a:ln/>
              <a:solidFill>
                <a:srgbClr val="00B050"/>
              </a:solidFill>
              <a:latin typeface="+mj-lt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259632" y="1772816"/>
            <a:ext cx="7128792" cy="48211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      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1916832"/>
            <a:ext cx="771315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>
              <a:latin typeface="+mj-lt"/>
            </a:endParaRPr>
          </a:p>
          <a:p>
            <a:endParaRPr lang="cs-CZ" sz="2400" dirty="0">
              <a:latin typeface="+mj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87624" y="2060848"/>
            <a:ext cx="70567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>
                <a:latin typeface="Calibri" pitchFamily="34" charset="0"/>
                <a:cs typeface="Calibri" pitchFamily="34" charset="0"/>
              </a:rPr>
              <a:t>1. Kdy pravděpodobně začal výměnný obchod?</a:t>
            </a:r>
          </a:p>
          <a:p>
            <a:pPr marL="514350" indent="-514350"/>
            <a:r>
              <a:rPr lang="cs-CZ" sz="2800" dirty="0" smtClean="0">
                <a:latin typeface="Calibri" pitchFamily="34" charset="0"/>
                <a:cs typeface="Calibri" pitchFamily="34" charset="0"/>
              </a:rPr>
              <a:t>2. Existuje směna ještě nyní?</a:t>
            </a:r>
          </a:p>
          <a:p>
            <a:pPr marL="514350" indent="-514350"/>
            <a:r>
              <a:rPr lang="cs-CZ" sz="2800" dirty="0" smtClean="0">
                <a:latin typeface="Calibri" pitchFamily="34" charset="0"/>
                <a:cs typeface="Calibri" pitchFamily="34" charset="0"/>
              </a:rPr>
              <a:t>3. Zamysli se a odpověz, čím lidé dříve platili.</a:t>
            </a:r>
          </a:p>
          <a:p>
            <a:pPr marL="514350" indent="-514350"/>
            <a:r>
              <a:rPr lang="cs-CZ" sz="2800" dirty="0" smtClean="0">
                <a:latin typeface="Calibri" pitchFamily="34" charset="0"/>
                <a:cs typeface="Calibri" pitchFamily="34" charset="0"/>
              </a:rPr>
              <a:t>4. Proč se používaly ke směně zvláště drahé kovy?</a:t>
            </a:r>
          </a:p>
          <a:p>
            <a:pPr marL="514350" indent="-514350" algn="ctr"/>
            <a:endParaRPr lang="cs-CZ" sz="2800" dirty="0" smtClean="0"/>
          </a:p>
        </p:txBody>
      </p:sp>
      <p:pic>
        <p:nvPicPr>
          <p:cNvPr id="5123" name="Picture 3" descr="C:\Users\Jana\AppData\Local\Microsoft\Windows\Temporary Internet Files\Content.IE5\CRX18PNE\MC90033594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3933056"/>
            <a:ext cx="2880320" cy="2461033"/>
          </a:xfrm>
          <a:prstGeom prst="rect">
            <a:avLst/>
          </a:prstGeom>
          <a:noFill/>
        </p:spPr>
      </p:pic>
      <p:pic>
        <p:nvPicPr>
          <p:cNvPr id="5124" name="Picture 4" descr="C:\Users\Jana\AppData\Local\Microsoft\Windows\Temporary Internet Files\Content.IE5\TVQU4GYL\MC9000340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3861048"/>
            <a:ext cx="2896733" cy="2592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301</TotalTime>
  <Words>241</Words>
  <Application>Microsoft Office PowerPoint</Application>
  <PresentationFormat>Předvádění na obrazovce (4:3)</PresentationFormat>
  <Paragraphs>77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Slunovrat</vt:lpstr>
      <vt:lpstr>Snímek 1</vt:lpstr>
      <vt:lpstr>                     SMĚNA</vt:lpstr>
      <vt:lpstr>         NATURÁLNÍ SMĚNA</vt:lpstr>
      <vt:lpstr>        NATURÁLNÍ SMĚNA</vt:lpstr>
      <vt:lpstr>          PENĚŽNÍ SMĚNA</vt:lpstr>
      <vt:lpstr>   OTÁZKY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33</cp:revision>
  <dcterms:created xsi:type="dcterms:W3CDTF">2012-10-27T08:31:01Z</dcterms:created>
  <dcterms:modified xsi:type="dcterms:W3CDTF">2013-10-26T21:27:10Z</dcterms:modified>
</cp:coreProperties>
</file>