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4" r:id="rId3"/>
    <p:sldId id="265" r:id="rId4"/>
    <p:sldId id="266" r:id="rId5"/>
    <p:sldId id="263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964B341-69D2-4FA7-8948-E26F2820B54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822B84A-54D4-4FD0-8AAC-0D820DC336A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5261767" cy="864096"/>
          </a:xfrm>
          <a:prstGeom prst="rect">
            <a:avLst/>
          </a:prstGeom>
          <a:noFill/>
          <a:ln w="9525">
            <a:solidFill>
              <a:schemeClr val="bg2">
                <a:lumMod val="50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971600" y="1268760"/>
          <a:ext cx="7272808" cy="5185964"/>
        </p:xfrm>
        <a:graphic>
          <a:graphicData uri="http://schemas.openxmlformats.org/drawingml/2006/table">
            <a:tbl>
              <a:tblPr firstRow="1" firstCol="1" bandRow="1" bandCol="1">
                <a:tableStyleId>{5940675A-B579-460E-94D1-54222C63F5DA}</a:tableStyleId>
              </a:tblPr>
              <a:tblGrid>
                <a:gridCol w="2362726"/>
                <a:gridCol w="4910082"/>
              </a:tblGrid>
              <a:tr h="432681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EU_62_B_sada 1_06_M_Peníze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_Duch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 hMerge="1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2322" marR="52322" marT="0" marB="0"/>
                </a:tc>
              </a:tr>
              <a:tr h="3943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Název školy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škola, Základní škola a Mateřská škola, Karviná, p. o.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409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Autor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Renáta Duchová</a:t>
                      </a:r>
                      <a:endParaRPr lang="cs-CZ" sz="1100" dirty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41509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Anotace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Materiál slouží ke zjištění finanční gramotnosti žáků, jejich představě o funkci</a:t>
                      </a: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peněz.</a:t>
                      </a:r>
                      <a:endParaRPr kumimoji="0" lang="cs-CZ" sz="1100" kern="1200" dirty="0" smtClean="0">
                        <a:solidFill>
                          <a:schemeClr val="tx1"/>
                        </a:solidFill>
                        <a:latin typeface="Calibri" pitchFamily="34" charset="0"/>
                        <a:ea typeface="+mn-ea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Vzdělávací oblast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a její aplikace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Předmět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Matematika/Finanční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gramotnost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Verdana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Tematická oblast/téma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Peníze/Funkce peněz</a:t>
                      </a: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Výsledky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endParaRPr lang="cs-CZ" sz="1100" baseline="0" dirty="0" smtClean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  <a:p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- Chápat vznik peněz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2075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Klíčová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slova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Hotovostní</a:t>
                      </a:r>
                      <a:r>
                        <a:rPr lang="cs-CZ" sz="1100" baseline="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a bezhotovostní peníze, mince, bankovky</a:t>
                      </a:r>
                      <a:endParaRPr lang="cs-CZ" sz="1100" dirty="0" smtClean="0"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Druh učebního materiálu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PPT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Typ vzdělávání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Střední vzdělávání,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ročník Praktické školy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dvouleté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39015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Ověřeno</a:t>
                      </a:r>
                      <a:endParaRPr lang="cs-CZ" sz="110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Datum</a:t>
                      </a:r>
                      <a:r>
                        <a:rPr lang="cs-CZ" sz="1100">
                          <a:effectLst/>
                          <a:latin typeface="Calibri" pitchFamily="34" charset="0"/>
                          <a:cs typeface="Calibri" pitchFamily="34" charset="0"/>
                        </a:rPr>
                        <a:t>: </a:t>
                      </a:r>
                      <a:r>
                        <a:rPr lang="cs-CZ" sz="110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 </a:t>
                      </a:r>
                      <a:r>
                        <a:rPr lang="cs-CZ" sz="110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14.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10.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2013                          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Třída: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I. </a:t>
                      </a: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PRŠ </a:t>
                      </a:r>
                      <a:r>
                        <a:rPr lang="cs-CZ" sz="1100" dirty="0" smtClean="0">
                          <a:effectLst/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</a:tr>
              <a:tr h="59112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Calibri" pitchFamily="34" charset="0"/>
                          <a:cs typeface="Calibri" pitchFamily="34" charset="0"/>
                        </a:rPr>
                        <a:t>Zdroj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</a:txBody>
                  <a:tcPr marL="52322" marR="5232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Calibri" pitchFamily="34" charset="0"/>
                        <a:ea typeface="Calibri"/>
                        <a:cs typeface="Calibri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online]. </a:t>
                      </a:r>
                      <a:r>
                        <a:rPr lang="cs-CZ" sz="1100" dirty="0" smtClean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[11-10-2013]. 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Dostupné z URL: &lt;http://office.</a:t>
                      </a:r>
                      <a:r>
                        <a:rPr lang="cs-CZ" sz="1100" dirty="0" err="1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microsoft.com</a:t>
                      </a:r>
                      <a:r>
                        <a:rPr lang="cs-CZ" sz="1100" dirty="0">
                          <a:latin typeface="Calibri" pitchFamily="34" charset="0"/>
                          <a:ea typeface="Calibri"/>
                          <a:cs typeface="Calibri" pitchFamily="34" charset="0"/>
                        </a:rPr>
                        <a:t>&gt; </a:t>
                      </a: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PENÍZE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dirty="0" smtClean="0"/>
              <a:t>Peníze jsou prostředkem, kterým platíme za zboží. Na jedné straně je přijímáme a na druhé straně je utrácíme, tím uspokojujeme své potřeby a zajišťujeme jejich oběh.</a:t>
            </a:r>
            <a:endParaRPr lang="cs-CZ" sz="3200" dirty="0"/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1026" name="Picture 2" descr="C:\Users\Jana\AppData\Local\Microsoft\Windows\Temporary Internet Files\Content.IE5\CRX18PNE\MC900441314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4114800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            </a:t>
            </a:r>
            <a:r>
              <a:rPr lang="cs-CZ" sz="5400" b="1" cap="none" dirty="0" smtClean="0">
                <a:ln/>
                <a:solidFill>
                  <a:srgbClr val="FFFF00"/>
                </a:solidFill>
              </a:rPr>
              <a:t>PENÍZE</a:t>
            </a:r>
            <a:endParaRPr lang="cs-CZ" sz="54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Funkce peněz: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Tx/>
              <a:buChar char="-"/>
            </a:pPr>
            <a:r>
              <a:rPr lang="cs-CZ" sz="2800" dirty="0" smtClean="0"/>
              <a:t>Jsou jednou z forem majetku</a:t>
            </a:r>
          </a:p>
          <a:p>
            <a:pPr>
              <a:buFontTx/>
              <a:buChar char="-"/>
            </a:pPr>
            <a:r>
              <a:rPr lang="cs-CZ" sz="2800" dirty="0" smtClean="0"/>
              <a:t>Pomocí nich kupujeme a prodáváme zboží</a:t>
            </a:r>
          </a:p>
          <a:p>
            <a:pPr>
              <a:buFontTx/>
              <a:buChar char="-"/>
            </a:pPr>
            <a:r>
              <a:rPr lang="cs-CZ" sz="2800" dirty="0" smtClean="0"/>
              <a:t>Jejich pomocí můžeme vyjádřit hodnotu všeho, co se dá prodat nebo koupit</a:t>
            </a:r>
          </a:p>
          <a:p>
            <a:pPr>
              <a:buFontTx/>
              <a:buChar char="-"/>
            </a:pPr>
            <a:r>
              <a:rPr lang="cs-CZ" sz="2800" dirty="0" smtClean="0"/>
              <a:t>Vyjadřují poměr, v jakém se dá směnit jedno zboží za jiné</a:t>
            </a:r>
          </a:p>
          <a:p>
            <a:pPr>
              <a:buFontTx/>
              <a:buChar char="-"/>
            </a:pPr>
            <a:r>
              <a:rPr lang="cs-CZ" sz="2800" dirty="0" smtClean="0"/>
              <a:t>Vyjadřují naše pohledávky a závazky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2050" name="Picture 2" descr="C:\Users\Jana\AppData\Local\Microsoft\Windows\Temporary Internet Files\Content.IE5\J6FH2NA5\MC9004403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76256" y="5085184"/>
            <a:ext cx="1512168" cy="1512168"/>
          </a:xfrm>
          <a:prstGeom prst="rect">
            <a:avLst/>
          </a:prstGeom>
          <a:noFill/>
        </p:spPr>
      </p:pic>
      <p:pic>
        <p:nvPicPr>
          <p:cNvPr id="2051" name="Picture 3" descr="C:\Users\Jana\AppData\Local\Microsoft\Windows\Temporary Internet Files\Content.IE5\SV48G03S\MP90042361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76256" y="1412776"/>
            <a:ext cx="1554631" cy="1221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800" b="1" cap="none" dirty="0" smtClean="0">
                <a:ln/>
                <a:solidFill>
                  <a:srgbClr val="FFFF00"/>
                </a:solidFill>
              </a:rPr>
              <a:t>FORMY PENĚZ</a:t>
            </a:r>
            <a:endParaRPr lang="cs-CZ" sz="4800" b="1" cap="none" dirty="0">
              <a:ln/>
              <a:solidFill>
                <a:srgbClr val="FF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Peníze obíhají v těchto formách:</a:t>
            </a:r>
          </a:p>
          <a:p>
            <a:pPr algn="ctr"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b="1" dirty="0" smtClean="0"/>
              <a:t>- </a:t>
            </a:r>
            <a:r>
              <a:rPr lang="cs-CZ" sz="3600" b="1" dirty="0" smtClean="0"/>
              <a:t>Hotovostní peníze</a:t>
            </a:r>
          </a:p>
          <a:p>
            <a:pPr marL="514350" indent="-514350">
              <a:buNone/>
            </a:pPr>
            <a:r>
              <a:rPr lang="cs-CZ" sz="3600" b="1" dirty="0" smtClean="0"/>
              <a:t>- Bezhotovostní peníze</a:t>
            </a:r>
          </a:p>
        </p:txBody>
      </p:sp>
      <p:sp>
        <p:nvSpPr>
          <p:cNvPr id="8" name="Obdélník 7"/>
          <p:cNvSpPr/>
          <p:nvPr/>
        </p:nvSpPr>
        <p:spPr>
          <a:xfrm>
            <a:off x="539552" y="2132856"/>
            <a:ext cx="4968552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  <a:p>
            <a:pPr>
              <a:buFont typeface="Wingdings" pitchFamily="2" charset="2"/>
              <a:buChar char="Ø"/>
            </a:pPr>
            <a:endParaRPr lang="cs-CZ" sz="2000" dirty="0" smtClean="0"/>
          </a:p>
        </p:txBody>
      </p:sp>
      <p:pic>
        <p:nvPicPr>
          <p:cNvPr id="3074" name="Picture 2" descr="C:\Users\Jana\AppData\Local\Microsoft\Windows\Temporary Internet Files\Content.IE5\TVQU4GYL\MP90040253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2348880"/>
            <a:ext cx="1855068" cy="2781244"/>
          </a:xfrm>
          <a:prstGeom prst="rect">
            <a:avLst/>
          </a:prstGeom>
          <a:noFill/>
        </p:spPr>
      </p:pic>
      <p:pic>
        <p:nvPicPr>
          <p:cNvPr id="3075" name="Picture 3" descr="C:\Users\Jana\AppData\Local\Microsoft\Windows\Temporary Internet Files\Content.IE5\CRX18PNE\MP90022753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933056"/>
            <a:ext cx="3657600" cy="24140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b="1" cap="none" dirty="0" smtClean="0">
                <a:ln/>
                <a:solidFill>
                  <a:schemeClr val="accent3"/>
                </a:solidFill>
              </a:rPr>
              <a:t>    </a:t>
            </a:r>
            <a:r>
              <a:rPr lang="cs-CZ" sz="4000" b="1" cap="none" dirty="0" smtClean="0">
                <a:ln/>
                <a:solidFill>
                  <a:srgbClr val="FFFF00"/>
                </a:solidFill>
              </a:rPr>
              <a:t>HOTOVOSTNÍ PENÍZE</a:t>
            </a:r>
            <a:endParaRPr lang="cs-CZ" sz="40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55576" y="1844825"/>
            <a:ext cx="7632848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otovostní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peníze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jsou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bankovky a </a:t>
            </a: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>mince. </a:t>
            </a:r>
          </a:p>
          <a:p>
            <a:pPr>
              <a:defRPr/>
            </a:pPr>
            <a:r>
              <a:rPr lang="cs-CZ" sz="3200" dirty="0" smtClean="0"/>
              <a:t>Platíme jimi za zboží. Používáme je při placení v obchodech nebo na různých jiných místech. Někdo je ukládá v bance, jiný je má doma.</a:t>
            </a:r>
            <a:endParaRPr lang="cs-CZ" sz="3200" dirty="0"/>
          </a:p>
        </p:txBody>
      </p:sp>
      <p:pic>
        <p:nvPicPr>
          <p:cNvPr id="4101" name="Picture 5" descr="C:\Users\Jana\AppData\Local\Microsoft\Windows\Temporary Internet Files\Content.IE5\SV48G03S\MP90034172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3563888" y="3501008"/>
            <a:ext cx="1944216" cy="39604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1916832"/>
            <a:ext cx="646246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400" dirty="0"/>
              <a:t>Jsou peněžní prostředky, které </a:t>
            </a:r>
            <a:r>
              <a:rPr lang="cs-CZ" sz="2400" dirty="0" smtClean="0"/>
              <a:t>jsou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</a:rPr>
              <a:t>vedeny jako vklady na účtech v bankách.</a:t>
            </a:r>
            <a:endParaRPr lang="cs-CZ" sz="2400" b="1" dirty="0">
              <a:solidFill>
                <a:schemeClr val="bg2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  <a:p>
            <a:pPr>
              <a:defRPr/>
            </a:pPr>
            <a:r>
              <a:rPr lang="cs-CZ" sz="2400" dirty="0" smtClean="0"/>
              <a:t>Tyto peníze </a:t>
            </a:r>
            <a:r>
              <a:rPr lang="cs-CZ" sz="2400" dirty="0"/>
              <a:t>fyzicky </a:t>
            </a:r>
            <a:r>
              <a:rPr lang="cs-CZ" sz="2400" dirty="0" smtClean="0"/>
              <a:t>nevidíme, vidět je můžeme na výpisu z účtu.</a:t>
            </a:r>
            <a:endParaRPr lang="cs-CZ" sz="2400" dirty="0"/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7544" y="260648"/>
            <a:ext cx="8064896" cy="122413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57150" cap="flat" cmpd="sng" algn="ctr">
            <a:solidFill>
              <a:schemeClr val="accent1"/>
            </a:solidFill>
            <a:prstDash val="solid"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chemeClr val="accent3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 </a:t>
            </a:r>
            <a:r>
              <a:rPr kumimoji="0" lang="cs-CZ" sz="4000" b="1" i="0" u="none" strike="noStrike" kern="1200" cap="none" spc="0" normalizeH="0" baseline="0" noProof="0" dirty="0" smtClean="0">
                <a:ln/>
                <a:solidFill>
                  <a:srgbClr val="FFFF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BEZHOTOVOSTNÍ PENÍZE</a:t>
            </a:r>
            <a:endParaRPr kumimoji="0" lang="cs-CZ" sz="4000" b="1" i="0" u="none" strike="noStrike" kern="1200" cap="none" spc="300" normalizeH="0" baseline="0" noProof="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solidFill>
                <a:srgbClr val="FFFF00"/>
              </a:soli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122" name="Picture 2" descr="C:\Users\Jana\AppData\Local\Microsoft\Windows\Temporary Internet Files\Content.IE5\J6FH2NA5\MC90035853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933056"/>
            <a:ext cx="3747821" cy="2304256"/>
          </a:xfrm>
          <a:prstGeom prst="rect">
            <a:avLst/>
          </a:prstGeom>
          <a:noFill/>
        </p:spPr>
      </p:pic>
      <p:pic>
        <p:nvPicPr>
          <p:cNvPr id="5123" name="Picture 3" descr="C:\Users\Jana\AppData\Local\Microsoft\Windows\Temporary Internet Files\Content.IE5\CRX18PNE\MC9003570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772816"/>
            <a:ext cx="1152128" cy="13696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  <a:ln w="57150"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/>
          <a:lstStyle/>
          <a:p>
            <a:r>
              <a:rPr lang="cs-CZ" sz="3200" b="1" cap="none" dirty="0" smtClean="0">
                <a:ln/>
                <a:solidFill>
                  <a:schemeClr val="accent3"/>
                </a:solidFill>
              </a:rPr>
              <a:t>                      </a:t>
            </a:r>
            <a:r>
              <a:rPr lang="cs-CZ" sz="4800" b="1" cap="none" dirty="0" smtClean="0">
                <a:ln/>
                <a:solidFill>
                  <a:srgbClr val="FFFF00"/>
                </a:solidFill>
              </a:rPr>
              <a:t>OTÁZKY</a:t>
            </a:r>
            <a:endParaRPr lang="cs-CZ" sz="4800" dirty="0">
              <a:solidFill>
                <a:srgbClr val="FFFF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1988840"/>
            <a:ext cx="7614585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1. Co jsou to hotovostní peníze?</a:t>
            </a:r>
          </a:p>
          <a:p>
            <a:r>
              <a:rPr lang="cs-CZ" sz="3200" dirty="0" smtClean="0"/>
              <a:t>2. Jakým způsobem peníze obíhají?</a:t>
            </a:r>
          </a:p>
          <a:p>
            <a:r>
              <a:rPr lang="cs-CZ" sz="3200" dirty="0" smtClean="0"/>
              <a:t>3. Jaké znáš funkce peněz?</a:t>
            </a:r>
          </a:p>
          <a:p>
            <a:r>
              <a:rPr lang="cs-CZ" sz="3200" dirty="0" smtClean="0"/>
              <a:t>4. Vysvětli pojem bezhotovostní peníze.</a:t>
            </a:r>
            <a:endParaRPr lang="cs-CZ" sz="3200" dirty="0"/>
          </a:p>
        </p:txBody>
      </p:sp>
      <p:pic>
        <p:nvPicPr>
          <p:cNvPr id="6146" name="Picture 2" descr="C:\Users\Jana\AppData\Local\Microsoft\Windows\Temporary Internet Files\Content.IE5\J6FH2NA5\MC9004338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3761656"/>
            <a:ext cx="3096344" cy="30963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208</TotalTime>
  <Words>240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                PENÍZE</vt:lpstr>
      <vt:lpstr>                PENÍZE</vt:lpstr>
      <vt:lpstr>FORMY PENĚZ</vt:lpstr>
      <vt:lpstr>    HOTOVOSTNÍ PENÍZE</vt:lpstr>
      <vt:lpstr>Snímek 6</vt:lpstr>
      <vt:lpstr>                      OTÁZKY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Jana</cp:lastModifiedBy>
  <cp:revision>23</cp:revision>
  <dcterms:created xsi:type="dcterms:W3CDTF">2012-10-27T08:31:01Z</dcterms:created>
  <dcterms:modified xsi:type="dcterms:W3CDTF">2013-10-17T16:55:58Z</dcterms:modified>
</cp:coreProperties>
</file>