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VY_32_INOVACE_55AJ_345tr_halloween.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Halloween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23.10.2013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99AD4D9-7A4F-4AB4-BFF5-5F9ADF264F92}" type="presOf" srcId="{EBC41103-E2E5-4D48-9B4B-425520D3D098}" destId="{97CBBA99-26B9-4E2D-BA76-BF47FEBF0134}" srcOrd="0" destOrd="0" presId="urn:microsoft.com/office/officeart/2005/8/layout/vList2"/>
    <dgm:cxn modelId="{DB8FC82C-286F-411E-A475-519922DFCF62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F749737-F3E1-403C-8C44-8B255FC285BE}" type="presOf" srcId="{C73C7642-F245-4585-8F88-243F9FAEF6CA}" destId="{1C4BCB69-D3A6-4CCF-9871-D9B9359B8159}" srcOrd="0" destOrd="0" presId="urn:microsoft.com/office/officeart/2005/8/layout/vList2"/>
    <dgm:cxn modelId="{2B83846D-5962-4DB6-AA8E-CBCBF318FAE4}" type="presOf" srcId="{6B0205A6-422D-4956-AD89-0CEBCAE4530D}" destId="{B1DDF1AD-3BC2-43B8-A8D0-A33120EFAF7C}" srcOrd="0" destOrd="0" presId="urn:microsoft.com/office/officeart/2005/8/layout/vList2"/>
    <dgm:cxn modelId="{302CE2FE-8E2D-4D8F-B20C-4754CFF7294E}" type="presOf" srcId="{FBBFC3EA-9D9D-4F3A-BEA6-9C2C0E46BF20}" destId="{ACAD381E-21DC-4C07-8FDD-119C2EC3BB2E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516F454-3BDA-4AAD-95D8-F65D76D021AB}" type="presOf" srcId="{39F8B381-5807-488E-AC22-73DD4140ED4A}" destId="{612116FE-9061-44B1-A457-8F1AFBD162E0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830BEDDA-1700-446C-B7C3-FE6A5B8686C7}" type="presOf" srcId="{019433A1-1324-4DE1-9E6F-32B851095F74}" destId="{ABF03533-6AD0-44CD-A08E-C9977356B6A8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63C78F28-E883-44A4-9A33-4FB8FDA993C0}" type="presParOf" srcId="{612116FE-9061-44B1-A457-8F1AFBD162E0}" destId="{7B541546-39A7-4633-AED0-6028788110D7}" srcOrd="0" destOrd="0" presId="urn:microsoft.com/office/officeart/2005/8/layout/vList2"/>
    <dgm:cxn modelId="{1797F672-04B0-498D-9E7E-5B2104482916}" type="presParOf" srcId="{612116FE-9061-44B1-A457-8F1AFBD162E0}" destId="{9B9314F6-85CC-4C49-B24D-6AF5DF05D800}" srcOrd="1" destOrd="0" presId="urn:microsoft.com/office/officeart/2005/8/layout/vList2"/>
    <dgm:cxn modelId="{D2944A09-CA95-4FB1-959D-EAC936AB6B81}" type="presParOf" srcId="{612116FE-9061-44B1-A457-8F1AFBD162E0}" destId="{ACAD381E-21DC-4C07-8FDD-119C2EC3BB2E}" srcOrd="2" destOrd="0" presId="urn:microsoft.com/office/officeart/2005/8/layout/vList2"/>
    <dgm:cxn modelId="{C614CB5B-85E2-440F-9732-C6D4C70151CA}" type="presParOf" srcId="{612116FE-9061-44B1-A457-8F1AFBD162E0}" destId="{208194AD-7544-4854-B7A4-4A67E5453B54}" srcOrd="3" destOrd="0" presId="urn:microsoft.com/office/officeart/2005/8/layout/vList2"/>
    <dgm:cxn modelId="{AF8784AD-36FD-496B-BBCE-D1FA62D58469}" type="presParOf" srcId="{612116FE-9061-44B1-A457-8F1AFBD162E0}" destId="{ABF03533-6AD0-44CD-A08E-C9977356B6A8}" srcOrd="4" destOrd="0" presId="urn:microsoft.com/office/officeart/2005/8/layout/vList2"/>
    <dgm:cxn modelId="{2723F990-7B4D-45D5-AD4D-290D0C477024}" type="presParOf" srcId="{612116FE-9061-44B1-A457-8F1AFBD162E0}" destId="{60E42310-8BB6-41EA-B44F-0BAC7EFC9B2E}" srcOrd="5" destOrd="0" presId="urn:microsoft.com/office/officeart/2005/8/layout/vList2"/>
    <dgm:cxn modelId="{B50B4F04-9623-4DA2-805F-AA8AAED6BEAE}" type="presParOf" srcId="{612116FE-9061-44B1-A457-8F1AFBD162E0}" destId="{1C4BCB69-D3A6-4CCF-9871-D9B9359B8159}" srcOrd="6" destOrd="0" presId="urn:microsoft.com/office/officeart/2005/8/layout/vList2"/>
    <dgm:cxn modelId="{ACD18ACE-B07F-4C2B-A2E8-B8CD952527C1}" type="presParOf" srcId="{612116FE-9061-44B1-A457-8F1AFBD162E0}" destId="{34DE5943-AAB5-4DC3-B765-99B35FCB6ECD}" srcOrd="7" destOrd="0" presId="urn:microsoft.com/office/officeart/2005/8/layout/vList2"/>
    <dgm:cxn modelId="{249E5ED3-172E-4D89-BF02-1B7FD837637D}" type="presParOf" srcId="{612116FE-9061-44B1-A457-8F1AFBD162E0}" destId="{97CBBA99-26B9-4E2D-BA76-BF47FEBF0134}" srcOrd="8" destOrd="0" presId="urn:microsoft.com/office/officeart/2005/8/layout/vList2"/>
    <dgm:cxn modelId="{78CBA0BE-67D3-413F-AF09-67ED1E3CD2AD}" type="presParOf" srcId="{612116FE-9061-44B1-A457-8F1AFBD162E0}" destId="{9A22653A-B2DB-4D9E-A633-AD2EC219A723}" srcOrd="9" destOrd="0" presId="urn:microsoft.com/office/officeart/2005/8/layout/vList2"/>
    <dgm:cxn modelId="{B85CC89C-7181-4372-804C-D536A981C9B5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868141"/>
          <a:ext cx="8208912" cy="423503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45000"/>
                <a:satMod val="220000"/>
              </a:schemeClr>
            </a:gs>
            <a:gs pos="30000">
              <a:schemeClr val="accent1">
                <a:shade val="50000"/>
                <a:hueOff val="0"/>
                <a:satOff val="0"/>
                <a:lumOff val="0"/>
                <a:alphaOff val="0"/>
                <a:tint val="61000"/>
                <a:satMod val="220000"/>
              </a:schemeClr>
            </a:gs>
            <a:gs pos="45000">
              <a:schemeClr val="accent1">
                <a:shade val="50000"/>
                <a:hueOff val="0"/>
                <a:satOff val="0"/>
                <a:lumOff val="0"/>
                <a:alphaOff val="0"/>
                <a:tint val="66000"/>
                <a:satMod val="240000"/>
              </a:schemeClr>
            </a:gs>
            <a:gs pos="55000">
              <a:schemeClr val="accent1">
                <a:shade val="50000"/>
                <a:hueOff val="0"/>
                <a:satOff val="0"/>
                <a:lumOff val="0"/>
                <a:alphaOff val="0"/>
                <a:tint val="66000"/>
                <a:satMod val="220000"/>
              </a:schemeClr>
            </a:gs>
            <a:gs pos="73000">
              <a:schemeClr val="accent1">
                <a:shade val="50000"/>
                <a:hueOff val="0"/>
                <a:satOff val="0"/>
                <a:lumOff val="0"/>
                <a:alphaOff val="0"/>
                <a:tint val="61000"/>
                <a:satMod val="22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5000"/>
                <a:satMod val="22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20674" y="888815"/>
        <a:ext cx="8167564" cy="382155"/>
      </dsp:txXfrm>
    </dsp:sp>
    <dsp:sp modelId="{ACAD381E-21DC-4C07-8FDD-119C2EC3BB2E}">
      <dsp:nvSpPr>
        <dsp:cNvPr id="0" name=""/>
        <dsp:cNvSpPr/>
      </dsp:nvSpPr>
      <dsp:spPr>
        <a:xfrm>
          <a:off x="0" y="1343485"/>
          <a:ext cx="8208912" cy="423503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-385"/>
                <a:lumOff val="14752"/>
                <a:alphaOff val="0"/>
                <a:tint val="45000"/>
                <a:satMod val="220000"/>
              </a:schemeClr>
            </a:gs>
            <a:gs pos="30000">
              <a:schemeClr val="accent1">
                <a:shade val="50000"/>
                <a:hueOff val="0"/>
                <a:satOff val="-385"/>
                <a:lumOff val="14752"/>
                <a:alphaOff val="0"/>
                <a:tint val="61000"/>
                <a:satMod val="220000"/>
              </a:schemeClr>
            </a:gs>
            <a:gs pos="45000">
              <a:schemeClr val="accent1">
                <a:shade val="50000"/>
                <a:hueOff val="0"/>
                <a:satOff val="-385"/>
                <a:lumOff val="14752"/>
                <a:alphaOff val="0"/>
                <a:tint val="66000"/>
                <a:satMod val="240000"/>
              </a:schemeClr>
            </a:gs>
            <a:gs pos="55000">
              <a:schemeClr val="accent1">
                <a:shade val="50000"/>
                <a:hueOff val="0"/>
                <a:satOff val="-385"/>
                <a:lumOff val="14752"/>
                <a:alphaOff val="0"/>
                <a:tint val="66000"/>
                <a:satMod val="220000"/>
              </a:schemeClr>
            </a:gs>
            <a:gs pos="73000">
              <a:schemeClr val="accent1">
                <a:shade val="50000"/>
                <a:hueOff val="0"/>
                <a:satOff val="-385"/>
                <a:lumOff val="14752"/>
                <a:alphaOff val="0"/>
                <a:tint val="61000"/>
                <a:satMod val="220000"/>
              </a:schemeClr>
            </a:gs>
            <a:gs pos="100000">
              <a:schemeClr val="accent1">
                <a:shade val="50000"/>
                <a:hueOff val="0"/>
                <a:satOff val="-385"/>
                <a:lumOff val="14752"/>
                <a:alphaOff val="0"/>
                <a:tint val="45000"/>
                <a:satMod val="22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20674" y="1364159"/>
        <a:ext cx="8167564" cy="382155"/>
      </dsp:txXfrm>
    </dsp:sp>
    <dsp:sp modelId="{ABF03533-6AD0-44CD-A08E-C9977356B6A8}">
      <dsp:nvSpPr>
        <dsp:cNvPr id="0" name=""/>
        <dsp:cNvSpPr/>
      </dsp:nvSpPr>
      <dsp:spPr>
        <a:xfrm>
          <a:off x="0" y="1818828"/>
          <a:ext cx="8208912" cy="423503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-771"/>
                <a:lumOff val="29503"/>
                <a:alphaOff val="0"/>
                <a:tint val="45000"/>
                <a:satMod val="220000"/>
              </a:schemeClr>
            </a:gs>
            <a:gs pos="30000">
              <a:schemeClr val="accent1">
                <a:shade val="50000"/>
                <a:hueOff val="0"/>
                <a:satOff val="-771"/>
                <a:lumOff val="29503"/>
                <a:alphaOff val="0"/>
                <a:tint val="61000"/>
                <a:satMod val="220000"/>
              </a:schemeClr>
            </a:gs>
            <a:gs pos="45000">
              <a:schemeClr val="accent1">
                <a:shade val="50000"/>
                <a:hueOff val="0"/>
                <a:satOff val="-771"/>
                <a:lumOff val="29503"/>
                <a:alphaOff val="0"/>
                <a:tint val="66000"/>
                <a:satMod val="240000"/>
              </a:schemeClr>
            </a:gs>
            <a:gs pos="55000">
              <a:schemeClr val="accent1">
                <a:shade val="50000"/>
                <a:hueOff val="0"/>
                <a:satOff val="-771"/>
                <a:lumOff val="29503"/>
                <a:alphaOff val="0"/>
                <a:tint val="66000"/>
                <a:satMod val="220000"/>
              </a:schemeClr>
            </a:gs>
            <a:gs pos="73000">
              <a:schemeClr val="accent1">
                <a:shade val="50000"/>
                <a:hueOff val="0"/>
                <a:satOff val="-771"/>
                <a:lumOff val="29503"/>
                <a:alphaOff val="0"/>
                <a:tint val="61000"/>
                <a:satMod val="220000"/>
              </a:schemeClr>
            </a:gs>
            <a:gs pos="100000">
              <a:schemeClr val="accent1">
                <a:shade val="50000"/>
                <a:hueOff val="0"/>
                <a:satOff val="-771"/>
                <a:lumOff val="29503"/>
                <a:alphaOff val="0"/>
                <a:tint val="45000"/>
                <a:satMod val="22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VY_32_INOVACE_55AJ_345tr_halloween.</a:t>
          </a:r>
          <a:endParaRPr lang="cs-CZ" sz="1800" kern="1200" dirty="0"/>
        </a:p>
      </dsp:txBody>
      <dsp:txXfrm>
        <a:off x="20674" y="1839502"/>
        <a:ext cx="8167564" cy="382155"/>
      </dsp:txXfrm>
    </dsp:sp>
    <dsp:sp modelId="{1C4BCB69-D3A6-4CCF-9871-D9B9359B8159}">
      <dsp:nvSpPr>
        <dsp:cNvPr id="0" name=""/>
        <dsp:cNvSpPr/>
      </dsp:nvSpPr>
      <dsp:spPr>
        <a:xfrm>
          <a:off x="0" y="2294172"/>
          <a:ext cx="8208912" cy="423503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-1156"/>
                <a:lumOff val="44255"/>
                <a:alphaOff val="0"/>
                <a:tint val="45000"/>
                <a:satMod val="220000"/>
              </a:schemeClr>
            </a:gs>
            <a:gs pos="30000">
              <a:schemeClr val="accent1">
                <a:shade val="50000"/>
                <a:hueOff val="0"/>
                <a:satOff val="-1156"/>
                <a:lumOff val="44255"/>
                <a:alphaOff val="0"/>
                <a:tint val="61000"/>
                <a:satMod val="220000"/>
              </a:schemeClr>
            </a:gs>
            <a:gs pos="45000">
              <a:schemeClr val="accent1">
                <a:shade val="50000"/>
                <a:hueOff val="0"/>
                <a:satOff val="-1156"/>
                <a:lumOff val="44255"/>
                <a:alphaOff val="0"/>
                <a:tint val="66000"/>
                <a:satMod val="240000"/>
              </a:schemeClr>
            </a:gs>
            <a:gs pos="55000">
              <a:schemeClr val="accent1">
                <a:shade val="50000"/>
                <a:hueOff val="0"/>
                <a:satOff val="-1156"/>
                <a:lumOff val="44255"/>
                <a:alphaOff val="0"/>
                <a:tint val="66000"/>
                <a:satMod val="220000"/>
              </a:schemeClr>
            </a:gs>
            <a:gs pos="73000">
              <a:schemeClr val="accent1">
                <a:shade val="50000"/>
                <a:hueOff val="0"/>
                <a:satOff val="-1156"/>
                <a:lumOff val="44255"/>
                <a:alphaOff val="0"/>
                <a:tint val="61000"/>
                <a:satMod val="220000"/>
              </a:schemeClr>
            </a:gs>
            <a:gs pos="100000">
              <a:schemeClr val="accent1">
                <a:shade val="50000"/>
                <a:hueOff val="0"/>
                <a:satOff val="-1156"/>
                <a:lumOff val="44255"/>
                <a:alphaOff val="0"/>
                <a:tint val="45000"/>
                <a:satMod val="22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Halloween</a:t>
          </a:r>
          <a:endParaRPr lang="cs-CZ" sz="1800" kern="1200" dirty="0"/>
        </a:p>
      </dsp:txBody>
      <dsp:txXfrm>
        <a:off x="20674" y="2314846"/>
        <a:ext cx="8167564" cy="382155"/>
      </dsp:txXfrm>
    </dsp:sp>
    <dsp:sp modelId="{97CBBA99-26B9-4E2D-BA76-BF47FEBF0134}">
      <dsp:nvSpPr>
        <dsp:cNvPr id="0" name=""/>
        <dsp:cNvSpPr/>
      </dsp:nvSpPr>
      <dsp:spPr>
        <a:xfrm>
          <a:off x="0" y="2769515"/>
          <a:ext cx="8208912" cy="423503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-771"/>
                <a:lumOff val="29503"/>
                <a:alphaOff val="0"/>
                <a:tint val="45000"/>
                <a:satMod val="220000"/>
              </a:schemeClr>
            </a:gs>
            <a:gs pos="30000">
              <a:schemeClr val="accent1">
                <a:shade val="50000"/>
                <a:hueOff val="0"/>
                <a:satOff val="-771"/>
                <a:lumOff val="29503"/>
                <a:alphaOff val="0"/>
                <a:tint val="61000"/>
                <a:satMod val="220000"/>
              </a:schemeClr>
            </a:gs>
            <a:gs pos="45000">
              <a:schemeClr val="accent1">
                <a:shade val="50000"/>
                <a:hueOff val="0"/>
                <a:satOff val="-771"/>
                <a:lumOff val="29503"/>
                <a:alphaOff val="0"/>
                <a:tint val="66000"/>
                <a:satMod val="240000"/>
              </a:schemeClr>
            </a:gs>
            <a:gs pos="55000">
              <a:schemeClr val="accent1">
                <a:shade val="50000"/>
                <a:hueOff val="0"/>
                <a:satOff val="-771"/>
                <a:lumOff val="29503"/>
                <a:alphaOff val="0"/>
                <a:tint val="66000"/>
                <a:satMod val="220000"/>
              </a:schemeClr>
            </a:gs>
            <a:gs pos="73000">
              <a:schemeClr val="accent1">
                <a:shade val="50000"/>
                <a:hueOff val="0"/>
                <a:satOff val="-771"/>
                <a:lumOff val="29503"/>
                <a:alphaOff val="0"/>
                <a:tint val="61000"/>
                <a:satMod val="220000"/>
              </a:schemeClr>
            </a:gs>
            <a:gs pos="100000">
              <a:schemeClr val="accent1">
                <a:shade val="50000"/>
                <a:hueOff val="0"/>
                <a:satOff val="-771"/>
                <a:lumOff val="29503"/>
                <a:alphaOff val="0"/>
                <a:tint val="45000"/>
                <a:satMod val="22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20674" y="2790189"/>
        <a:ext cx="8167564" cy="382155"/>
      </dsp:txXfrm>
    </dsp:sp>
    <dsp:sp modelId="{B1DDF1AD-3BC2-43B8-A8D0-A33120EFAF7C}">
      <dsp:nvSpPr>
        <dsp:cNvPr id="0" name=""/>
        <dsp:cNvSpPr/>
      </dsp:nvSpPr>
      <dsp:spPr>
        <a:xfrm>
          <a:off x="0" y="3244858"/>
          <a:ext cx="8208912" cy="423503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-385"/>
                <a:lumOff val="14752"/>
                <a:alphaOff val="0"/>
                <a:tint val="45000"/>
                <a:satMod val="220000"/>
              </a:schemeClr>
            </a:gs>
            <a:gs pos="30000">
              <a:schemeClr val="accent1">
                <a:shade val="50000"/>
                <a:hueOff val="0"/>
                <a:satOff val="-385"/>
                <a:lumOff val="14752"/>
                <a:alphaOff val="0"/>
                <a:tint val="61000"/>
                <a:satMod val="220000"/>
              </a:schemeClr>
            </a:gs>
            <a:gs pos="45000">
              <a:schemeClr val="accent1">
                <a:shade val="50000"/>
                <a:hueOff val="0"/>
                <a:satOff val="-385"/>
                <a:lumOff val="14752"/>
                <a:alphaOff val="0"/>
                <a:tint val="66000"/>
                <a:satMod val="240000"/>
              </a:schemeClr>
            </a:gs>
            <a:gs pos="55000">
              <a:schemeClr val="accent1">
                <a:shade val="50000"/>
                <a:hueOff val="0"/>
                <a:satOff val="-385"/>
                <a:lumOff val="14752"/>
                <a:alphaOff val="0"/>
                <a:tint val="66000"/>
                <a:satMod val="220000"/>
              </a:schemeClr>
            </a:gs>
            <a:gs pos="73000">
              <a:schemeClr val="accent1">
                <a:shade val="50000"/>
                <a:hueOff val="0"/>
                <a:satOff val="-385"/>
                <a:lumOff val="14752"/>
                <a:alphaOff val="0"/>
                <a:tint val="61000"/>
                <a:satMod val="220000"/>
              </a:schemeClr>
            </a:gs>
            <a:gs pos="100000">
              <a:schemeClr val="accent1">
                <a:shade val="50000"/>
                <a:hueOff val="0"/>
                <a:satOff val="-385"/>
                <a:lumOff val="14752"/>
                <a:alphaOff val="0"/>
                <a:tint val="45000"/>
                <a:satMod val="22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23.10.2013</a:t>
          </a:r>
          <a:endParaRPr lang="cs-CZ" sz="1800" kern="1200" dirty="0"/>
        </a:p>
      </dsp:txBody>
      <dsp:txXfrm>
        <a:off x="20674" y="3265532"/>
        <a:ext cx="8167564" cy="382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3256AFBE-1F84-4CA1-9560-57E6E3B855F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00376E-FE54-4590-B6EC-1BE130AB174D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256AFBE-1F84-4CA1-9560-57E6E3B855F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400376E-FE54-4590-B6EC-1BE130AB174D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6AFBE-1F84-4CA1-9560-57E6E3B855F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00376E-FE54-4590-B6EC-1BE130AB174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256AFBE-1F84-4CA1-9560-57E6E3B855F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400376E-FE54-4590-B6EC-1BE130AB174D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256AFBE-1F84-4CA1-9560-57E6E3B855F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400376E-FE54-4590-B6EC-1BE130AB174D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6AFBE-1F84-4CA1-9560-57E6E3B855F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00376E-FE54-4590-B6EC-1BE130AB174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6AFBE-1F84-4CA1-9560-57E6E3B855F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00376E-FE54-4590-B6EC-1BE130AB174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256AFBE-1F84-4CA1-9560-57E6E3B855F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400376E-FE54-4590-B6EC-1BE130AB174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3256AFBE-1F84-4CA1-9560-57E6E3B855F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4400376E-FE54-4590-B6EC-1BE130AB174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6AFBE-1F84-4CA1-9560-57E6E3B855F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0376E-FE54-4590-B6EC-1BE130AB1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6AFBE-1F84-4CA1-9560-57E6E3B855F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0376E-FE54-4590-B6EC-1BE130AB174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3256AFBE-1F84-4CA1-9560-57E6E3B855F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4400376E-FE54-4590-B6EC-1BE130AB174D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Irsko" TargetMode="External"/><Relationship Id="rId13" Type="http://schemas.openxmlformats.org/officeDocument/2006/relationships/hyperlink" Target="http://cs.wikipedia.org/wiki/Nov%C3%BD_rok" TargetMode="External"/><Relationship Id="rId18" Type="http://schemas.openxmlformats.org/officeDocument/2006/relationships/hyperlink" Target="http://cs.wikipedia.org/wiki/Ohe%C5%88" TargetMode="External"/><Relationship Id="rId3" Type="http://schemas.openxmlformats.org/officeDocument/2006/relationships/hyperlink" Target="http://cs.wikipedia.org/wiki/V%C5%A1ech_svat%C3%BDch" TargetMode="External"/><Relationship Id="rId7" Type="http://schemas.openxmlformats.org/officeDocument/2006/relationships/hyperlink" Target="http://cs.wikipedia.org/wiki/Spojen%C3%A9_kr%C3%A1lovstv%C3%AD" TargetMode="External"/><Relationship Id="rId12" Type="http://schemas.openxmlformats.org/officeDocument/2006/relationships/hyperlink" Target="http://cs.wikipedia.org/wiki/Samhain" TargetMode="External"/><Relationship Id="rId17" Type="http://schemas.openxmlformats.org/officeDocument/2006/relationships/hyperlink" Target="http://cs.wikipedia.org/wiki/Duch" TargetMode="External"/><Relationship Id="rId2" Type="http://schemas.openxmlformats.org/officeDocument/2006/relationships/hyperlink" Target="http://cs.wikipedia.org/wiki/31._%C5%99%C3%ADjen" TargetMode="External"/><Relationship Id="rId16" Type="http://schemas.openxmlformats.org/officeDocument/2006/relationships/hyperlink" Target="http://cs.wikipedia.org/wiki/%C4%8Carod%C4%9Bjnictv%C3%AD" TargetMode="External"/><Relationship Id="rId20" Type="http://schemas.openxmlformats.org/officeDocument/2006/relationships/hyperlink" Target="http://cs.wikipedia.org/wiki/Oran%C5%BEov%C3%A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anada" TargetMode="External"/><Relationship Id="rId11" Type="http://schemas.openxmlformats.org/officeDocument/2006/relationships/hyperlink" Target="http://cs.wikipedia.org/wiki/Keltov%C3%A9" TargetMode="External"/><Relationship Id="rId5" Type="http://schemas.openxmlformats.org/officeDocument/2006/relationships/hyperlink" Target="http://cs.wikipedia.org/wiki/Spojen%C3%A9_st%C3%A1ty_americk%C3%A9" TargetMode="External"/><Relationship Id="rId15" Type="http://schemas.openxmlformats.org/officeDocument/2006/relationships/hyperlink" Target="http://cs.wikipedia.org/wiki/Jack-o'-lantern" TargetMode="External"/><Relationship Id="rId10" Type="http://schemas.openxmlformats.org/officeDocument/2006/relationships/hyperlink" Target="http://cs.wikipedia.org/wiki/Nov%C3%BD_Z%C3%A9land" TargetMode="External"/><Relationship Id="rId19" Type="http://schemas.openxmlformats.org/officeDocument/2006/relationships/hyperlink" Target="http://cs.wikipedia.org/wiki/%C4%8Cern%C3%A1" TargetMode="External"/><Relationship Id="rId4" Type="http://schemas.openxmlformats.org/officeDocument/2006/relationships/hyperlink" Target="http://cs.wikipedia.org/wiki/Du%C5%A1i%C4%8Dky" TargetMode="External"/><Relationship Id="rId9" Type="http://schemas.openxmlformats.org/officeDocument/2006/relationships/hyperlink" Target="http://cs.wikipedia.org/wiki/Austr%C3%A1lie" TargetMode="External"/><Relationship Id="rId14" Type="http://schemas.openxmlformats.org/officeDocument/2006/relationships/hyperlink" Target="http://cs.wikipedia.org/wiki/D%C3%BDn%C4%9B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PRaY5QWKIk" TargetMode="External"/><Relationship Id="rId2" Type="http://schemas.openxmlformats.org/officeDocument/2006/relationships/hyperlink" Target="http://www.youtube.com/watch?v=5jYnmds8QD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PRaY5QWKIk" TargetMode="External"/><Relationship Id="rId2" Type="http://schemas.openxmlformats.org/officeDocument/2006/relationships/hyperlink" Target="http://www.obrazky.cz/?q=halloween#utm_source=search.seznam.cz&amp;utm_medium=link&amp;utm_term=halloween&amp;utm_content=list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0679868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248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</a:t>
            </a:r>
            <a:r>
              <a:rPr lang="cs-CZ" dirty="0" smtClean="0"/>
              <a:t>procvičování slovní </a:t>
            </a:r>
            <a:r>
              <a:rPr lang="cs-CZ" dirty="0" err="1" smtClean="0"/>
              <a:t>zásoby:halloween</a:t>
            </a:r>
            <a:r>
              <a:rPr lang="cs-CZ" dirty="0" smtClean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1)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slovíčka k </a:t>
            </a:r>
            <a:r>
              <a:rPr lang="cs-CZ" dirty="0" err="1" smtClean="0"/>
              <a:t>halloweenu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506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 smtClean="0">
                <a:effectLst/>
              </a:rPr>
              <a:t>Halloween </a:t>
            </a:r>
            <a:r>
              <a:rPr lang="cs-CZ" dirty="0" smtClean="0">
                <a:effectLst/>
              </a:rPr>
              <a:t>je anglosaský lidový svátek, který se slaví </a:t>
            </a:r>
            <a:r>
              <a:rPr lang="cs-CZ" dirty="0" smtClean="0">
                <a:effectLst/>
                <a:hlinkClick r:id="rId2" tooltip="31. říjen"/>
              </a:rPr>
              <a:t>31. října</a:t>
            </a:r>
            <a:r>
              <a:rPr lang="cs-CZ" dirty="0" smtClean="0">
                <a:effectLst/>
              </a:rPr>
              <a:t> den před </a:t>
            </a:r>
            <a:r>
              <a:rPr lang="cs-CZ" dirty="0" smtClean="0">
                <a:effectLst/>
                <a:hlinkClick r:id="rId3" tooltip="Všech svatých"/>
              </a:rPr>
              <a:t>Svátkem všech svatých</a:t>
            </a:r>
            <a:r>
              <a:rPr lang="cs-CZ" dirty="0" smtClean="0">
                <a:effectLst/>
              </a:rPr>
              <a:t> a </a:t>
            </a:r>
            <a:r>
              <a:rPr lang="cs-CZ" dirty="0" smtClean="0">
                <a:effectLst/>
                <a:hlinkClick r:id="rId4" tooltip="Dušičky"/>
              </a:rPr>
              <a:t>Dušičkami</a:t>
            </a:r>
            <a:r>
              <a:rPr lang="cs-CZ" dirty="0" smtClean="0">
                <a:effectLst/>
              </a:rPr>
              <a:t>. Děti se oblékají do strašidelných kostýmů a chodí od domu k domu s tradičním pořekadlem </a:t>
            </a:r>
            <a:r>
              <a:rPr lang="cs-CZ" i="1" dirty="0" err="1" smtClean="0">
                <a:effectLst/>
              </a:rPr>
              <a:t>Trick</a:t>
            </a:r>
            <a:r>
              <a:rPr lang="cs-CZ" i="1" dirty="0" smtClean="0">
                <a:effectLst/>
              </a:rPr>
              <a:t> </a:t>
            </a:r>
            <a:r>
              <a:rPr lang="cs-CZ" i="1" dirty="0" err="1" smtClean="0">
                <a:effectLst/>
              </a:rPr>
              <a:t>or</a:t>
            </a:r>
            <a:r>
              <a:rPr lang="cs-CZ" i="1" dirty="0" smtClean="0">
                <a:effectLst/>
              </a:rPr>
              <a:t> </a:t>
            </a:r>
            <a:r>
              <a:rPr lang="cs-CZ" i="1" dirty="0" err="1" smtClean="0">
                <a:effectLst/>
              </a:rPr>
              <a:t>treat</a:t>
            </a:r>
            <a:r>
              <a:rPr lang="cs-CZ" dirty="0" smtClean="0">
                <a:effectLst/>
              </a:rPr>
              <a:t> (</a:t>
            </a:r>
            <a:r>
              <a:rPr lang="cs-CZ" i="1" dirty="0" smtClean="0">
                <a:effectLst/>
              </a:rPr>
              <a:t>Koledu, nebo vám něco provedu - v Americe typické pomalovávání automobilů, dveří, zubní pasta na dveřích...</a:t>
            </a:r>
            <a:r>
              <a:rPr lang="cs-CZ" dirty="0" smtClean="0">
                <a:effectLst/>
              </a:rPr>
              <a:t>) a „koledují“ o sladkosti. Svátek se slaví většinou v anglicky mluvících zemích, převážně v </a:t>
            </a:r>
            <a:r>
              <a:rPr lang="cs-CZ" dirty="0" smtClean="0">
                <a:effectLst/>
                <a:hlinkClick r:id="rId5" tooltip="Spojené státy americké"/>
              </a:rPr>
              <a:t>USA</a:t>
            </a:r>
            <a:r>
              <a:rPr lang="cs-CZ" dirty="0" smtClean="0">
                <a:effectLst/>
              </a:rPr>
              <a:t>, </a:t>
            </a:r>
            <a:r>
              <a:rPr lang="cs-CZ" dirty="0" smtClean="0">
                <a:effectLst/>
                <a:hlinkClick r:id="rId6" tooltip="Kanada"/>
              </a:rPr>
              <a:t>Kanadě</a:t>
            </a:r>
            <a:r>
              <a:rPr lang="cs-CZ" dirty="0" smtClean="0">
                <a:effectLst/>
              </a:rPr>
              <a:t>, </a:t>
            </a:r>
            <a:r>
              <a:rPr lang="cs-CZ" dirty="0" smtClean="0">
                <a:effectLst/>
                <a:hlinkClick r:id="rId7" tooltip="Spojené království"/>
              </a:rPr>
              <a:t>Velké Británii</a:t>
            </a:r>
            <a:r>
              <a:rPr lang="cs-CZ" dirty="0" smtClean="0">
                <a:effectLst/>
              </a:rPr>
              <a:t>, </a:t>
            </a:r>
            <a:r>
              <a:rPr lang="cs-CZ" dirty="0" smtClean="0">
                <a:effectLst/>
                <a:hlinkClick r:id="rId8" tooltip="Irsko"/>
              </a:rPr>
              <a:t>Irsku</a:t>
            </a:r>
            <a:r>
              <a:rPr lang="cs-CZ" dirty="0" smtClean="0">
                <a:effectLst/>
              </a:rPr>
              <a:t>, </a:t>
            </a:r>
            <a:r>
              <a:rPr lang="cs-CZ" dirty="0" smtClean="0">
                <a:effectLst/>
                <a:hlinkClick r:id="rId9" tooltip="Austrálie"/>
              </a:rPr>
              <a:t>Austrálii</a:t>
            </a:r>
            <a:r>
              <a:rPr lang="cs-CZ" dirty="0" smtClean="0">
                <a:effectLst/>
              </a:rPr>
              <a:t>, </a:t>
            </a:r>
            <a:r>
              <a:rPr lang="cs-CZ" dirty="0" smtClean="0">
                <a:effectLst/>
                <a:hlinkClick r:id="rId10" tooltip="Nový Zéland"/>
              </a:rPr>
              <a:t>Novém Zélandu</a:t>
            </a:r>
            <a:r>
              <a:rPr lang="cs-CZ" dirty="0" smtClean="0">
                <a:effectLst/>
              </a:rPr>
              <a:t> aj.</a:t>
            </a:r>
          </a:p>
          <a:p>
            <a:r>
              <a:rPr lang="cs-CZ" dirty="0" smtClean="0">
                <a:effectLst/>
              </a:rPr>
              <a:t>Název vznikl zkrácením anglického „</a:t>
            </a:r>
            <a:r>
              <a:rPr lang="cs-CZ" dirty="0" err="1" smtClean="0">
                <a:effectLst/>
              </a:rPr>
              <a:t>All-Hallows-eve</a:t>
            </a:r>
            <a:r>
              <a:rPr lang="cs-CZ" dirty="0" smtClean="0">
                <a:effectLst/>
              </a:rPr>
              <a:t>“, tedy „Předvečer Všech svatých“. Halloween vznikl z předkřesťanského </a:t>
            </a:r>
            <a:r>
              <a:rPr lang="cs-CZ" dirty="0" smtClean="0">
                <a:effectLst/>
                <a:hlinkClick r:id="rId11" tooltip="Keltové"/>
              </a:rPr>
              <a:t>keltského</a:t>
            </a:r>
            <a:r>
              <a:rPr lang="cs-CZ" dirty="0" smtClean="0">
                <a:effectLst/>
              </a:rPr>
              <a:t> svátku </a:t>
            </a:r>
            <a:r>
              <a:rPr lang="cs-CZ" dirty="0" err="1" smtClean="0">
                <a:effectLst/>
                <a:hlinkClick r:id="rId12" tooltip="Samhain"/>
              </a:rPr>
              <a:t>Samhain</a:t>
            </a:r>
            <a:r>
              <a:rPr lang="cs-CZ" dirty="0" smtClean="0">
                <a:effectLst/>
              </a:rPr>
              <a:t> – obdoby našeho </a:t>
            </a:r>
            <a:r>
              <a:rPr lang="cs-CZ" dirty="0" smtClean="0">
                <a:effectLst/>
                <a:hlinkClick r:id="rId13" tooltip="Nový rok"/>
              </a:rPr>
              <a:t>Nového roku</a:t>
            </a:r>
            <a:r>
              <a:rPr lang="cs-CZ" dirty="0" smtClean="0">
                <a:effectLst/>
              </a:rPr>
              <a:t>.</a:t>
            </a:r>
          </a:p>
          <a:p>
            <a:r>
              <a:rPr lang="cs-CZ" dirty="0" smtClean="0">
                <a:effectLst/>
              </a:rPr>
              <a:t>Tradičními znaky Halloweenu jsou vyřezané </a:t>
            </a:r>
            <a:r>
              <a:rPr lang="cs-CZ" dirty="0" smtClean="0">
                <a:effectLst/>
                <a:hlinkClick r:id="rId14" tooltip="Dýně"/>
              </a:rPr>
              <a:t>dýně</a:t>
            </a:r>
            <a:r>
              <a:rPr lang="cs-CZ" dirty="0" smtClean="0">
                <a:effectLst/>
              </a:rPr>
              <a:t> se svíčkou uvnitř, zvané </a:t>
            </a:r>
            <a:r>
              <a:rPr lang="cs-CZ" dirty="0" err="1" smtClean="0">
                <a:effectLst/>
                <a:hlinkClick r:id="rId15" tooltip="Jack-o'-lantern"/>
              </a:rPr>
              <a:t>jack</a:t>
            </a:r>
            <a:r>
              <a:rPr lang="cs-CZ" dirty="0" smtClean="0">
                <a:effectLst/>
                <a:hlinkClick r:id="rId15" tooltip="Jack-o'-lantern"/>
              </a:rPr>
              <a:t>-o'-</a:t>
            </a:r>
            <a:r>
              <a:rPr lang="cs-CZ" dirty="0" err="1" smtClean="0">
                <a:effectLst/>
                <a:hlinkClick r:id="rId15" tooltip="Jack-o'-lantern"/>
              </a:rPr>
              <a:t>lantern</a:t>
            </a:r>
            <a:r>
              <a:rPr lang="cs-CZ" dirty="0" smtClean="0">
                <a:effectLst/>
              </a:rPr>
              <a:t>, dále </a:t>
            </a:r>
            <a:r>
              <a:rPr lang="cs-CZ" dirty="0" smtClean="0">
                <a:effectLst/>
                <a:hlinkClick r:id="rId16" tooltip="Čarodějnictví"/>
              </a:rPr>
              <a:t>čarodějky</a:t>
            </a:r>
            <a:r>
              <a:rPr lang="cs-CZ" dirty="0" smtClean="0">
                <a:effectLst/>
              </a:rPr>
              <a:t>, </a:t>
            </a:r>
            <a:r>
              <a:rPr lang="cs-CZ" dirty="0" smtClean="0">
                <a:effectLst/>
                <a:hlinkClick r:id="rId17" tooltip="Duch"/>
              </a:rPr>
              <a:t>duchové</a:t>
            </a:r>
            <a:r>
              <a:rPr lang="cs-CZ" dirty="0" smtClean="0">
                <a:effectLst/>
              </a:rPr>
              <a:t>, černé kočky, košťata, </a:t>
            </a:r>
            <a:r>
              <a:rPr lang="cs-CZ" dirty="0" smtClean="0">
                <a:effectLst/>
                <a:hlinkClick r:id="rId18" tooltip="Oheň"/>
              </a:rPr>
              <a:t>oheň</a:t>
            </a:r>
            <a:r>
              <a:rPr lang="cs-CZ" dirty="0" smtClean="0">
                <a:effectLst/>
              </a:rPr>
              <a:t>, příšery, kostlivci atd. Typickými barvami jsou </a:t>
            </a:r>
            <a:r>
              <a:rPr lang="cs-CZ" dirty="0" smtClean="0">
                <a:effectLst/>
                <a:hlinkClick r:id="rId19" tooltip="Černá"/>
              </a:rPr>
              <a:t>černá</a:t>
            </a:r>
            <a:r>
              <a:rPr lang="cs-CZ" dirty="0" smtClean="0">
                <a:effectLst/>
              </a:rPr>
              <a:t> a </a:t>
            </a:r>
            <a:r>
              <a:rPr lang="cs-CZ" dirty="0" smtClean="0">
                <a:effectLst/>
                <a:hlinkClick r:id="rId20" tooltip="Oranžová"/>
              </a:rPr>
              <a:t>oranžová</a:t>
            </a:r>
            <a:r>
              <a:rPr lang="cs-CZ" dirty="0" smtClean="0">
                <a:effectLst/>
              </a:rPr>
              <a:t>.</a:t>
            </a:r>
          </a:p>
          <a:p>
            <a:r>
              <a:rPr lang="cs-CZ" dirty="0" smtClean="0">
                <a:effectLst/>
              </a:rPr>
              <a:t>V České republice nejde o tradiční svátek. Některé domácnosti si před dům symbolicky dávají </a:t>
            </a:r>
            <a:r>
              <a:rPr lang="cs-CZ" dirty="0" err="1" smtClean="0">
                <a:effectLst/>
                <a:hlinkClick r:id="rId15" tooltip="Jack-o'-lantern"/>
              </a:rPr>
              <a:t>jack</a:t>
            </a:r>
            <a:r>
              <a:rPr lang="cs-CZ" dirty="0" smtClean="0">
                <a:effectLst/>
                <a:hlinkClick r:id="rId15" tooltip="Jack-o'-lantern"/>
              </a:rPr>
              <a:t>-o'-</a:t>
            </a:r>
            <a:r>
              <a:rPr lang="cs-CZ" dirty="0" err="1" smtClean="0">
                <a:effectLst/>
                <a:hlinkClick r:id="rId15" tooltip="Jack-o'-lantern"/>
              </a:rPr>
              <a:t>lantern</a:t>
            </a:r>
            <a:r>
              <a:rPr lang="cs-CZ" dirty="0" smtClean="0">
                <a:effectLst/>
              </a:rPr>
              <a:t>, ale ani tyto domácnosti nejsou připravené na </a:t>
            </a:r>
            <a:r>
              <a:rPr lang="cs-CZ" dirty="0" err="1" smtClean="0">
                <a:effectLst/>
              </a:rPr>
              <a:t>trick-or-treating</a:t>
            </a:r>
            <a:r>
              <a:rPr lang="cs-CZ" dirty="0" smtClean="0">
                <a:effectLst/>
              </a:rPr>
              <a:t> a do Halloweenu se tím pádem nezapojují.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Halloween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712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2520" y="2020888"/>
            <a:ext cx="3438960" cy="407511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Halloween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3882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MGM\AppData\Local\Microsoft\Windows\Temporary Internet Files\Content.IE5\O0ZIYK1V\MC900282620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724" y="2204864"/>
            <a:ext cx="1802282" cy="1552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pic>
        <p:nvPicPr>
          <p:cNvPr id="2052" name="Picture 4" descr="C:\Users\0MGM\AppData\Local\Microsoft\Windows\Temporary Internet Files\Content.IE5\2RHS9OZN\MP9003829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84984"/>
            <a:ext cx="2286000" cy="16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BU3PLDEJ\MC9003825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53136"/>
            <a:ext cx="2696344" cy="20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323528" y="1628800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ghosts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652120" y="2420888"/>
            <a:ext cx="194421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pumpkin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39552" y="4005064"/>
            <a:ext cx="24083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witch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993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JQ1BZNIN\MC900412704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48880"/>
            <a:ext cx="2614943" cy="2241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07G7BD3J\MC9004151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305" y="3789040"/>
            <a:ext cx="2056646" cy="1689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9OQ5WJUY\MC9004108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87913"/>
            <a:ext cx="3384376" cy="1934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1700808"/>
            <a:ext cx="23042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skeleton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868144" y="1875845"/>
            <a:ext cx="2160240" cy="6120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bogle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393305" y="5877272"/>
            <a:ext cx="218680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Ghostly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4522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pic>
        <p:nvPicPr>
          <p:cNvPr id="4098" name="Picture 2" descr="C:\Users\0MGM\AppData\Local\Microsoft\Windows\Temporary Internet Files\Content.IE5\2RHS9OZN\MC900435921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04864"/>
            <a:ext cx="193040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MGM\AppData\Local\Microsoft\Windows\Temporary Internet Files\Content.IE5\7QZR9NXX\MP9004490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09120"/>
            <a:ext cx="3168352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MGM\AppData\Local\Microsoft\Windows\Temporary Internet Files\Content.IE5\Z66CI092\MP90042274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6379" y="4509120"/>
            <a:ext cx="3196407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635896" y="1916832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vampire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3573016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bats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96136" y="3897052"/>
            <a:ext cx="2448272" cy="3240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Hat</a:t>
            </a:r>
            <a:r>
              <a:rPr lang="cs-CZ" dirty="0" smtClean="0"/>
              <a:t> and </a:t>
            </a:r>
            <a:r>
              <a:rPr lang="cs-CZ" dirty="0" err="1" smtClean="0"/>
              <a:t>broom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5177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pic>
        <p:nvPicPr>
          <p:cNvPr id="5122" name="Picture 2" descr="C:\Users\0MGM\AppData\Local\Microsoft\Windows\Temporary Internet Files\Content.IE5\O43IS8KE\MP900401528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6912"/>
            <a:ext cx="2664296" cy="1663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MGM\AppData\Local\Microsoft\Windows\Temporary Internet Files\Content.IE5\9OQ5WJUY\MP90031378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05064"/>
            <a:ext cx="3657600" cy="246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1916832"/>
            <a:ext cx="194421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spider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724128" y="3284984"/>
            <a:ext cx="216024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Spider</a:t>
            </a:r>
            <a:r>
              <a:rPr lang="cs-CZ" dirty="0" smtClean="0"/>
              <a:t> web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3156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6542" y="2020888"/>
            <a:ext cx="5850916" cy="407511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costumes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929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www.youtube.com/watch?v=5jYnmds8QDE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www.youtube.com/watch?v=DPRaY5QWKIk</a:t>
            </a:r>
            <a:endParaRPr lang="cs-CZ" dirty="0" smtClean="0"/>
          </a:p>
          <a:p>
            <a:r>
              <a:rPr lang="cs-CZ" dirty="0"/>
              <a:t>http://www.youtube.com/watch?v=cm1qvX1ygOo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songs</a:t>
            </a:r>
            <a:r>
              <a:rPr lang="cs-CZ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3898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Ilustrace: </a:t>
            </a:r>
            <a:r>
              <a:rPr lang="cs-CZ" dirty="0" smtClean="0"/>
              <a:t>office.microsoft.com</a:t>
            </a:r>
          </a:p>
          <a:p>
            <a:r>
              <a:rPr lang="cs-CZ" dirty="0">
                <a:hlinkClick r:id="rId2"/>
              </a:rPr>
              <a:t>http://www.obrazky.cz/?</a:t>
            </a:r>
            <a:r>
              <a:rPr lang="cs-CZ" dirty="0" smtClean="0">
                <a:hlinkClick r:id="rId2"/>
              </a:rPr>
              <a:t>q=halloween#utm_source=search.seznam.cz&amp;utm_medium=link&amp;utm_term=halloween&amp;utm_content=lista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www.youtube.com/watch?v=DPRaY5QWKIk</a:t>
            </a:r>
            <a:endParaRPr lang="cs-CZ" dirty="0" smtClean="0"/>
          </a:p>
          <a:p>
            <a:r>
              <a:rPr lang="cs-CZ" dirty="0"/>
              <a:t>http://www.youtube.com/watch?v=cm1qvX1ygOo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827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57</TotalTime>
  <Words>313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BlackTie</vt:lpstr>
      <vt:lpstr>Prezentace aplikace PowerPoint</vt:lpstr>
      <vt:lpstr>Anotace</vt:lpstr>
      <vt:lpstr>Halloween</vt:lpstr>
      <vt:lpstr>Halloween</vt:lpstr>
      <vt:lpstr>Vocabulary</vt:lpstr>
      <vt:lpstr>vocabulary</vt:lpstr>
      <vt:lpstr>vocabulary</vt:lpstr>
      <vt:lpstr>vocabulary</vt:lpstr>
      <vt:lpstr>costumes</vt:lpstr>
      <vt:lpstr>songs…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8</cp:revision>
  <dcterms:created xsi:type="dcterms:W3CDTF">2013-10-23T17:09:45Z</dcterms:created>
  <dcterms:modified xsi:type="dcterms:W3CDTF">2013-10-24T08:36:51Z</dcterms:modified>
</cp:coreProperties>
</file>