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VY_32_INOVACE_XI_3_13  Evropská dramata ve 30. letech, </a:t>
            </a:r>
            <a:r>
              <a:rPr lang="cs-CZ" sz="1600" dirty="0" err="1" smtClean="0"/>
              <a:t>minikviz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</a:t>
            </a:r>
            <a:r>
              <a:rPr lang="cs-CZ" sz="1600" dirty="0" smtClean="0"/>
              <a:t>13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 seznámení a následné zopakování některých pojmů, které </a:t>
            </a:r>
            <a:r>
              <a:rPr lang="cs-CZ" sz="1600" dirty="0" smtClean="0"/>
              <a:t>souvisí s válečnými hrozbami v Evropě ve 30. letech                              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nebo si zopakují a upevní své </a:t>
            </a:r>
            <a:r>
              <a:rPr lang="cs-CZ" sz="1600" dirty="0" smtClean="0"/>
              <a:t>vědomosti o válečných hrozbách v Evropě 30. let</a:t>
            </a:r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</a:t>
            </a:r>
            <a:r>
              <a:rPr lang="cs-CZ" sz="1600" dirty="0" smtClean="0"/>
              <a:t>anšlus, appeasement, útok na Habeš, občanská válka ve Španělsku, interbrigády, </a:t>
            </a:r>
            <a:r>
              <a:rPr lang="cs-CZ" sz="1600" dirty="0" err="1" smtClean="0"/>
              <a:t>Guernica</a:t>
            </a:r>
            <a:r>
              <a:rPr lang="cs-CZ" sz="1600" dirty="0" smtClean="0"/>
              <a:t>, </a:t>
            </a:r>
            <a:r>
              <a:rPr lang="cs-CZ" sz="1600" dirty="0" err="1" smtClean="0"/>
              <a:t>Fall</a:t>
            </a:r>
            <a:r>
              <a:rPr lang="cs-CZ" sz="1600" dirty="0" smtClean="0"/>
              <a:t> </a:t>
            </a:r>
            <a:r>
              <a:rPr lang="cs-CZ" sz="1600" dirty="0" err="1" smtClean="0"/>
              <a:t>Grünn</a:t>
            </a:r>
            <a:r>
              <a:rPr lang="cs-CZ" sz="1600" dirty="0" smtClean="0"/>
              <a:t>, Mnichovská dohoda, Sudety.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žáci se snaží uhádnout hledaný výraz. Zaznamenávají si správné odpovědi.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chemeClr val="accent6"/>
                </a:solidFill>
              </a:rPr>
              <a:t>                 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anšlus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Historické označení pro spojení Rakouska s Německem. 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appeasement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Cesta, politika ústupků a usmiřování.</a:t>
            </a:r>
          </a:p>
          <a:p>
            <a:pPr marL="0" indent="0">
              <a:buNone/>
            </a:pPr>
            <a:r>
              <a:rPr lang="cs-CZ" sz="2800" dirty="0" smtClean="0"/>
              <a:t>Ve 30. letech byla tato politika uplatňována především představiteli Francie a Velké Británie ve vztahu k Německu a jeho výbojné politice.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6"/>
                </a:solidFill>
              </a:rPr>
              <a:t>                                       </a:t>
            </a:r>
            <a:r>
              <a:rPr lang="cs-CZ" sz="5400" b="1" dirty="0" smtClean="0">
                <a:solidFill>
                  <a:schemeClr val="accent6"/>
                </a:solidFill>
              </a:rPr>
              <a:t>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u="sng" dirty="0">
                <a:solidFill>
                  <a:schemeClr val="accent6"/>
                </a:solidFill>
              </a:rPr>
              <a:t>ř</a:t>
            </a:r>
            <a:r>
              <a:rPr lang="cs-CZ" sz="3000" b="1" u="sng" dirty="0" smtClean="0">
                <a:solidFill>
                  <a:schemeClr val="accent6"/>
                </a:solidFill>
              </a:rPr>
              <a:t>íjen 1935</a:t>
            </a:r>
            <a:endParaRPr lang="cs-CZ" sz="30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Rok, kdy italská fašistická armády zaútočila na mnohem slabší Etiopii (Habeš).  Obdiv Evropanů vzbudila statečná, i když beznadějná obrana </a:t>
            </a:r>
            <a:r>
              <a:rPr lang="cs-CZ" dirty="0" err="1" smtClean="0"/>
              <a:t>Habešanů</a:t>
            </a:r>
            <a:r>
              <a:rPr lang="cs-CZ" dirty="0" smtClean="0"/>
              <a:t> vyzbrojených luky a šípy proti tankům a brutálním útokům Italů používajících i otravné bojové plyny. </a:t>
            </a:r>
          </a:p>
          <a:p>
            <a:pPr marL="0" indent="0">
              <a:buNone/>
            </a:pPr>
            <a:r>
              <a:rPr lang="cs-CZ" dirty="0" smtClean="0"/>
              <a:t>Společnost národů selhala, nedokázala agresi zastavit.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u="sng" dirty="0" smtClean="0">
                <a:solidFill>
                  <a:schemeClr val="accent6"/>
                </a:solidFill>
              </a:rPr>
              <a:t>1936 - 1939</a:t>
            </a:r>
            <a:endParaRPr lang="cs-CZ" sz="30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Období občanské války ve Španělsku.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Republikánům v boji pomáhali nedostatečně vyzbrojení dobrovolníci z mnoha zemí – </a:t>
            </a:r>
            <a:r>
              <a:rPr lang="cs-CZ" sz="2400" b="1" dirty="0" smtClean="0">
                <a:solidFill>
                  <a:schemeClr val="tx1"/>
                </a:solidFill>
              </a:rPr>
              <a:t>INTERBRIGADISTÉ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400" dirty="0" smtClean="0"/>
              <a:t>Frankistům výzbrojí i vojsky pomohli ke konečnému vítězství v roce 1939 Hitler a Mussolini.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8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interbrigády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Oddíly dobrovolníků.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b="1" u="sng" dirty="0" err="1" smtClean="0">
                <a:solidFill>
                  <a:schemeClr val="accent6"/>
                </a:solidFill>
              </a:rPr>
              <a:t>Guernica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Název baskického (španělského) města, které 26. dubna 1937 bombardovala letadla německé legie Kondor. Zahynulo asi 1000 lidí, zničeno bylo 70% budov.</a:t>
            </a:r>
          </a:p>
          <a:p>
            <a:pPr marL="0" indent="0">
              <a:buNone/>
            </a:pPr>
            <a:r>
              <a:rPr lang="cs-CZ" dirty="0" smtClean="0"/>
              <a:t>Hrůzu z tohoto činu vyjádřil španělský malíř Pablo Picasso na monumentálním plátně, které dostalo název právě podle vybombardované vesnice.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12. </a:t>
            </a:r>
            <a:r>
              <a:rPr lang="cs-CZ" sz="2800" b="1" u="sng" dirty="0">
                <a:solidFill>
                  <a:schemeClr val="accent6"/>
                </a:solidFill>
              </a:rPr>
              <a:t>b</a:t>
            </a:r>
            <a:r>
              <a:rPr lang="cs-CZ" sz="2800" b="1" u="sng" dirty="0" smtClean="0">
                <a:solidFill>
                  <a:schemeClr val="accent6"/>
                </a:solidFill>
              </a:rPr>
              <a:t>řezen 1938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Den, kdy Rakousko bylo obsazeno Německem. Německá armáda byla nadšeně vítána všemi, kdo si přáli připojení země k Německu. </a:t>
            </a:r>
          </a:p>
          <a:p>
            <a:pPr marL="0" indent="0">
              <a:buNone/>
            </a:pPr>
            <a:r>
              <a:rPr lang="cs-CZ" dirty="0" smtClean="0"/>
              <a:t>I tento čin – </a:t>
            </a:r>
            <a:r>
              <a:rPr lang="cs-CZ" b="1" dirty="0" smtClean="0"/>
              <a:t>„anšlus“ </a:t>
            </a:r>
            <a:r>
              <a:rPr lang="cs-CZ" dirty="0" smtClean="0"/>
              <a:t>– vyvolal ve světě jen formální protesty.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err="1" smtClean="0">
                <a:solidFill>
                  <a:schemeClr val="accent6"/>
                </a:solidFill>
              </a:rPr>
              <a:t>Fall</a:t>
            </a:r>
            <a:r>
              <a:rPr lang="cs-CZ" b="1" u="sng" dirty="0" smtClean="0">
                <a:solidFill>
                  <a:schemeClr val="accent6"/>
                </a:solidFill>
              </a:rPr>
              <a:t> </a:t>
            </a:r>
            <a:r>
              <a:rPr lang="cs-CZ" b="1" u="sng" dirty="0" err="1" smtClean="0">
                <a:solidFill>
                  <a:schemeClr val="accent6"/>
                </a:solidFill>
              </a:rPr>
              <a:t>Grünn</a:t>
            </a:r>
            <a:endParaRPr lang="cs-CZ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Zelený případ. </a:t>
            </a:r>
          </a:p>
          <a:p>
            <a:pPr marL="0" indent="0">
              <a:buNone/>
            </a:pPr>
            <a:r>
              <a:rPr lang="cs-CZ" dirty="0" smtClean="0"/>
              <a:t>Nacistický plán útoku na ČSR.</a:t>
            </a:r>
            <a:endParaRPr lang="cs-CZ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29. </a:t>
            </a:r>
            <a:r>
              <a:rPr lang="cs-CZ" sz="3200" b="1" u="sng" dirty="0">
                <a:solidFill>
                  <a:schemeClr val="accent6"/>
                </a:solidFill>
              </a:rPr>
              <a:t>z</a:t>
            </a:r>
            <a:r>
              <a:rPr lang="cs-CZ" sz="3200" b="1" u="sng" dirty="0" smtClean="0">
                <a:solidFill>
                  <a:schemeClr val="accent6"/>
                </a:solidFill>
              </a:rPr>
              <a:t>áří 1938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Mnichovská dohoda.</a:t>
            </a:r>
          </a:p>
          <a:p>
            <a:pPr marL="0" indent="0">
              <a:buNone/>
            </a:pPr>
            <a:r>
              <a:rPr lang="cs-CZ" sz="2000" dirty="0" smtClean="0"/>
              <a:t>Političtí reprezentanti Británie a Francie za spoluúčasti Itálie nabídli Hitlerovi pohraniční území ČSR. Chtěli tak zabránit Hitlerovi v rozpoutání války.</a:t>
            </a:r>
          </a:p>
          <a:p>
            <a:pPr marL="0" indent="0">
              <a:buNone/>
            </a:pPr>
            <a:r>
              <a:rPr lang="cs-CZ" sz="2000" dirty="0" smtClean="0"/>
              <a:t>Představitelé ČSR v jednání dne 30.9.1938 označili dohodu za diktát, ale potom, kdy Francie nedodržela svůj závazek pomoci, pokládali odpor za marný a případný boj za nerovný. Rozhodnutí Mnichova proto vláda přijala.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300" b="1" u="sng" dirty="0">
                <a:solidFill>
                  <a:schemeClr val="accent6"/>
                </a:solidFill>
              </a:rPr>
              <a:t>S</a:t>
            </a:r>
            <a:r>
              <a:rPr lang="cs-CZ" sz="3300" b="1" u="sng" dirty="0" smtClean="0">
                <a:solidFill>
                  <a:schemeClr val="accent6"/>
                </a:solidFill>
              </a:rPr>
              <a:t>udety</a:t>
            </a:r>
          </a:p>
          <a:p>
            <a:pPr marL="0" indent="0">
              <a:buNone/>
            </a:pPr>
            <a:r>
              <a:rPr lang="cs-CZ" sz="2000" dirty="0" err="1" smtClean="0"/>
              <a:t>Sudetenland</a:t>
            </a:r>
            <a:r>
              <a:rPr lang="cs-CZ" sz="2000" dirty="0" smtClean="0"/>
              <a:t>. Od roku 1918 jedna ze 4 oblastí ČSR osídlená převážně Němci a usilující o připojení k Německému Rakousku, po roce 1933 k Říši. Později byl pojem přenesen a užíván pro všechna československá území s převahou německého obyvatelstva.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jsi dopadl/dopadla?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8 - 7 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468</TotalTime>
  <Words>483</Words>
  <Application>Microsoft Office PowerPoint</Application>
  <PresentationFormat>Předvádění na obrazovce (4:3)</PresentationFormat>
  <Paragraphs>66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Prezentace aplikace PowerPoint</vt:lpstr>
      <vt:lpstr>zdroje</vt:lpstr>
      <vt:lpstr>                  </vt:lpstr>
      <vt:lpstr>                                        </vt:lpstr>
      <vt:lpstr>Prezentace aplikace PowerPoint</vt:lpstr>
      <vt:lpstr>Prezentace aplikace PowerPoint</vt:lpstr>
      <vt:lpstr>Prezentace aplikace PowerPoint</vt:lpstr>
      <vt:lpstr>Jak jsi dopadl/dopadla?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53</cp:revision>
  <dcterms:created xsi:type="dcterms:W3CDTF">2013-07-22T05:42:08Z</dcterms:created>
  <dcterms:modified xsi:type="dcterms:W3CDTF">2013-10-28T09:03:51Z</dcterms:modified>
</cp:coreProperties>
</file>