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96" r:id="rId2"/>
  </p:sldMasterIdLst>
  <p:notesMasterIdLst>
    <p:notesMasterId r:id="rId16"/>
  </p:notesMasterIdLst>
  <p:sldIdLst>
    <p:sldId id="268" r:id="rId3"/>
    <p:sldId id="256" r:id="rId4"/>
    <p:sldId id="257" r:id="rId5"/>
    <p:sldId id="269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29F166-1BBA-4695-81A8-009765665101}" type="datetimeFigureOut">
              <a:rPr lang="cs-CZ" smtClean="0"/>
              <a:t>28. 10. 2013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FB7E14-A2C8-464E-96E5-D225E76203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867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FB7E14-A2C8-464E-96E5-D225E7620300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7722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D91D4D80-6455-4679-A48C-F898BE80D742}" type="datetimeFigureOut">
              <a:rPr lang="cs-CZ" smtClean="0"/>
              <a:pPr/>
              <a:t>28. 10. 2013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5B7D94E5-0AD6-4739-B26B-5EEEBFB3668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1211263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3198813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/>
              <a:t>DUMu</a:t>
            </a:r>
            <a:r>
              <a:rPr lang="cs-CZ" sz="1700" dirty="0" smtClean="0"/>
              <a:t>: VY_32_INOVACE_01_25_Notový </a:t>
            </a:r>
            <a:r>
              <a:rPr lang="cs-CZ" sz="1700" dirty="0"/>
              <a:t>zápis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3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Monika Kloučková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/>
              <a:t>Vzdělávací obor/Předmět/Téma</a:t>
            </a:r>
            <a:r>
              <a:rPr lang="cs-CZ" sz="1700" dirty="0" smtClean="0"/>
              <a:t>: Umění a kultura/Hudební výchova/Noty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výuková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</a:t>
            </a:r>
            <a:r>
              <a:rPr lang="cs-CZ" sz="1700" smtClean="0"/>
              <a:t>list:</a:t>
            </a:r>
            <a:r>
              <a:rPr lang="cs-CZ" sz="1700"/>
              <a:t> </a:t>
            </a:r>
            <a:r>
              <a:rPr lang="cs-CZ" sz="1700" smtClean="0"/>
              <a:t>ne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</a:t>
            </a:r>
            <a:r>
              <a:rPr lang="cs-CZ" sz="1700" dirty="0"/>
              <a:t> </a:t>
            </a:r>
            <a:r>
              <a:rPr lang="cs-CZ" sz="1700" dirty="0" smtClean="0"/>
              <a:t>Žáci se seznámí s možnostmi notového zápisu a jeho využitím. Poznají základní druhy not a pomlk a jejich vlastnosti.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VIII.A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18.10.2012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14475" y="44450"/>
            <a:ext cx="6081713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Notový zápis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Hudba a její zápis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Hudební řeč se zapisuje pomocí not a pomlk do notové osnovy.</a:t>
            </a:r>
          </a:p>
          <a:p>
            <a:endParaRPr lang="cs-CZ" dirty="0" smtClean="0"/>
          </a:p>
          <a:p>
            <a:endParaRPr lang="cs-CZ" dirty="0"/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8892480" y="594928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lipsa 15"/>
          <p:cNvSpPr/>
          <p:nvPr/>
        </p:nvSpPr>
        <p:spPr>
          <a:xfrm>
            <a:off x="8892480" y="5949280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 flipH="1" flipV="1">
            <a:off x="8892480" y="6047577"/>
            <a:ext cx="72011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Hudba a její zápis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Hudební řeč se zapisuje pomocí not a pomlk do notové osnovy.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2" name="Obrázek 11" descr="Okolo Třeboně 2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45024"/>
            <a:ext cx="9144000" cy="2796856"/>
          </a:xfrm>
          <a:prstGeom prst="rect">
            <a:avLst/>
          </a:prstGeom>
        </p:spPr>
      </p:pic>
      <p:cxnSp>
        <p:nvCxnSpPr>
          <p:cNvPr id="14" name="Přímá spojovací čára 13"/>
          <p:cNvCxnSpPr/>
          <p:nvPr/>
        </p:nvCxnSpPr>
        <p:spPr>
          <a:xfrm>
            <a:off x="8892480" y="594928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Elipsa 15"/>
          <p:cNvSpPr/>
          <p:nvPr/>
        </p:nvSpPr>
        <p:spPr>
          <a:xfrm>
            <a:off x="8892480" y="5949280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 flipH="1" flipV="1">
            <a:off x="8892480" y="6047577"/>
            <a:ext cx="72011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3827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40"/>
                            </p:stCondLst>
                            <p:childTnLst>
                              <p:par>
                                <p:cTn id="1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Notová osnova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4572000"/>
          </a:xfrm>
        </p:spPr>
        <p:txBody>
          <a:bodyPr/>
          <a:lstStyle/>
          <a:p>
            <a:r>
              <a:rPr lang="cs-CZ" dirty="0" smtClean="0"/>
              <a:t>Notová osnova vznikla již ve středověku a postupně se ustálila v podobě pěti, od sebe stejně vzdálených, linek.</a:t>
            </a:r>
            <a:endParaRPr lang="cs-CZ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1403648" y="4437112"/>
            <a:ext cx="640871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1403648" y="4653136"/>
            <a:ext cx="640871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1403648" y="4869160"/>
            <a:ext cx="640871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1403648" y="5085184"/>
            <a:ext cx="640871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1403648" y="5301208"/>
            <a:ext cx="640871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Když notová osnova nestačí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Noty se zapisují také nad i pod notovou osnovu do tzv. pomocných linek. </a:t>
            </a:r>
            <a:endParaRPr lang="cs-CZ" dirty="0"/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4499992" y="5517232"/>
            <a:ext cx="43204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Přímá spojovací čára 4"/>
          <p:cNvCxnSpPr/>
          <p:nvPr/>
        </p:nvCxnSpPr>
        <p:spPr>
          <a:xfrm>
            <a:off x="4499992" y="5733256"/>
            <a:ext cx="43204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4499992" y="5949280"/>
            <a:ext cx="43204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4499992" y="6165304"/>
            <a:ext cx="43204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4499992" y="4221088"/>
            <a:ext cx="43204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4499992" y="4005064"/>
            <a:ext cx="43204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4499992" y="3789040"/>
            <a:ext cx="43204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4499992" y="3573016"/>
            <a:ext cx="43204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1403648" y="4437112"/>
            <a:ext cx="640871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1403648" y="4653136"/>
            <a:ext cx="640871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1403648" y="4869160"/>
            <a:ext cx="640871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1403648" y="5085184"/>
            <a:ext cx="640871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1403648" y="5301208"/>
            <a:ext cx="640871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1835696" y="3645024"/>
            <a:ext cx="2449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/>
              <a:t>h</a:t>
            </a:r>
            <a:r>
              <a:rPr lang="cs-CZ" i="1" dirty="0" smtClean="0"/>
              <a:t>orní pomocné linky</a:t>
            </a:r>
            <a:endParaRPr lang="cs-CZ" i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907704" y="5661248"/>
            <a:ext cx="24449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/>
              <a:t>dolní pomocné linky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000"/>
                            </p:stCondLst>
                            <p:childTnLst>
                              <p:par>
                                <p:cTn id="7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8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9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POZOR!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Šíře mezer mezi pomocnými linkami je stejná jako v osnově.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NEPIŠTE POMOCNÉ LINKY K SOBĚ BLÍŽE, NEŽ JSOU V OSNOVĚ!!!</a:t>
            </a:r>
            <a:endParaRPr lang="cs-CZ" b="1" dirty="0">
              <a:solidFill>
                <a:schemeClr val="bg1"/>
              </a:solidFill>
            </a:endParaRPr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1403648" y="4797152"/>
            <a:ext cx="640871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Přímá spojovací čára 4"/>
          <p:cNvCxnSpPr/>
          <p:nvPr/>
        </p:nvCxnSpPr>
        <p:spPr>
          <a:xfrm>
            <a:off x="1403648" y="5013176"/>
            <a:ext cx="640871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1403648" y="5229200"/>
            <a:ext cx="640871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1403648" y="5445224"/>
            <a:ext cx="640871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1403648" y="5661248"/>
            <a:ext cx="640871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4499992" y="5733256"/>
            <a:ext cx="43204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4499992" y="5805264"/>
            <a:ext cx="43204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4499992" y="5877272"/>
            <a:ext cx="43204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4499992" y="5949280"/>
            <a:ext cx="43204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499992" y="4653136"/>
            <a:ext cx="43204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4499992" y="4365104"/>
            <a:ext cx="43204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4499992" y="4293096"/>
            <a:ext cx="43204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4499992" y="3933056"/>
            <a:ext cx="43204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V="1">
            <a:off x="1259632" y="3645024"/>
            <a:ext cx="6336704" cy="2592288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1403648" y="4005064"/>
            <a:ext cx="6336704" cy="2376264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3000" tmFilter="0, 0; .2, .5; .8, .5; 1, 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1500" autoRev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1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3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1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1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3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1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3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1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3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1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30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150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30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150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3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1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1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3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1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3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1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30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150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30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150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uiExpand="1" build="p"/>
      <p:bldP spid="3" grpId="2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je hudební „písmenko“.</a:t>
            </a:r>
          </a:p>
          <a:p>
            <a:endParaRPr lang="cs-CZ" dirty="0" smtClean="0"/>
          </a:p>
          <a:p>
            <a:r>
              <a:rPr lang="cs-CZ" dirty="0" smtClean="0"/>
              <a:t>Její tvar určuje </a:t>
            </a:r>
            <a:r>
              <a:rPr lang="cs-CZ" b="1" dirty="0" smtClean="0"/>
              <a:t>délku</a:t>
            </a:r>
            <a:r>
              <a:rPr lang="cs-CZ" dirty="0" smtClean="0"/>
              <a:t>.</a:t>
            </a:r>
          </a:p>
          <a:p>
            <a:r>
              <a:rPr lang="cs-CZ" dirty="0" smtClean="0"/>
              <a:t>Její umístění v notové osnově označuje </a:t>
            </a:r>
            <a:r>
              <a:rPr lang="cs-CZ" b="1" dirty="0" smtClean="0"/>
              <a:t>výšku</a:t>
            </a:r>
            <a:r>
              <a:rPr lang="cs-CZ" dirty="0" smtClean="0"/>
              <a:t> tónu.</a:t>
            </a:r>
          </a:p>
          <a:p>
            <a:endParaRPr lang="cs-CZ" dirty="0" smtClean="0"/>
          </a:p>
          <a:p>
            <a:r>
              <a:rPr lang="cs-CZ" dirty="0" smtClean="0"/>
              <a:t>Teprve spojením těchto dvou složek můžeme zapsat melodii s přesným rytmem.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40"/>
                            </p:stCondLst>
                            <p:childTnLst>
                              <p:par>
                                <p:cTn id="18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399032"/>
          </a:xfrm>
        </p:spPr>
        <p:txBody>
          <a:bodyPr/>
          <a:lstStyle/>
          <a:p>
            <a:r>
              <a:rPr lang="cs-CZ" dirty="0" smtClean="0"/>
              <a:t>Délka not</a:t>
            </a:r>
            <a:endParaRPr lang="cs-CZ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340768"/>
            <a:ext cx="3667125" cy="537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4046098" y="1556792"/>
            <a:ext cx="13179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Celá nota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067944" y="2996952"/>
            <a:ext cx="14959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Půlové noty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067944" y="4509120"/>
            <a:ext cx="1713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Čtvrťové noty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067944" y="6021288"/>
            <a:ext cx="18662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Osminové noty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6012160" y="1268760"/>
            <a:ext cx="2880320" cy="91440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 doby</a:t>
            </a:r>
            <a:endParaRPr lang="cs-CZ" dirty="0"/>
          </a:p>
        </p:txBody>
      </p:sp>
      <p:sp>
        <p:nvSpPr>
          <p:cNvPr id="12" name="Elipsa 11"/>
          <p:cNvSpPr/>
          <p:nvPr/>
        </p:nvSpPr>
        <p:spPr>
          <a:xfrm>
            <a:off x="6012160" y="2780928"/>
            <a:ext cx="2880320" cy="91440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doby</a:t>
            </a:r>
            <a:endParaRPr lang="cs-CZ" dirty="0"/>
          </a:p>
        </p:txBody>
      </p:sp>
      <p:sp>
        <p:nvSpPr>
          <p:cNvPr id="13" name="Elipsa 12"/>
          <p:cNvSpPr/>
          <p:nvPr/>
        </p:nvSpPr>
        <p:spPr>
          <a:xfrm>
            <a:off x="6012160" y="4221088"/>
            <a:ext cx="2880320" cy="91440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doba</a:t>
            </a:r>
            <a:endParaRPr lang="cs-CZ" dirty="0"/>
          </a:p>
        </p:txBody>
      </p:sp>
      <p:sp>
        <p:nvSpPr>
          <p:cNvPr id="14" name="Elipsa 13"/>
          <p:cNvSpPr/>
          <p:nvPr/>
        </p:nvSpPr>
        <p:spPr>
          <a:xfrm>
            <a:off x="6084168" y="5733256"/>
            <a:ext cx="2880320" cy="91440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0,5 doby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Výška not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64904"/>
            <a:ext cx="914400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395536" y="5517232"/>
            <a:ext cx="80409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Každý tón má v notové osnově své místo, buď na lince nebo v mezeře.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Pomlky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Jsou to symboly v notovém zápise, které znamenají ticho.</a:t>
            </a:r>
          </a:p>
          <a:p>
            <a:endParaRPr lang="cs-CZ" dirty="0" smtClean="0"/>
          </a:p>
          <a:p>
            <a:r>
              <a:rPr lang="cs-CZ" dirty="0" smtClean="0"/>
              <a:t>Tvary a umístění symbolů určuje délku (dobu) ticha.</a:t>
            </a:r>
          </a:p>
          <a:p>
            <a:endParaRPr lang="cs-CZ" dirty="0" smtClean="0"/>
          </a:p>
          <a:p>
            <a:r>
              <a:rPr lang="cs-CZ" dirty="0" smtClean="0"/>
              <a:t>Názvy jsou odvozeny od not, a proto je také jejich délka totožná.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Pomlky - přehled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4067175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4572000" y="1556792"/>
            <a:ext cx="10438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Celá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pomlka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72000" y="2852936"/>
            <a:ext cx="10262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Půlové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pomlky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44008" y="4149080"/>
            <a:ext cx="11560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Čtvrťové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pomlky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572000" y="5589240"/>
            <a:ext cx="13083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Osminové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pomlky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6012160" y="1412776"/>
            <a:ext cx="2880320" cy="91440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 doby</a:t>
            </a:r>
            <a:endParaRPr lang="cs-CZ" dirty="0"/>
          </a:p>
        </p:txBody>
      </p:sp>
      <p:sp>
        <p:nvSpPr>
          <p:cNvPr id="11" name="Elipsa 10"/>
          <p:cNvSpPr/>
          <p:nvPr/>
        </p:nvSpPr>
        <p:spPr>
          <a:xfrm>
            <a:off x="5940152" y="2708920"/>
            <a:ext cx="2880320" cy="91440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 doby</a:t>
            </a:r>
            <a:endParaRPr lang="cs-CZ" dirty="0"/>
          </a:p>
        </p:txBody>
      </p:sp>
      <p:sp>
        <p:nvSpPr>
          <p:cNvPr id="12" name="Elipsa 11"/>
          <p:cNvSpPr/>
          <p:nvPr/>
        </p:nvSpPr>
        <p:spPr>
          <a:xfrm>
            <a:off x="5940152" y="4005064"/>
            <a:ext cx="2880320" cy="91440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 doba</a:t>
            </a:r>
            <a:endParaRPr lang="cs-CZ" dirty="0"/>
          </a:p>
        </p:txBody>
      </p:sp>
      <p:sp>
        <p:nvSpPr>
          <p:cNvPr id="13" name="Elipsa 12"/>
          <p:cNvSpPr/>
          <p:nvPr/>
        </p:nvSpPr>
        <p:spPr>
          <a:xfrm>
            <a:off x="6012160" y="5373216"/>
            <a:ext cx="2880320" cy="914400"/>
          </a:xfrm>
          <a:prstGeom prst="ellips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0,5 doby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 animBg="1"/>
      <p:bldP spid="11" grpId="0" animBg="1"/>
      <p:bldP spid="12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916832"/>
            <a:ext cx="41376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Není-li uvedeno jinak, </a:t>
            </a:r>
            <a:r>
              <a:rPr lang="cs-CZ" smtClean="0"/>
              <a:t>vlastní zdroje.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45237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313</TotalTime>
  <Words>443</Words>
  <Application>Microsoft Office PowerPoint</Application>
  <PresentationFormat>Předvádění na obrazovce (4:3)</PresentationFormat>
  <Paragraphs>85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Talent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Notový zápis</vt:lpstr>
      <vt:lpstr>Hudba a její zápis</vt:lpstr>
      <vt:lpstr>Hudba a její zápis</vt:lpstr>
      <vt:lpstr>Notová osnova</vt:lpstr>
      <vt:lpstr>Když notová osnova nestačí</vt:lpstr>
      <vt:lpstr>POZOR!</vt:lpstr>
      <vt:lpstr>Nota</vt:lpstr>
      <vt:lpstr>Délka not</vt:lpstr>
      <vt:lpstr>Výška not</vt:lpstr>
      <vt:lpstr>Pomlky</vt:lpstr>
      <vt:lpstr>Pomlky - přehled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Notový zápis</dc:title>
  <dc:creator>Monika</dc:creator>
  <cp:lastModifiedBy>Monika Kloučková</cp:lastModifiedBy>
  <cp:revision>50</cp:revision>
  <dcterms:created xsi:type="dcterms:W3CDTF">2012-08-22T15:00:49Z</dcterms:created>
  <dcterms:modified xsi:type="dcterms:W3CDTF">2013-10-28T12:26:26Z</dcterms:modified>
</cp:coreProperties>
</file>