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272" r:id="rId3"/>
    <p:sldId id="256" r:id="rId4"/>
    <p:sldId id="276" r:id="rId5"/>
    <p:sldId id="277" r:id="rId6"/>
    <p:sldId id="280" r:id="rId7"/>
    <p:sldId id="282" r:id="rId8"/>
    <p:sldId id="284" r:id="rId9"/>
    <p:sldId id="286" r:id="rId10"/>
    <p:sldId id="287" r:id="rId11"/>
    <p:sldId id="290" r:id="rId12"/>
    <p:sldId id="292" r:id="rId13"/>
    <p:sldId id="266" r:id="rId14"/>
    <p:sldId id="267" r:id="rId15"/>
    <p:sldId id="268" r:id="rId16"/>
    <p:sldId id="269" r:id="rId17"/>
    <p:sldId id="29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A23F11-E52A-4177-9A9B-FA35251EAEC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9E95F-06CD-4E60-8D9E-B93B552C8BF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8569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9E95F-06CD-4E60-8D9E-B93B552C8BFA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6530D2C-DDB3-4AAE-B77E-CA992A6C3F41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5C2E15FC-DE63-4D74-940C-C59DAF2ADD5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wmf"/><Relationship Id="rId5" Type="http://schemas.openxmlformats.org/officeDocument/2006/relationships/image" Target="../media/image3.wmf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1211263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3198813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/>
              <a:t>: VY_32_INOVACE_02_25_Posuvky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3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Monika Kloučková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/>
              <a:t>Vzdělávací obor/Předmět/Téma</a:t>
            </a:r>
            <a:r>
              <a:rPr lang="cs-CZ" sz="1700" dirty="0" smtClean="0"/>
              <a:t>: Umění a kultura/Hudební výchova/Noty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výuková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</a:t>
            </a:r>
            <a:r>
              <a:rPr lang="cs-CZ" sz="1700" dirty="0" smtClean="0"/>
              <a:t>list:</a:t>
            </a:r>
            <a:r>
              <a:rPr lang="cs-CZ" sz="1700" dirty="0"/>
              <a:t> </a:t>
            </a:r>
            <a:r>
              <a:rPr lang="cs-CZ" sz="1700" dirty="0" smtClean="0"/>
              <a:t>ne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Žáci se seznámí s pojmem posuvky. Poznají jejich značení a funkci. Pojmenují a vyhledají noty, které vznikají použitím posuvek. 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</a:t>
            </a:r>
            <a:r>
              <a:rPr lang="cs-CZ" sz="1700" dirty="0" smtClean="0"/>
              <a:t>třídě: VI.A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19.10.2012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4475" y="4445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posuvky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Křížek, béčko, odrážka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tóny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628800"/>
            <a:ext cx="7467600" cy="487375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Základní tóny jsou tóny hudební abecedy:</a:t>
            </a:r>
          </a:p>
          <a:p>
            <a:endParaRPr lang="cs-CZ" dirty="0" smtClean="0"/>
          </a:p>
          <a:p>
            <a:pPr lvl="1"/>
            <a:r>
              <a:rPr lang="cs-CZ" i="1" dirty="0" smtClean="0"/>
              <a:t>c, d, e, f, g, a, h</a:t>
            </a:r>
          </a:p>
          <a:p>
            <a:pPr lvl="1"/>
            <a:endParaRPr lang="cs-CZ" i="1" dirty="0" smtClean="0"/>
          </a:p>
          <a:p>
            <a:pPr lvl="1"/>
            <a:endParaRPr lang="cs-CZ" i="1" dirty="0" smtClean="0"/>
          </a:p>
          <a:p>
            <a:r>
              <a:rPr lang="cs-CZ" dirty="0" smtClean="0"/>
              <a:t>- jinými slovy také tóny stupnice C dur.</a:t>
            </a:r>
          </a:p>
          <a:p>
            <a:endParaRPr lang="cs-CZ" dirty="0" smtClean="0"/>
          </a:p>
          <a:p>
            <a:r>
              <a:rPr lang="cs-CZ" dirty="0" smtClean="0"/>
              <a:t>Na klaviatuře klavíru se jedná o bílé klapky.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2000" i="1" dirty="0" smtClean="0"/>
              <a:t>Vyzkoušejte si zahrát tuto řadu na klavíru, klávesách nebo xylofonu.</a:t>
            </a:r>
            <a:endParaRPr lang="cs-CZ" sz="2000" i="1" dirty="0"/>
          </a:p>
        </p:txBody>
      </p:sp>
      <p:pic>
        <p:nvPicPr>
          <p:cNvPr id="1028" name="Picture 4" descr="C:\Documents and Settings\Monc a\Local Settings\Temporary Internet Files\Content.IE5\FAGMYH6U\MC90034964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99176" y="4806275"/>
            <a:ext cx="457200" cy="179107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956376" y="6309320"/>
            <a:ext cx="813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4536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450"/>
                            </p:stCondLst>
                            <p:childTnLst>
                              <p:par>
                                <p:cTn id="3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95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tóny v notovém zápisu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40968"/>
            <a:ext cx="882047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Documents and Settings\Monc a\Local Settings\Temporary Internet Files\Content.IE5\OZ1L3PS7\MC90044042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6522" y="1562943"/>
            <a:ext cx="1827886" cy="1506017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812360" y="1412776"/>
            <a:ext cx="813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510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Odvozené tóny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Odvozené tóny jsou tvořeny zvyšováním či snižováním tónů základních.</a:t>
            </a:r>
          </a:p>
          <a:p>
            <a:endParaRPr lang="cs-CZ" dirty="0" smtClean="0"/>
          </a:p>
          <a:p>
            <a:r>
              <a:rPr lang="cs-CZ" dirty="0" smtClean="0"/>
              <a:t>Ke zvyšování a snižování používáme v notovém zápisu hudební značky tzv. posuvky: </a:t>
            </a:r>
            <a:r>
              <a:rPr lang="cs-CZ" b="1" dirty="0" smtClean="0"/>
              <a:t>Křížek a béčko.</a:t>
            </a:r>
          </a:p>
          <a:p>
            <a:endParaRPr lang="cs-CZ" b="1" dirty="0" smtClean="0"/>
          </a:p>
          <a:p>
            <a:r>
              <a:rPr lang="cs-CZ" dirty="0" smtClean="0"/>
              <a:t>Pokud chceme zvýšený či snížený tón vrátit na základní, použijeme </a:t>
            </a:r>
            <a:r>
              <a:rPr lang="cs-CZ" b="1" dirty="0" smtClean="0"/>
              <a:t>odrážku</a:t>
            </a:r>
            <a:r>
              <a:rPr lang="cs-CZ" dirty="0" smtClean="0"/>
              <a:t>, která ruší platnost posuvek.</a:t>
            </a:r>
            <a:endParaRPr lang="cs-CZ" dirty="0"/>
          </a:p>
        </p:txBody>
      </p:sp>
      <p:pic>
        <p:nvPicPr>
          <p:cNvPr id="3074" name="Picture 2" descr="C:\Documents and Settings\Monc a\Local Settings\Temporary Internet Files\Content.IE5\M3JI579V\MC90029829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671626"/>
            <a:ext cx="1224136" cy="189327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884368" y="332656"/>
            <a:ext cx="813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17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143000"/>
          </a:xfrm>
        </p:spPr>
        <p:txBody>
          <a:bodyPr/>
          <a:lstStyle/>
          <a:p>
            <a:r>
              <a:rPr lang="cs-CZ" dirty="0" smtClean="0"/>
              <a:t>Posuvky - značení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2816"/>
            <a:ext cx="11095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Křížek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342900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Béčko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5147900"/>
            <a:ext cx="1399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Odrážka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844824"/>
            <a:ext cx="44767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3540621"/>
            <a:ext cx="45720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33067" y="5229200"/>
            <a:ext cx="4667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3059832" y="1844824"/>
            <a:ext cx="2282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Křížek před notou f</a:t>
            </a:r>
            <a:r>
              <a:rPr lang="cs-CZ" i="1" baseline="30000" dirty="0" smtClean="0"/>
              <a:t>1</a:t>
            </a:r>
            <a:r>
              <a:rPr lang="cs-CZ" i="1" dirty="0" smtClean="0"/>
              <a:t>.</a:t>
            </a:r>
            <a:endParaRPr lang="cs-CZ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59832" y="3573016"/>
            <a:ext cx="22701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Béčko před notou f</a:t>
            </a:r>
            <a:r>
              <a:rPr lang="cs-CZ" i="1" baseline="30000" dirty="0" smtClean="0"/>
              <a:t>1</a:t>
            </a:r>
            <a:r>
              <a:rPr lang="cs-CZ" i="1" dirty="0" smtClean="0"/>
              <a:t>.</a:t>
            </a:r>
            <a:endParaRPr lang="cs-CZ" i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059832" y="5229200"/>
            <a:ext cx="2501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Odrážka před notou f</a:t>
            </a:r>
            <a:r>
              <a:rPr lang="cs-CZ" i="1" baseline="30000" dirty="0" smtClean="0"/>
              <a:t>1</a:t>
            </a:r>
            <a:r>
              <a:rPr lang="cs-CZ" i="1" dirty="0" smtClean="0"/>
              <a:t>.</a:t>
            </a:r>
            <a:endParaRPr lang="cs-CZ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2555612"/>
            <a:ext cx="5929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Dvě tenké kolmice přeškrtnuté krátkými šikmými čarami.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331640" y="4293096"/>
            <a:ext cx="5673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Malé tiskací písmeno b s nahoru vyklenutým bříškem.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331640" y="6093296"/>
            <a:ext cx="6250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 odrážky pozor na rozpětí, nesmí přesahovat velikost noty.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467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6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350"/>
                            </p:stCondLst>
                            <p:childTnLst>
                              <p:par>
                                <p:cTn id="5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35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300"/>
                            </p:stCondLst>
                            <p:childTnLst>
                              <p:par>
                                <p:cTn id="6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800"/>
                            </p:stCondLst>
                            <p:childTnLst>
                              <p:par>
                                <p:cTn id="7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800"/>
                            </p:stCondLst>
                            <p:childTnLst>
                              <p:par>
                                <p:cTn id="8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Posuvky v notovém zápise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577083"/>
            <a:ext cx="78295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293096"/>
            <a:ext cx="78581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850210"/>
            <a:ext cx="782955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395536" y="1628800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Pokud jsou posuvky před notou, píší se ve stejné výšce jako nota!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2276872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Křížky: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3933056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Béčka: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558924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Odrážky: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4344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65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5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95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2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2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55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Posuvky názvosloví</a:t>
            </a:r>
            <a:br>
              <a:rPr lang="cs-CZ" dirty="0" smtClean="0"/>
            </a:br>
            <a:r>
              <a:rPr lang="cs-CZ" dirty="0" smtClean="0"/>
              <a:t>křížek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916832"/>
            <a:ext cx="40991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Křížek zvyšuje notu o půltón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420888"/>
            <a:ext cx="6408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 názvu noty přidáváme koncovku </a:t>
            </a:r>
            <a:r>
              <a:rPr lang="cs-CZ" sz="2400" i="1" dirty="0" smtClean="0"/>
              <a:t>–</a:t>
            </a:r>
            <a:r>
              <a:rPr lang="cs-CZ" sz="2400" i="1" dirty="0" err="1" smtClean="0"/>
              <a:t>is</a:t>
            </a:r>
            <a:r>
              <a:rPr lang="cs-CZ" sz="2400" i="1" dirty="0" smtClean="0"/>
              <a:t>.</a:t>
            </a:r>
            <a:endParaRPr lang="cs-CZ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852936"/>
            <a:ext cx="849694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509120"/>
            <a:ext cx="85689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C:\Documents and Settings\Monc a\Local Settings\Temporary Internet Files\Content.IE5\M3JI579V\MC9004418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1576" y="652289"/>
            <a:ext cx="2166848" cy="191261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12360" y="548680"/>
            <a:ext cx="813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1954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Posuvky – názvosloví</a:t>
            </a:r>
            <a:br>
              <a:rPr lang="cs-CZ" dirty="0" smtClean="0"/>
            </a:br>
            <a:r>
              <a:rPr lang="cs-CZ" dirty="0" smtClean="0"/>
              <a:t>béčka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556792"/>
            <a:ext cx="41216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Béčko snižuje notu o půltón.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2204864"/>
            <a:ext cx="55419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 názvu noty přidáváme koncovku </a:t>
            </a:r>
            <a:r>
              <a:rPr lang="cs-CZ" sz="2400" i="1" dirty="0" smtClean="0"/>
              <a:t>–es.</a:t>
            </a:r>
          </a:p>
          <a:p>
            <a:r>
              <a:rPr lang="cs-CZ" sz="2400" dirty="0" smtClean="0"/>
              <a:t>Existuje ale pár </a:t>
            </a:r>
            <a:r>
              <a:rPr lang="cs-CZ" sz="2400" dirty="0" err="1" smtClean="0"/>
              <a:t>výjímek</a:t>
            </a:r>
            <a:r>
              <a:rPr lang="cs-CZ" sz="2400" dirty="0" smtClean="0"/>
              <a:t>, najdete je?</a:t>
            </a:r>
            <a:endParaRPr lang="cs-CZ" sz="2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84984"/>
            <a:ext cx="806202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85184"/>
            <a:ext cx="8181653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C:\Documents and Settings\Monc a\Local Settings\Temporary Internet Files\Content.IE5\DJ1JC301\MC9004419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511778"/>
            <a:ext cx="2304256" cy="248517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812360" y="188640"/>
            <a:ext cx="813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1430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5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1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00808"/>
            <a:ext cx="80249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Snížené </a:t>
            </a:r>
            <a:r>
              <a:rPr lang="cs-CZ" sz="2400" i="1" dirty="0" smtClean="0"/>
              <a:t>h</a:t>
            </a:r>
            <a:r>
              <a:rPr lang="cs-CZ" sz="2400" dirty="0" smtClean="0"/>
              <a:t> jmenujeme </a:t>
            </a:r>
            <a:r>
              <a:rPr lang="cs-CZ" sz="2400" i="1" dirty="0" err="1" smtClean="0"/>
              <a:t>b</a:t>
            </a:r>
            <a:r>
              <a:rPr lang="cs-CZ" sz="2400" dirty="0" smtClean="0"/>
              <a:t>. Názvu </a:t>
            </a:r>
            <a:r>
              <a:rPr lang="cs-CZ" sz="2400" i="1" dirty="0" err="1" smtClean="0"/>
              <a:t>hes</a:t>
            </a:r>
            <a:r>
              <a:rPr lang="cs-CZ" sz="2400" dirty="0" smtClean="0"/>
              <a:t> se zpravidla neužívá.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327375"/>
            <a:ext cx="4855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Snížené </a:t>
            </a:r>
            <a:r>
              <a:rPr lang="cs-CZ" sz="2400" i="1" dirty="0" smtClean="0"/>
              <a:t>a</a:t>
            </a:r>
            <a:r>
              <a:rPr lang="cs-CZ" sz="2400" dirty="0" smtClean="0"/>
              <a:t> není </a:t>
            </a:r>
            <a:r>
              <a:rPr lang="cs-CZ" sz="2400" i="1" dirty="0" err="1" smtClean="0"/>
              <a:t>aes</a:t>
            </a:r>
            <a:r>
              <a:rPr lang="cs-CZ" sz="2400" dirty="0" smtClean="0"/>
              <a:t>, ale prostě </a:t>
            </a:r>
            <a:r>
              <a:rPr lang="cs-CZ" sz="2400" i="1" dirty="0" smtClean="0"/>
              <a:t>as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983559"/>
            <a:ext cx="48910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Podobně snížené </a:t>
            </a:r>
            <a:r>
              <a:rPr lang="cs-CZ" sz="2400" i="1" dirty="0" smtClean="0"/>
              <a:t>e</a:t>
            </a:r>
            <a:r>
              <a:rPr lang="cs-CZ" sz="2400" dirty="0" smtClean="0"/>
              <a:t> se nazývá </a:t>
            </a:r>
            <a:r>
              <a:rPr lang="cs-CZ" sz="2400" i="1" dirty="0" smtClean="0"/>
              <a:t>es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0376" y="2636912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60851" y="4581128"/>
            <a:ext cx="695325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060848"/>
            <a:ext cx="66675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C:\Documents and Settings\Monc a\Local Settings\Temporary Internet Files\Content.IE5\TS04YRPX\MC90034964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404665"/>
            <a:ext cx="330861" cy="1296144"/>
          </a:xfrm>
          <a:prstGeom prst="rect">
            <a:avLst/>
          </a:prstGeom>
          <a:noFill/>
        </p:spPr>
      </p:pic>
      <p:pic>
        <p:nvPicPr>
          <p:cNvPr id="16" name="Picture 6" descr="C:\Documents and Settings\Monc a\Local Settings\Temporary Internet Files\Content.IE5\TS04YRPX\MC90034964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96924" y="404665"/>
            <a:ext cx="330860" cy="1296143"/>
          </a:xfrm>
          <a:prstGeom prst="rect">
            <a:avLst/>
          </a:prstGeom>
          <a:noFill/>
        </p:spPr>
      </p:pic>
      <p:pic>
        <p:nvPicPr>
          <p:cNvPr id="17" name="Picture 6" descr="C:\Documents and Settings\Monc a\Local Settings\Temporary Internet Files\Content.IE5\TS04YRPX\MC90034964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28972" y="404664"/>
            <a:ext cx="330860" cy="1296143"/>
          </a:xfrm>
          <a:prstGeom prst="rect">
            <a:avLst/>
          </a:prstGeom>
          <a:noFill/>
        </p:spPr>
      </p:pic>
      <p:pic>
        <p:nvPicPr>
          <p:cNvPr id="10248" name="Picture 8" descr="C:\Documents and Settings\Monc a\Local Settings\Temporary Internet Files\Content.IE5\61BVPD7Q\MC90044045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2824336"/>
            <a:ext cx="1961116" cy="262088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131840" y="404664"/>
            <a:ext cx="813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740352" y="3346723"/>
            <a:ext cx="813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673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50"/>
                            </p:stCondLst>
                            <p:childTnLst>
                              <p:par>
                                <p:cTn id="4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50"/>
                            </p:stCondLst>
                            <p:childTnLst>
                              <p:par>
                                <p:cTn id="6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Posuvky jinde než před notou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276872"/>
            <a:ext cx="7467600" cy="419708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Posuvky (křížky a béčka) můžeme najít před notou, ty ovlivňují noty stejné výšky pouze v jednom taktu.</a:t>
            </a:r>
          </a:p>
          <a:p>
            <a:endParaRPr lang="cs-CZ" dirty="0" smtClean="0"/>
          </a:p>
          <a:p>
            <a:r>
              <a:rPr lang="cs-CZ" dirty="0" smtClean="0"/>
              <a:t>Můžeme je ale také najít za houslovým klíčem. Zde je nazýváme jako předznamenání. Posunují tak všechny základní tóny své výšky (např. ze všech f bude fis).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1275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Předznamenání</a:t>
            </a:r>
            <a:endParaRPr lang="cs-CZ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436118"/>
            <a:ext cx="4953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0695" y="2436118"/>
            <a:ext cx="5810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2492896"/>
            <a:ext cx="6953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6459" y="2498601"/>
            <a:ext cx="7715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2492896"/>
            <a:ext cx="8477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58247" y="2498601"/>
            <a:ext cx="9620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80312" y="2455168"/>
            <a:ext cx="10953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/>
          <p:nvPr/>
        </p:nvSpPr>
        <p:spPr>
          <a:xfrm>
            <a:off x="611560" y="1844824"/>
            <a:ext cx="1124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Křížky:</a:t>
            </a:r>
            <a:endParaRPr lang="cs-CZ" sz="2400" dirty="0"/>
          </a:p>
        </p:txBody>
      </p:sp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552" y="4764757"/>
            <a:ext cx="50482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70695" y="4821907"/>
            <a:ext cx="5810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7" name="Picture 1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483768" y="4797152"/>
            <a:ext cx="6858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8" name="Picture 1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685034" y="4821907"/>
            <a:ext cx="74295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9" name="Picture 1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813920" y="4797152"/>
            <a:ext cx="838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0" name="Picture 16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077297" y="4759424"/>
            <a:ext cx="9429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1" name="Picture 17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524328" y="4725144"/>
            <a:ext cx="9906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ovéPole 19"/>
          <p:cNvSpPr txBox="1"/>
          <p:nvPr/>
        </p:nvSpPr>
        <p:spPr>
          <a:xfrm>
            <a:off x="611560" y="4263479"/>
            <a:ext cx="11256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Béčka: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3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3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3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3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3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"/>
                            </p:stCondLst>
                            <p:childTnLst>
                              <p:par>
                                <p:cTn id="5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50"/>
                            </p:stCondLst>
                            <p:childTnLst>
                              <p:par>
                                <p:cTn id="6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250"/>
                            </p:stCondLst>
                            <p:childTnLst>
                              <p:par>
                                <p:cTn id="6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250"/>
                            </p:stCondLst>
                            <p:childTnLst>
                              <p:par>
                                <p:cTn id="6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250"/>
                            </p:stCondLst>
                            <p:childTnLst>
                              <p:par>
                                <p:cTn id="7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Předznamenání v písních</a:t>
            </a:r>
            <a:endParaRPr lang="cs-CZ" dirty="0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62150"/>
            <a:ext cx="8748464" cy="3699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Předznamenání v písních</a:t>
            </a:r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84784"/>
            <a:ext cx="8496944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Předznamenání a posuvky v písních</a:t>
            </a:r>
            <a:endParaRPr lang="cs-CZ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35571"/>
            <a:ext cx="7715250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628800"/>
            <a:ext cx="5506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1, 2, 3, 4, 5, 6, 7 – Klipart Microsoft PowerPoint</a:t>
            </a:r>
          </a:p>
          <a:p>
            <a:r>
              <a:rPr lang="cs-CZ" dirty="0" smtClean="0"/>
              <a:t>Není-li uvedeno jinak, </a:t>
            </a:r>
            <a:r>
              <a:rPr lang="cs-CZ" smtClean="0"/>
              <a:t>vlastní zdroje.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79298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375</TotalTime>
  <Words>431</Words>
  <Application>Microsoft Office PowerPoint</Application>
  <PresentationFormat>Předvádění na obrazovce (4:3)</PresentationFormat>
  <Paragraphs>103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Arkýř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posuvky</vt:lpstr>
      <vt:lpstr>Základní tóny</vt:lpstr>
      <vt:lpstr>Základní tóny v notovém zápisu</vt:lpstr>
      <vt:lpstr>Odvozené tóny</vt:lpstr>
      <vt:lpstr>Posuvky - značení</vt:lpstr>
      <vt:lpstr>Posuvky v notovém zápise</vt:lpstr>
      <vt:lpstr>Posuvky názvosloví křížek</vt:lpstr>
      <vt:lpstr>Posuvky – názvosloví béčka</vt:lpstr>
      <vt:lpstr>Pozor</vt:lpstr>
      <vt:lpstr>Posuvky jinde než před notou</vt:lpstr>
      <vt:lpstr>Předznamenání</vt:lpstr>
      <vt:lpstr>Předznamenání v písních</vt:lpstr>
      <vt:lpstr>Předznamenání v písních</vt:lpstr>
      <vt:lpstr>Předznamenání a posuvky v písních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posuvky</dc:title>
  <dc:creator>Monika</dc:creator>
  <cp:lastModifiedBy>Monika Kloučková</cp:lastModifiedBy>
  <cp:revision>50</cp:revision>
  <dcterms:created xsi:type="dcterms:W3CDTF">2012-10-27T08:03:11Z</dcterms:created>
  <dcterms:modified xsi:type="dcterms:W3CDTF">2013-10-28T12:26:39Z</dcterms:modified>
</cp:coreProperties>
</file>