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VY_32_INOVACE_02.03.17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pomocí výkladového příkladu vysvětluje použití přirážkové kalkulace pomocí režijní sazby.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17. Kalkulace </a:t>
            </a:r>
            <a:r>
              <a:rPr lang="cs-CZ" dirty="0" smtClean="0"/>
              <a:t>přirážková pomocí režijní sazby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výkladový příklad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Výkladový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Strojírenský podnik vyrábí 3 typy strojů se spotřebou strojových hodin na 1 kus: A – 100, B – 120, C – 150. Rozpočtovaná VR je 2.095.200,-. Podle technickohospodářských norem byly stanoveny náklady na kalkulační jednici:</a:t>
            </a:r>
          </a:p>
          <a:p>
            <a:pPr>
              <a:buNone/>
            </a:pPr>
            <a:r>
              <a:rPr lang="cs-CZ" dirty="0" smtClean="0"/>
              <a:t>u přímého materiálu A – 2.100,-, B – 2.500,-,C – 2.800,</a:t>
            </a:r>
          </a:p>
          <a:p>
            <a:pPr>
              <a:buNone/>
            </a:pPr>
            <a:r>
              <a:rPr lang="cs-CZ" dirty="0" smtClean="0"/>
              <a:t>u přímých mezd A – 3.100,-, B – 4.200,-, C – 4.500,-. </a:t>
            </a:r>
          </a:p>
          <a:p>
            <a:r>
              <a:rPr lang="cs-CZ" dirty="0" smtClean="0"/>
              <a:t>Rozpočtovaná SR je 746.400,-. Rozvrhovou základnou pro výpočet přirážky správní režie jsou celkové přímé mzdy. </a:t>
            </a:r>
          </a:p>
          <a:p>
            <a:r>
              <a:rPr lang="cs-CZ" dirty="0" smtClean="0"/>
              <a:t>Předpokládaná výroba A – 120ks, B – 80ks, C – 50ks.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a) Vypočtěte režijní sazbu pro VR podle rozvrhové základny celkového počtu strojových hodin.</a:t>
            </a:r>
          </a:p>
          <a:p>
            <a:pPr lvl="0">
              <a:buNone/>
            </a:pPr>
            <a:r>
              <a:rPr lang="cs-CZ" dirty="0" smtClean="0"/>
              <a:t>b) Zjistěte režijní přirážku SR.</a:t>
            </a:r>
          </a:p>
          <a:p>
            <a:pPr lvl="0">
              <a:buNone/>
            </a:pPr>
            <a:r>
              <a:rPr lang="cs-CZ" dirty="0" smtClean="0"/>
              <a:t>c) Vypracujte kalkulaci do úrovně vlastních nákladů výkonu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29642" cy="48737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a)</a:t>
            </a:r>
          </a:p>
          <a:p>
            <a:pPr lvl="0"/>
            <a:r>
              <a:rPr lang="cs-CZ" dirty="0" smtClean="0"/>
              <a:t>VR 	=</a:t>
            </a:r>
          </a:p>
          <a:p>
            <a:pPr lvl="0">
              <a:buNone/>
            </a:pPr>
            <a:r>
              <a:rPr lang="cs-CZ" dirty="0" smtClean="0"/>
              <a:t>		</a:t>
            </a:r>
          </a:p>
          <a:p>
            <a:pPr lvl="0">
              <a:buNone/>
            </a:pPr>
            <a:r>
              <a:rPr lang="cs-CZ" dirty="0" smtClean="0"/>
              <a:t>		=  		     = 72 Kč/hod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b)</a:t>
            </a:r>
          </a:p>
          <a:p>
            <a:pPr lvl="0"/>
            <a:r>
              <a:rPr lang="cs-CZ" dirty="0" smtClean="0"/>
              <a:t>SR	=			  			       </a:t>
            </a:r>
            <a:r>
              <a:rPr lang="en-US" dirty="0" smtClean="0"/>
              <a:t>*</a:t>
            </a:r>
            <a:r>
              <a:rPr lang="cs-CZ" dirty="0" smtClean="0"/>
              <a:t> 100 </a:t>
            </a:r>
          </a:p>
          <a:p>
            <a:pPr lvl="0"/>
            <a:endParaRPr lang="cs-CZ" dirty="0" smtClean="0"/>
          </a:p>
          <a:p>
            <a:pPr lvl="0">
              <a:buNone/>
            </a:pPr>
            <a:r>
              <a:rPr lang="cs-CZ" dirty="0" smtClean="0"/>
              <a:t>		=  		   * 100 = 80%</a:t>
            </a:r>
          </a:p>
          <a:p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85918" y="2000240"/>
            <a:ext cx="6759134" cy="714380"/>
          </a:xfrm>
          <a:prstGeom prst="rect">
            <a:avLst/>
          </a:prstGeom>
          <a:noFill/>
        </p:spPr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28794" y="2857496"/>
            <a:ext cx="1500198" cy="683635"/>
          </a:xfrm>
          <a:prstGeom prst="rect">
            <a:avLst/>
          </a:prstGeom>
          <a:noFill/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48197" y="4286256"/>
            <a:ext cx="5509885" cy="571504"/>
          </a:xfrm>
          <a:prstGeom prst="rect">
            <a:avLst/>
          </a:prstGeom>
          <a:noFill/>
        </p:spPr>
      </p:pic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28794" y="5000636"/>
            <a:ext cx="1357322" cy="7185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c)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34" y="2285992"/>
          <a:ext cx="7572430" cy="3947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285884"/>
                <a:gridCol w="1214446"/>
                <a:gridCol w="114301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Přímý</a:t>
                      </a:r>
                      <a:r>
                        <a:rPr lang="cs-CZ" baseline="0" dirty="0" smtClean="0"/>
                        <a:t> materiál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2.100,-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2.500,-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2.800,-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Přímé mzdy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3.100,-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4.200,-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4.500,-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</a:t>
                      </a:r>
                      <a:r>
                        <a:rPr lang="cs-CZ" baseline="0" dirty="0" smtClean="0"/>
                        <a:t> hodin</a:t>
                      </a:r>
                      <a:r>
                        <a:rPr lang="en-US" baseline="0" dirty="0" smtClean="0"/>
                        <a:t>*</a:t>
                      </a:r>
                      <a:r>
                        <a:rPr lang="cs-CZ" baseline="0" dirty="0" smtClean="0"/>
                        <a:t>Kč/hod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7.200,-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8.640,-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10.800,-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Vlastní náklady výroby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12.400,-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15.340,-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18.100,-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80% z přímých</a:t>
                      </a:r>
                      <a:r>
                        <a:rPr lang="cs-CZ" baseline="0" dirty="0" smtClean="0"/>
                        <a:t> mezd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2.480,-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3.360,-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3.600,-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Vlastní náklady výkonu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14.880,-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18.700,-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21.700,-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EICHLER, Bohuslav. Hospodářské výpočty pro střední školy, 3. vydání, nakladatelství Fortuna Praha, 1994, ISBN 80-7168-095-8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</TotalTime>
  <Words>333</Words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ANOTACE</vt:lpstr>
      <vt:lpstr>17. Kalkulace přirážková pomocí režijní sazby  výkladový příklad</vt:lpstr>
      <vt:lpstr>Výkladový příklad</vt:lpstr>
      <vt:lpstr>řešení</vt:lpstr>
      <vt:lpstr>řešení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Kalkulace přirážková pomocí režijní sazby  výkladový příklad</dc:title>
  <dc:creator>Martina</dc:creator>
  <cp:lastModifiedBy>Rachota</cp:lastModifiedBy>
  <cp:revision>8</cp:revision>
  <dcterms:created xsi:type="dcterms:W3CDTF">2013-03-02T10:47:27Z</dcterms:created>
  <dcterms:modified xsi:type="dcterms:W3CDTF">2013-05-16T17:28:03Z</dcterms:modified>
</cp:coreProperties>
</file>