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</p:sldMasterIdLst>
  <p:sldIdLst>
    <p:sldId id="269" r:id="rId3"/>
    <p:sldId id="256" r:id="rId4"/>
    <p:sldId id="264" r:id="rId5"/>
    <p:sldId id="258" r:id="rId6"/>
    <p:sldId id="270" r:id="rId7"/>
    <p:sldId id="271" r:id="rId8"/>
    <p:sldId id="272" r:id="rId9"/>
    <p:sldId id="273" r:id="rId10"/>
    <p:sldId id="274" r:id="rId11"/>
    <p:sldId id="275" r:id="rId12"/>
    <p:sldId id="259" r:id="rId13"/>
    <p:sldId id="276" r:id="rId14"/>
    <p:sldId id="277" r:id="rId15"/>
    <p:sldId id="278" r:id="rId16"/>
    <p:sldId id="279" r:id="rId17"/>
    <p:sldId id="257" r:id="rId18"/>
    <p:sldId id="280" r:id="rId19"/>
    <p:sldId id="281" r:id="rId20"/>
    <p:sldId id="282" r:id="rId21"/>
    <p:sldId id="283" r:id="rId22"/>
    <p:sldId id="284" r:id="rId23"/>
    <p:sldId id="260" r:id="rId24"/>
    <p:sldId id="285" r:id="rId25"/>
    <p:sldId id="286" r:id="rId26"/>
    <p:sldId id="287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60FED-AB10-48EC-895B-6274B3AABFDF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7E764-046A-4577-91FE-C1A61162AE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60FED-AB10-48EC-895B-6274B3AABFDF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7E764-046A-4577-91FE-C1A61162AE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60FED-AB10-48EC-895B-6274B3AABFDF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7E764-046A-4577-91FE-C1A61162AE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60FED-AB10-48EC-895B-6274B3AABFDF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7E764-046A-4577-91FE-C1A61162AE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60FED-AB10-48EC-895B-6274B3AABFDF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7E764-046A-4577-91FE-C1A61162AE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60FED-AB10-48EC-895B-6274B3AABFDF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7E764-046A-4577-91FE-C1A61162AE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60FED-AB10-48EC-895B-6274B3AABFDF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7E764-046A-4577-91FE-C1A61162AE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60FED-AB10-48EC-895B-6274B3AABFDF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7E764-046A-4577-91FE-C1A61162AE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60FED-AB10-48EC-895B-6274B3AABFDF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7E764-046A-4577-91FE-C1A61162AE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60FED-AB10-48EC-895B-6274B3AABFDF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7E764-046A-4577-91FE-C1A61162AE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60FED-AB10-48EC-895B-6274B3AABFDF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7E764-046A-4577-91FE-C1A61162AE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1C60FED-AB10-48EC-895B-6274B3AABFDF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77E764-046A-4577-91FE-C1A61162AE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1C60FED-AB10-48EC-895B-6274B3AABFDF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77E764-046A-4577-91FE-C1A61162AE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1C60FED-AB10-48EC-895B-6274B3AABFDF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77E764-046A-4577-91FE-C1A61162AE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1C60FED-AB10-48EC-895B-6274B3AABFDF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77E764-046A-4577-91FE-C1A61162AE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1C60FED-AB10-48EC-895B-6274B3AABFDF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77E764-046A-4577-91FE-C1A61162AE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1C60FED-AB10-48EC-895B-6274B3AABFDF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77E764-046A-4577-91FE-C1A61162AE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1C60FED-AB10-48EC-895B-6274B3AABFDF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77E764-046A-4577-91FE-C1A61162AE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1C60FED-AB10-48EC-895B-6274B3AABFDF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77E764-046A-4577-91FE-C1A61162AE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1C60FED-AB10-48EC-895B-6274B3AABFDF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77E764-046A-4577-91FE-C1A61162AE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1C60FED-AB10-48EC-895B-6274B3AABFDF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77E764-046A-4577-91FE-C1A61162AE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1C60FED-AB10-48EC-895B-6274B3AABFDF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77E764-046A-4577-91FE-C1A61162AE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1C60FED-AB10-48EC-895B-6274B3AABFDF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277E764-046A-4577-91FE-C1A61162AE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91C60FED-AB10-48EC-895B-6274B3AABFDF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277E764-046A-4577-91FE-C1A61162AE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WsNQ0d26ipw" TargetMode="Externa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40968"/>
            <a:ext cx="8229600" cy="3959225"/>
          </a:xfrm>
          <a:prstGeom prst="rect">
            <a:avLst/>
          </a:prstGeo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/>
              <a:t>: VY_32_INOVACE_02_26_Renesance I.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Monika Kloučková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/>
              <a:t>Vzdělávací obor/Předmět/Téma</a:t>
            </a:r>
            <a:r>
              <a:rPr lang="cs-CZ" sz="1700" dirty="0" smtClean="0"/>
              <a:t>: Umění a kultura/Hudební výchova/Hudba renesance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</a:t>
            </a:r>
            <a:r>
              <a:rPr lang="cs-CZ" sz="1700" dirty="0" smtClean="0"/>
              <a:t>list:</a:t>
            </a:r>
            <a:r>
              <a:rPr lang="cs-CZ" sz="1700" dirty="0"/>
              <a:t> </a:t>
            </a:r>
            <a:r>
              <a:rPr lang="cs-CZ" sz="1700" dirty="0" smtClean="0"/>
              <a:t>ne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Žáci se seznámí s některými pojmy. Charakterizují období hudební renesance a zařadí hlavní představitele.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11.4.2013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Renesance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233714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se dnes dozvíme?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980728"/>
            <a:ext cx="6400800" cy="3225512"/>
          </a:xfrm>
        </p:spPr>
        <p:txBody>
          <a:bodyPr/>
          <a:lstStyle/>
          <a:p>
            <a:r>
              <a:rPr lang="cs-CZ" dirty="0" smtClean="0"/>
              <a:t>Vysvětlíme si některé pojmy.</a:t>
            </a:r>
          </a:p>
          <a:p>
            <a:r>
              <a:rPr lang="cs-CZ" dirty="0" smtClean="0"/>
              <a:t>Budeme charakterizovat renesanční hudbu.</a:t>
            </a:r>
          </a:p>
          <a:p>
            <a:r>
              <a:rPr lang="cs-CZ" dirty="0" smtClean="0"/>
              <a:t>Představíme si vrcholné představitele renesanční hudby.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2405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9808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611560" y="692696"/>
            <a:ext cx="2736304" cy="91440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Vokální </a:t>
            </a:r>
          </a:p>
          <a:p>
            <a:pPr algn="ctr"/>
            <a:r>
              <a:rPr lang="cs-CZ" dirty="0" smtClean="0"/>
              <a:t>skladba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8280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611560" y="692696"/>
            <a:ext cx="2736304" cy="91440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Vokální </a:t>
            </a:r>
          </a:p>
          <a:p>
            <a:pPr algn="ctr"/>
            <a:r>
              <a:rPr lang="cs-CZ" dirty="0" smtClean="0"/>
              <a:t>skladba</a:t>
            </a:r>
            <a:endParaRPr lang="cs-CZ" dirty="0"/>
          </a:p>
        </p:txBody>
      </p:sp>
      <p:sp>
        <p:nvSpPr>
          <p:cNvPr id="6" name="Vývojový diagram: zobrazení 5"/>
          <p:cNvSpPr/>
          <p:nvPr/>
        </p:nvSpPr>
        <p:spPr>
          <a:xfrm>
            <a:off x="3635896" y="692696"/>
            <a:ext cx="5256584" cy="857236"/>
          </a:xfrm>
          <a:prstGeom prst="flowChartDisplay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Skladba, která se pouze zpívá. Nemá žádný hudební doprovod.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8280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611560" y="692696"/>
            <a:ext cx="2736304" cy="91440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Vokální </a:t>
            </a:r>
          </a:p>
          <a:p>
            <a:pPr algn="ctr"/>
            <a:r>
              <a:rPr lang="cs-CZ" dirty="0" smtClean="0"/>
              <a:t>skladba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611560" y="1938536"/>
            <a:ext cx="2736304" cy="91440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Instrumentální skladba</a:t>
            </a:r>
          </a:p>
        </p:txBody>
      </p:sp>
      <p:sp>
        <p:nvSpPr>
          <p:cNvPr id="6" name="Vývojový diagram: zobrazení 5"/>
          <p:cNvSpPr/>
          <p:nvPr/>
        </p:nvSpPr>
        <p:spPr>
          <a:xfrm>
            <a:off x="3635896" y="692696"/>
            <a:ext cx="5256584" cy="857236"/>
          </a:xfrm>
          <a:prstGeom prst="flowChartDisplay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Skladba, která se pouze zpívá. Nemá žádný hudební doprovod.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8280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611560" y="692696"/>
            <a:ext cx="2736304" cy="91440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Vokální </a:t>
            </a:r>
          </a:p>
          <a:p>
            <a:pPr algn="ctr"/>
            <a:r>
              <a:rPr lang="cs-CZ" dirty="0" smtClean="0"/>
              <a:t>skladba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611560" y="1938536"/>
            <a:ext cx="2736304" cy="91440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Instrumentální skladba</a:t>
            </a:r>
          </a:p>
        </p:txBody>
      </p:sp>
      <p:sp>
        <p:nvSpPr>
          <p:cNvPr id="6" name="Vývojový diagram: zobrazení 5"/>
          <p:cNvSpPr/>
          <p:nvPr/>
        </p:nvSpPr>
        <p:spPr>
          <a:xfrm>
            <a:off x="3635896" y="692696"/>
            <a:ext cx="5256584" cy="857236"/>
          </a:xfrm>
          <a:prstGeom prst="flowChartDisplay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Skladba, která se pouze zpívá. Nemá žádný hudební doprovod.</a:t>
            </a:r>
            <a:endParaRPr lang="cs-CZ" dirty="0"/>
          </a:p>
        </p:txBody>
      </p:sp>
      <p:sp>
        <p:nvSpPr>
          <p:cNvPr id="7" name="Vývojový diagram: zobrazení 6"/>
          <p:cNvSpPr/>
          <p:nvPr/>
        </p:nvSpPr>
        <p:spPr>
          <a:xfrm>
            <a:off x="3563888" y="1995700"/>
            <a:ext cx="5328592" cy="857236"/>
          </a:xfrm>
          <a:prstGeom prst="flowChartDisplay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Skladba, která se hraje na hudební nástroje.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8280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611560" y="692696"/>
            <a:ext cx="2736304" cy="91440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Vokální </a:t>
            </a:r>
          </a:p>
          <a:p>
            <a:pPr algn="ctr"/>
            <a:r>
              <a:rPr lang="cs-CZ" dirty="0" smtClean="0"/>
              <a:t>skladba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611560" y="1938536"/>
            <a:ext cx="2736304" cy="91440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Instrumentální skladba</a:t>
            </a:r>
          </a:p>
        </p:txBody>
      </p:sp>
      <p:sp>
        <p:nvSpPr>
          <p:cNvPr id="5" name="Ovál 4"/>
          <p:cNvSpPr/>
          <p:nvPr/>
        </p:nvSpPr>
        <p:spPr>
          <a:xfrm>
            <a:off x="611560" y="3234680"/>
            <a:ext cx="2736304" cy="91440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Vokálně instrumentální</a:t>
            </a:r>
          </a:p>
          <a:p>
            <a:pPr algn="ctr"/>
            <a:r>
              <a:rPr lang="cs-CZ" dirty="0" smtClean="0"/>
              <a:t>skladba</a:t>
            </a:r>
          </a:p>
        </p:txBody>
      </p:sp>
      <p:sp>
        <p:nvSpPr>
          <p:cNvPr id="6" name="Vývojový diagram: zobrazení 5"/>
          <p:cNvSpPr/>
          <p:nvPr/>
        </p:nvSpPr>
        <p:spPr>
          <a:xfrm>
            <a:off x="3635896" y="692696"/>
            <a:ext cx="5256584" cy="857236"/>
          </a:xfrm>
          <a:prstGeom prst="flowChartDisplay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Skladba, která se pouze zpívá. Nemá žádný hudební doprovod.</a:t>
            </a:r>
            <a:endParaRPr lang="cs-CZ" dirty="0"/>
          </a:p>
        </p:txBody>
      </p:sp>
      <p:sp>
        <p:nvSpPr>
          <p:cNvPr id="7" name="Vývojový diagram: zobrazení 6"/>
          <p:cNvSpPr/>
          <p:nvPr/>
        </p:nvSpPr>
        <p:spPr>
          <a:xfrm>
            <a:off x="3563888" y="1995700"/>
            <a:ext cx="5328592" cy="857236"/>
          </a:xfrm>
          <a:prstGeom prst="flowChartDisplay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Skladba, která se hraje na hudební nástroje.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8280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611560" y="692696"/>
            <a:ext cx="2736304" cy="91440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Vokální </a:t>
            </a:r>
          </a:p>
          <a:p>
            <a:pPr algn="ctr"/>
            <a:r>
              <a:rPr lang="cs-CZ" dirty="0" smtClean="0"/>
              <a:t>skladba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611560" y="1938536"/>
            <a:ext cx="2736304" cy="91440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Instrumentální skladba</a:t>
            </a:r>
          </a:p>
        </p:txBody>
      </p:sp>
      <p:sp>
        <p:nvSpPr>
          <p:cNvPr id="5" name="Ovál 4"/>
          <p:cNvSpPr/>
          <p:nvPr/>
        </p:nvSpPr>
        <p:spPr>
          <a:xfrm>
            <a:off x="611560" y="3234680"/>
            <a:ext cx="2736304" cy="91440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Vokálně instrumentální</a:t>
            </a:r>
          </a:p>
          <a:p>
            <a:pPr algn="ctr"/>
            <a:r>
              <a:rPr lang="cs-CZ" dirty="0" smtClean="0"/>
              <a:t>skladba</a:t>
            </a:r>
          </a:p>
        </p:txBody>
      </p:sp>
      <p:sp>
        <p:nvSpPr>
          <p:cNvPr id="6" name="Vývojový diagram: zobrazení 5"/>
          <p:cNvSpPr/>
          <p:nvPr/>
        </p:nvSpPr>
        <p:spPr>
          <a:xfrm>
            <a:off x="3635896" y="692696"/>
            <a:ext cx="5256584" cy="857236"/>
          </a:xfrm>
          <a:prstGeom prst="flowChartDisplay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Skladba, která se pouze zpívá. Nemá žádný hudební doprovod.</a:t>
            </a:r>
            <a:endParaRPr lang="cs-CZ" dirty="0"/>
          </a:p>
        </p:txBody>
      </p:sp>
      <p:sp>
        <p:nvSpPr>
          <p:cNvPr id="7" name="Vývojový diagram: zobrazení 6"/>
          <p:cNvSpPr/>
          <p:nvPr/>
        </p:nvSpPr>
        <p:spPr>
          <a:xfrm>
            <a:off x="3563888" y="1995700"/>
            <a:ext cx="5328592" cy="857236"/>
          </a:xfrm>
          <a:prstGeom prst="flowChartDisplay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Skladba, která se hraje na hudební nástroje. </a:t>
            </a:r>
            <a:endParaRPr lang="cs-CZ" dirty="0"/>
          </a:p>
        </p:txBody>
      </p:sp>
      <p:sp>
        <p:nvSpPr>
          <p:cNvPr id="8" name="Vývojový diagram: zobrazení 7"/>
          <p:cNvSpPr/>
          <p:nvPr/>
        </p:nvSpPr>
        <p:spPr>
          <a:xfrm>
            <a:off x="3563888" y="3291844"/>
            <a:ext cx="5328592" cy="857236"/>
          </a:xfrm>
          <a:prstGeom prst="flowChartDisplay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Skladba, ve které se zpívá i hraje zároveň.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8280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Polyfonie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734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Polyfonie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35496" y="44624"/>
            <a:ext cx="2736304" cy="2808312"/>
          </a:xfrm>
          <a:prstGeom prst="ellipse">
            <a:avLst/>
          </a:prstGeom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Vícehlas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1422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Polyfonie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35496" y="44624"/>
            <a:ext cx="2736304" cy="2808312"/>
          </a:xfrm>
          <a:prstGeom prst="ellipse">
            <a:avLst/>
          </a:prstGeom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Vícehlas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4427984" y="620688"/>
            <a:ext cx="2736304" cy="2808312"/>
          </a:xfrm>
          <a:prstGeom prst="ellipse">
            <a:avLst/>
          </a:prstGeom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Každý hlas je stejně důležitý. Žádný není pouze doprovodný.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1422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Polyfonie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35496" y="44624"/>
            <a:ext cx="2736304" cy="2808312"/>
          </a:xfrm>
          <a:prstGeom prst="ellipse">
            <a:avLst/>
          </a:prstGeom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Vícehlas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4427984" y="620688"/>
            <a:ext cx="2736304" cy="2808312"/>
          </a:xfrm>
          <a:prstGeom prst="ellipse">
            <a:avLst/>
          </a:prstGeom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Každý hlas je stejně důležitý. Žádný není pouze doprovodný.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1979712" y="2204864"/>
            <a:ext cx="2736304" cy="2808312"/>
          </a:xfrm>
          <a:prstGeom prst="ellipse">
            <a:avLst/>
          </a:prstGeom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Každý hlas má jinou melodii a může mít také jiný text.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1422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Polyfonie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35496" y="44624"/>
            <a:ext cx="2736304" cy="2808312"/>
          </a:xfrm>
          <a:prstGeom prst="ellipse">
            <a:avLst/>
          </a:prstGeom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Vícehlas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4427984" y="620688"/>
            <a:ext cx="2736304" cy="2808312"/>
          </a:xfrm>
          <a:prstGeom prst="ellipse">
            <a:avLst/>
          </a:prstGeom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Každý hlas je stejně důležitý. Žádný není pouze doprovodný.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1979712" y="2204864"/>
            <a:ext cx="2736304" cy="2808312"/>
          </a:xfrm>
          <a:prstGeom prst="ellipse">
            <a:avLst/>
          </a:prstGeom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Každý hlas má jinou melodii a může mít také jiný text.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5013176"/>
            <a:ext cx="54661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Poslechněte si:</a:t>
            </a:r>
          </a:p>
          <a:p>
            <a:r>
              <a:rPr lang="cs-CZ" dirty="0" smtClean="0">
                <a:hlinkClick r:id="rId2"/>
              </a:rPr>
              <a:t>http://www.youtube.com/watch?v=WsNQ0d26ipw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1422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Renesanční hudba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5851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Renesanční hudba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období 14. – 16. století</a:t>
            </a:r>
          </a:p>
          <a:p>
            <a:pPr algn="l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422969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Renesanční hudba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období 14. – 16. století</a:t>
            </a:r>
          </a:p>
          <a:p>
            <a:pPr algn="l"/>
            <a:endParaRPr lang="cs-CZ" sz="2000" dirty="0" smtClean="0"/>
          </a:p>
          <a:p>
            <a:pPr algn="l"/>
            <a:r>
              <a:rPr lang="cs-CZ" sz="2000" dirty="0"/>
              <a:t>o</a:t>
            </a:r>
            <a:r>
              <a:rPr lang="cs-CZ" sz="2000" dirty="0" smtClean="0"/>
              <a:t>brovský rozvoj polyfonie</a:t>
            </a:r>
          </a:p>
          <a:p>
            <a:pPr algn="l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422969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Renesanční hudba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období 14. – 16. století</a:t>
            </a:r>
          </a:p>
          <a:p>
            <a:pPr algn="l"/>
            <a:endParaRPr lang="cs-CZ" sz="2000" dirty="0" smtClean="0"/>
          </a:p>
          <a:p>
            <a:pPr algn="l"/>
            <a:r>
              <a:rPr lang="cs-CZ" sz="2000" dirty="0"/>
              <a:t>o</a:t>
            </a:r>
            <a:r>
              <a:rPr lang="cs-CZ" sz="2000" dirty="0" smtClean="0"/>
              <a:t>brovský rozvoj polyfonie</a:t>
            </a:r>
          </a:p>
          <a:p>
            <a:pPr algn="l"/>
            <a:endParaRPr lang="cs-CZ" sz="2000" dirty="0" smtClean="0"/>
          </a:p>
          <a:p>
            <a:pPr algn="l"/>
            <a:r>
              <a:rPr lang="cs-CZ" sz="2000" dirty="0" smtClean="0"/>
              <a:t>vznikají mnohohlasné skladby</a:t>
            </a:r>
          </a:p>
          <a:p>
            <a:pPr algn="l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422969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Renesanční hudba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období 14. – 16. století</a:t>
            </a:r>
          </a:p>
          <a:p>
            <a:pPr algn="l"/>
            <a:endParaRPr lang="cs-CZ" sz="2000" dirty="0" smtClean="0"/>
          </a:p>
          <a:p>
            <a:pPr algn="l"/>
            <a:r>
              <a:rPr lang="cs-CZ" sz="2000" dirty="0"/>
              <a:t>o</a:t>
            </a:r>
            <a:r>
              <a:rPr lang="cs-CZ" sz="2000" dirty="0" smtClean="0"/>
              <a:t>brovský rozvoj polyfonie</a:t>
            </a:r>
          </a:p>
          <a:p>
            <a:pPr algn="l"/>
            <a:endParaRPr lang="cs-CZ" sz="2000" dirty="0" smtClean="0"/>
          </a:p>
          <a:p>
            <a:pPr algn="l"/>
            <a:r>
              <a:rPr lang="cs-CZ" sz="2000" dirty="0" smtClean="0"/>
              <a:t>vznikají mnohohlasné skladby</a:t>
            </a:r>
          </a:p>
          <a:p>
            <a:pPr algn="l"/>
            <a:endParaRPr lang="cs-CZ" sz="2000" dirty="0" smtClean="0"/>
          </a:p>
          <a:p>
            <a:pPr algn="l"/>
            <a:r>
              <a:rPr lang="cs-CZ" sz="2000" dirty="0"/>
              <a:t>p</a:t>
            </a:r>
            <a:r>
              <a:rPr lang="cs-CZ" sz="2000" dirty="0" smtClean="0"/>
              <a:t>řevládají skladby vokální (zpívané)</a:t>
            </a:r>
          </a:p>
          <a:p>
            <a:pPr algn="l"/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422969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Renesanční hudba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pPr algn="l"/>
            <a:r>
              <a:rPr lang="cs-CZ" dirty="0" smtClean="0"/>
              <a:t>období 14. – 16. století</a:t>
            </a:r>
          </a:p>
          <a:p>
            <a:pPr algn="l"/>
            <a:endParaRPr lang="cs-CZ" dirty="0" smtClean="0"/>
          </a:p>
          <a:p>
            <a:pPr algn="l"/>
            <a:r>
              <a:rPr lang="cs-CZ" dirty="0"/>
              <a:t>o</a:t>
            </a:r>
            <a:r>
              <a:rPr lang="cs-CZ" dirty="0" smtClean="0"/>
              <a:t>brovský rozvoj polyfonie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vznikají mnohohlasné skladby</a:t>
            </a:r>
          </a:p>
          <a:p>
            <a:pPr algn="l"/>
            <a:endParaRPr lang="cs-CZ" dirty="0" smtClean="0"/>
          </a:p>
          <a:p>
            <a:pPr algn="l"/>
            <a:r>
              <a:rPr lang="cs-CZ" dirty="0"/>
              <a:t>p</a:t>
            </a:r>
            <a:r>
              <a:rPr lang="cs-CZ" dirty="0" smtClean="0"/>
              <a:t>řevládají skladby vokální (zpívané)</a:t>
            </a:r>
          </a:p>
          <a:p>
            <a:pPr algn="l"/>
            <a:endParaRPr lang="cs-CZ" dirty="0" smtClean="0"/>
          </a:p>
          <a:p>
            <a:pPr algn="l"/>
            <a:r>
              <a:rPr lang="cs-CZ" dirty="0"/>
              <a:t>h</a:t>
            </a:r>
            <a:r>
              <a:rPr lang="cs-CZ" dirty="0" smtClean="0"/>
              <a:t>udební nástroje nejsou ještě zcela vyvinuty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2969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Vrcholní představitelé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1146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Vrcholní představitelé</a:t>
            </a:r>
            <a:endParaRPr lang="cs-CZ" dirty="0"/>
          </a:p>
        </p:txBody>
      </p:sp>
      <p:sp>
        <p:nvSpPr>
          <p:cNvPr id="3" name="Výbuch 2 2"/>
          <p:cNvSpPr/>
          <p:nvPr/>
        </p:nvSpPr>
        <p:spPr>
          <a:xfrm>
            <a:off x="3203848" y="364494"/>
            <a:ext cx="5832648" cy="2848482"/>
          </a:xfrm>
          <a:prstGeom prst="irregularSeal2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Giovanni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Pierluigi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da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Palestrina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(1525-1594)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6507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Vrcholní představitelé</a:t>
            </a:r>
            <a:endParaRPr lang="cs-CZ" dirty="0"/>
          </a:p>
        </p:txBody>
      </p:sp>
      <p:sp>
        <p:nvSpPr>
          <p:cNvPr id="3" name="Výbuch 2 2"/>
          <p:cNvSpPr/>
          <p:nvPr/>
        </p:nvSpPr>
        <p:spPr>
          <a:xfrm>
            <a:off x="3203848" y="364494"/>
            <a:ext cx="5832648" cy="2848482"/>
          </a:xfrm>
          <a:prstGeom prst="irregularSeal2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Giovanni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Pierluigi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da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Palestrina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(1525-1594)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Výbuch 2 3"/>
          <p:cNvSpPr/>
          <p:nvPr/>
        </p:nvSpPr>
        <p:spPr>
          <a:xfrm>
            <a:off x="179512" y="2956782"/>
            <a:ext cx="5832648" cy="2848482"/>
          </a:xfrm>
          <a:prstGeom prst="irregularSeal2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Orlando di </a:t>
            </a:r>
            <a:r>
              <a:rPr lang="cs-CZ" sz="2400" dirty="0" err="1" smtClean="0">
                <a:solidFill>
                  <a:schemeClr val="tx1"/>
                </a:solidFill>
              </a:rPr>
              <a:t>Lasso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(1532-1594)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6507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980728"/>
            <a:ext cx="40446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Odkazy byly vloženy dne 9.4.2013.</a:t>
            </a:r>
          </a:p>
          <a:p>
            <a:r>
              <a:rPr lang="cs-CZ" dirty="0" smtClean="0"/>
              <a:t>Není-li uvedeno jinak, </a:t>
            </a:r>
            <a:r>
              <a:rPr lang="cs-CZ" smtClean="0"/>
              <a:t>vlastní zdroje.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3457371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226</TotalTime>
  <Words>403</Words>
  <Application>Microsoft Office PowerPoint</Application>
  <PresentationFormat>Předvádění na obrazovce (4:3)</PresentationFormat>
  <Paragraphs>132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25</vt:i4>
      </vt:variant>
    </vt:vector>
  </HeadingPairs>
  <TitlesOfParts>
    <vt:vector size="27" baseType="lpstr">
      <vt:lpstr>Aerodynamika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Renesance</vt:lpstr>
      <vt:lpstr>Co se dnes dozvíme?</vt:lpstr>
      <vt:lpstr>Pojmy</vt:lpstr>
      <vt:lpstr>Pojmy</vt:lpstr>
      <vt:lpstr>Pojmy</vt:lpstr>
      <vt:lpstr>Pojmy</vt:lpstr>
      <vt:lpstr>Pojmy</vt:lpstr>
      <vt:lpstr>Pojmy</vt:lpstr>
      <vt:lpstr>Pojmy</vt:lpstr>
      <vt:lpstr>Polyfonie</vt:lpstr>
      <vt:lpstr>Polyfonie</vt:lpstr>
      <vt:lpstr>Polyfonie</vt:lpstr>
      <vt:lpstr>Polyfonie</vt:lpstr>
      <vt:lpstr>Polyfonie</vt:lpstr>
      <vt:lpstr>Renesanční hudba</vt:lpstr>
      <vt:lpstr>Renesanční hudba</vt:lpstr>
      <vt:lpstr>Renesanční hudba</vt:lpstr>
      <vt:lpstr>Renesanční hudba</vt:lpstr>
      <vt:lpstr>Renesanční hudba</vt:lpstr>
      <vt:lpstr>Renesanční hudba</vt:lpstr>
      <vt:lpstr>Vrcholní představitelé</vt:lpstr>
      <vt:lpstr>Vrcholní představitelé</vt:lpstr>
      <vt:lpstr>Vrcholní představitelé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renesance</dc:title>
  <dc:creator>Monika Kloučková</dc:creator>
  <cp:lastModifiedBy>Monika Kloučková</cp:lastModifiedBy>
  <cp:revision>29</cp:revision>
  <dcterms:created xsi:type="dcterms:W3CDTF">2013-01-01T19:32:19Z</dcterms:created>
  <dcterms:modified xsi:type="dcterms:W3CDTF">2013-10-28T11:32:25Z</dcterms:modified>
</cp:coreProperties>
</file>