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0" r:id="rId3"/>
    <p:sldId id="256" r:id="rId4"/>
    <p:sldId id="257" r:id="rId5"/>
    <p:sldId id="259" r:id="rId6"/>
    <p:sldId id="271" r:id="rId7"/>
    <p:sldId id="272" r:id="rId8"/>
    <p:sldId id="273" r:id="rId9"/>
    <p:sldId id="274" r:id="rId10"/>
    <p:sldId id="275" r:id="rId11"/>
    <p:sldId id="260" r:id="rId12"/>
    <p:sldId id="276" r:id="rId13"/>
    <p:sldId id="277" r:id="rId14"/>
    <p:sldId id="278" r:id="rId15"/>
    <p:sldId id="279" r:id="rId16"/>
    <p:sldId id="261" r:id="rId17"/>
    <p:sldId id="280" r:id="rId18"/>
    <p:sldId id="281" r:id="rId19"/>
    <p:sldId id="282" r:id="rId20"/>
    <p:sldId id="262" r:id="rId21"/>
    <p:sldId id="263" r:id="rId22"/>
    <p:sldId id="283" r:id="rId23"/>
    <p:sldId id="264" r:id="rId24"/>
    <p:sldId id="284" r:id="rId25"/>
    <p:sldId id="265" r:id="rId26"/>
    <p:sldId id="266" r:id="rId27"/>
    <p:sldId id="267" r:id="rId28"/>
    <p:sldId id="268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youtube.com/watch?v=t1yTWhPSZ5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291hguu6E4Y" TargetMode="Externa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4uRDesUB5C4" TargetMode="External"/><Relationship Id="rId2" Type="http://schemas.openxmlformats.org/officeDocument/2006/relationships/hyperlink" Target="http://www.youtube.com/watch?v=5XhAKMbOkE0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youtube.com/watch?v=OI6Ldc8ExLg" TargetMode="External"/><Relationship Id="rId5" Type="http://schemas.openxmlformats.org/officeDocument/2006/relationships/hyperlink" Target="http://www.youtube.com/watch?v=OeiqS1P53Fw" TargetMode="External"/><Relationship Id="rId4" Type="http://schemas.openxmlformats.org/officeDocument/2006/relationships/hyperlink" Target="http://www.youtube.com/watch?v=G1cnDDLZeHs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VY_32_INOVACE_18_27_Český muzikál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výchova/Český muzikál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Vysvětlení pojmu muzikál. Žáci se seznámí se vznikem muzikálu a lidmi v něm vystupujícími.  Charakterizuje vznik muzikálů u nás  a u vede názvy prvních z nich. Poslechne si ukázky.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IX.A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5.6.2013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Muzikál u nás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/>
          <a:lstStyle/>
          <a:p>
            <a:r>
              <a:rPr lang="cs-CZ" dirty="0" smtClean="0"/>
              <a:t>Co se dnes všechno dozvíme?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033920"/>
          </a:xfrm>
        </p:spPr>
        <p:txBody>
          <a:bodyPr/>
          <a:lstStyle/>
          <a:p>
            <a:r>
              <a:rPr lang="cs-CZ" dirty="0" smtClean="0"/>
              <a:t>co je to muzikál</a:t>
            </a:r>
          </a:p>
          <a:p>
            <a:r>
              <a:rPr lang="cs-CZ" dirty="0" smtClean="0"/>
              <a:t>kdo v něm vystupuje</a:t>
            </a:r>
          </a:p>
          <a:p>
            <a:r>
              <a:rPr lang="cs-CZ" dirty="0" smtClean="0"/>
              <a:t>kde a z čeho vznikl</a:t>
            </a:r>
          </a:p>
          <a:p>
            <a:r>
              <a:rPr lang="cs-CZ" dirty="0" smtClean="0"/>
              <a:t>kdy se objevil u nás</a:t>
            </a:r>
          </a:p>
          <a:p>
            <a:r>
              <a:rPr lang="cs-CZ" dirty="0" smtClean="0"/>
              <a:t>Seznámíme se s prvními muzikály.</a:t>
            </a:r>
          </a:p>
          <a:p>
            <a:r>
              <a:rPr lang="cs-CZ" dirty="0" smtClean="0"/>
              <a:t>Představíme si ty nejznámější.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971600" y="155679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Muzikál je divadelní hra.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5013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971600" y="155679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Muzikál je divadelní hra.</a:t>
            </a:r>
            <a:endParaRPr lang="cs-CZ" sz="2400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971600" y="263691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Hlavní roli v ní má hudba.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5013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971600" y="155679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Muzikál je divadelní hra.</a:t>
            </a:r>
            <a:endParaRPr lang="cs-CZ" sz="2400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971600" y="263691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Hlavní roli v ní má hudba.</a:t>
            </a:r>
            <a:endParaRPr lang="cs-CZ" sz="2400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971600" y="371703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Písně posouvají děj, popisují a komentují.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5013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971600" y="155679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Muzikál je divadelní hra.</a:t>
            </a:r>
            <a:endParaRPr lang="cs-CZ" sz="2400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971600" y="263691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Hlavní roli v ní má hudba.</a:t>
            </a:r>
            <a:endParaRPr lang="cs-CZ" sz="2400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971600" y="371703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Písně posouvají děj, popisují a komentují.</a:t>
            </a:r>
            <a:endParaRPr lang="cs-CZ" sz="2400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971600" y="479715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Častým tématem bývá láska.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5013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971600" y="155679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Muzikál je divadelní hra.</a:t>
            </a:r>
            <a:endParaRPr lang="cs-CZ" sz="2400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971600" y="263691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Hlavní roli v ní má hudba.</a:t>
            </a:r>
            <a:endParaRPr lang="cs-CZ" sz="2400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971600" y="371703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Písně posouvají děj, popisují a komentují.</a:t>
            </a:r>
            <a:endParaRPr lang="cs-CZ" sz="2400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971600" y="479715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Častým tématem bývá láska.</a:t>
            </a:r>
            <a:endParaRPr lang="cs-CZ" sz="2400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971600" y="587727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Děj nebývá složitý.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5013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 muzikálu vystupuje?</a:t>
            </a:r>
            <a:endParaRPr lang="cs-CZ" dirty="0"/>
          </a:p>
        </p:txBody>
      </p:sp>
      <p:pic>
        <p:nvPicPr>
          <p:cNvPr id="1030" name="Picture 6" descr="C:\Documents and Settings\Monča\Local Settings\Temporary Internet Files\Content.IE5\CBS9BJV2\MC9003607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5" y="1700808"/>
            <a:ext cx="3220855" cy="468052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187624" y="609329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 muzikálu vystupuje?</a:t>
            </a:r>
            <a:endParaRPr lang="cs-CZ" dirty="0"/>
          </a:p>
        </p:txBody>
      </p:sp>
      <p:pic>
        <p:nvPicPr>
          <p:cNvPr id="1030" name="Picture 6" descr="C:\Documents and Settings\Monča\Local Settings\Temporary Internet Files\Content.IE5\CBS9BJV2\MC9003607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5" y="1700808"/>
            <a:ext cx="3220855" cy="4680520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3297560" y="1268760"/>
            <a:ext cx="3002632" cy="936104"/>
          </a:xfrm>
          <a:prstGeom prst="wedgeEllipseCallout">
            <a:avLst>
              <a:gd name="adj1" fmla="val -63888"/>
              <a:gd name="adj2" fmla="val 8662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Musím ovládat více věcí najednou: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609329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7687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 muzikálu vystupuje?</a:t>
            </a:r>
            <a:endParaRPr lang="cs-CZ" dirty="0"/>
          </a:p>
        </p:txBody>
      </p:sp>
      <p:pic>
        <p:nvPicPr>
          <p:cNvPr id="1030" name="Picture 6" descr="C:\Documents and Settings\Monča\Local Settings\Temporary Internet Files\Content.IE5\CBS9BJV2\MC9003607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5" y="1700808"/>
            <a:ext cx="3220855" cy="4680520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3297560" y="1268760"/>
            <a:ext cx="3002632" cy="936104"/>
          </a:xfrm>
          <a:prstGeom prst="wedgeEllipseCallout">
            <a:avLst>
              <a:gd name="adj1" fmla="val -63888"/>
              <a:gd name="adj2" fmla="val 8662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Musím ovládat více věcí najednou: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609329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4644008" y="3789040"/>
            <a:ext cx="1872208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zpěv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27687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 muzikálu vystupuje?</a:t>
            </a:r>
            <a:endParaRPr lang="cs-CZ" dirty="0"/>
          </a:p>
        </p:txBody>
      </p:sp>
      <p:pic>
        <p:nvPicPr>
          <p:cNvPr id="1030" name="Picture 6" descr="C:\Documents and Settings\Monča\Local Settings\Temporary Internet Files\Content.IE5\CBS9BJV2\MC9003607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5" y="1700808"/>
            <a:ext cx="3220855" cy="4680520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3297560" y="1268760"/>
            <a:ext cx="3002632" cy="936104"/>
          </a:xfrm>
          <a:prstGeom prst="wedgeEllipseCallout">
            <a:avLst>
              <a:gd name="adj1" fmla="val -63888"/>
              <a:gd name="adj2" fmla="val 8662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Musím ovládat více věcí najednou: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609329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4644008" y="3789040"/>
            <a:ext cx="1872208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zpěv</a:t>
            </a:r>
            <a:endParaRPr lang="cs-CZ" sz="2400" b="1" dirty="0"/>
          </a:p>
        </p:txBody>
      </p:sp>
      <p:sp>
        <p:nvSpPr>
          <p:cNvPr id="12" name="Elipsa 11"/>
          <p:cNvSpPr/>
          <p:nvPr/>
        </p:nvSpPr>
        <p:spPr>
          <a:xfrm>
            <a:off x="6732240" y="4149080"/>
            <a:ext cx="1872208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tanec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27687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 muzikálu vystupuje?</a:t>
            </a:r>
            <a:endParaRPr lang="cs-CZ" dirty="0"/>
          </a:p>
        </p:txBody>
      </p:sp>
      <p:pic>
        <p:nvPicPr>
          <p:cNvPr id="1030" name="Picture 6" descr="C:\Documents and Settings\Monča\Local Settings\Temporary Internet Files\Content.IE5\CBS9BJV2\MC9003607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5" y="1700808"/>
            <a:ext cx="3220855" cy="4680520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3297560" y="1268760"/>
            <a:ext cx="3002632" cy="936104"/>
          </a:xfrm>
          <a:prstGeom prst="wedgeEllipseCallout">
            <a:avLst>
              <a:gd name="adj1" fmla="val -63888"/>
              <a:gd name="adj2" fmla="val 8662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Musím ovládat více věcí najednou: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609329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4644008" y="3789040"/>
            <a:ext cx="1872208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zpěv</a:t>
            </a:r>
            <a:endParaRPr lang="cs-CZ" sz="2400" b="1" dirty="0"/>
          </a:p>
        </p:txBody>
      </p:sp>
      <p:sp>
        <p:nvSpPr>
          <p:cNvPr id="12" name="Elipsa 11"/>
          <p:cNvSpPr/>
          <p:nvPr/>
        </p:nvSpPr>
        <p:spPr>
          <a:xfrm>
            <a:off x="6732240" y="4149080"/>
            <a:ext cx="1872208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tanec</a:t>
            </a:r>
            <a:endParaRPr lang="cs-CZ" sz="2400" b="1" dirty="0"/>
          </a:p>
        </p:txBody>
      </p:sp>
      <p:sp>
        <p:nvSpPr>
          <p:cNvPr id="13" name="Elipsa 12"/>
          <p:cNvSpPr/>
          <p:nvPr/>
        </p:nvSpPr>
        <p:spPr>
          <a:xfrm>
            <a:off x="5868144" y="5373216"/>
            <a:ext cx="2016224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herectví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27687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muzikál vznikl?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32856"/>
            <a:ext cx="7772400" cy="4222704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muzikál vznikl?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32856"/>
            <a:ext cx="7772400" cy="4222704"/>
          </a:xfrm>
        </p:spPr>
        <p:txBody>
          <a:bodyPr/>
          <a:lstStyle/>
          <a:p>
            <a:r>
              <a:rPr lang="cs-CZ" dirty="0" smtClean="0"/>
              <a:t>20. léta 20. století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5488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muzikál vznikl?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32856"/>
            <a:ext cx="7772400" cy="4222704"/>
          </a:xfrm>
        </p:spPr>
        <p:txBody>
          <a:bodyPr/>
          <a:lstStyle/>
          <a:p>
            <a:r>
              <a:rPr lang="cs-CZ" dirty="0" smtClean="0"/>
              <a:t>20. léta 20. století</a:t>
            </a:r>
          </a:p>
          <a:p>
            <a:endParaRPr lang="cs-CZ" dirty="0" smtClean="0"/>
          </a:p>
          <a:p>
            <a:r>
              <a:rPr lang="cs-CZ" dirty="0" smtClean="0"/>
              <a:t>vznikl v New Yorské čtvrti </a:t>
            </a:r>
            <a:r>
              <a:rPr lang="cs-CZ" dirty="0" err="1" smtClean="0"/>
              <a:t>Brodway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5488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muzikál vznikl?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32856"/>
            <a:ext cx="7772400" cy="4222704"/>
          </a:xfrm>
        </p:spPr>
        <p:txBody>
          <a:bodyPr/>
          <a:lstStyle/>
          <a:p>
            <a:r>
              <a:rPr lang="cs-CZ" dirty="0" smtClean="0"/>
              <a:t>20. léta 20. století</a:t>
            </a:r>
          </a:p>
          <a:p>
            <a:endParaRPr lang="cs-CZ" dirty="0" smtClean="0"/>
          </a:p>
          <a:p>
            <a:r>
              <a:rPr lang="cs-CZ" dirty="0" smtClean="0"/>
              <a:t>vznikl v New Yorské čtvrti </a:t>
            </a:r>
            <a:r>
              <a:rPr lang="cs-CZ" dirty="0" err="1" smtClean="0"/>
              <a:t>Brodway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navazuje na kabaretní divadlo, hudební revue a operetu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88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Muzikál poprvé u nás</a:t>
            </a:r>
            <a:endParaRPr lang="cs-CZ" dirty="0"/>
          </a:p>
        </p:txBody>
      </p:sp>
      <p:sp>
        <p:nvSpPr>
          <p:cNvPr id="3" name="Výbuch 2 2"/>
          <p:cNvSpPr/>
          <p:nvPr/>
        </p:nvSpPr>
        <p:spPr>
          <a:xfrm>
            <a:off x="395536" y="1340768"/>
            <a:ext cx="7272808" cy="5328592"/>
          </a:xfrm>
          <a:prstGeom prst="irregularSeal2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Muzikál se u nás poprvé objevuje až po 2. světové válce.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český muzikál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DIVOTVORNÝ HRNEC</a:t>
            </a:r>
            <a:endParaRPr lang="cs-CZ" dirty="0" smtClean="0"/>
          </a:p>
        </p:txBody>
      </p:sp>
      <p:pic>
        <p:nvPicPr>
          <p:cNvPr id="2050" name="Picture 2" descr="C:\Documents and Settings\Monča\Local Settings\Temporary Internet Files\Content.IE5\8OCOWYQ4\MC900290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345" y="4365104"/>
            <a:ext cx="2605119" cy="234936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172400" y="4365104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český muzikál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DIVOTVORNÝ HRNEC</a:t>
            </a:r>
            <a:endParaRPr lang="cs-CZ" dirty="0" smtClean="0"/>
          </a:p>
          <a:p>
            <a:pPr lvl="1"/>
            <a:r>
              <a:rPr lang="cs-CZ" dirty="0" smtClean="0"/>
              <a:t>1947</a:t>
            </a:r>
          </a:p>
          <a:p>
            <a:pPr lvl="1"/>
            <a:r>
              <a:rPr lang="cs-CZ" dirty="0" smtClean="0"/>
              <a:t>proveden v Hudebním divadle Karlín</a:t>
            </a:r>
          </a:p>
          <a:p>
            <a:pPr lvl="1"/>
            <a:r>
              <a:rPr lang="cs-CZ" dirty="0" smtClean="0"/>
              <a:t>přivezen z USA</a:t>
            </a:r>
          </a:p>
          <a:p>
            <a:pPr lvl="1"/>
            <a:r>
              <a:rPr lang="cs-CZ" dirty="0" smtClean="0"/>
              <a:t>přeložili a uvedli Jiří Voskovec a Jan Werich</a:t>
            </a:r>
            <a:endParaRPr lang="cs-CZ" dirty="0"/>
          </a:p>
        </p:txBody>
      </p:sp>
      <p:pic>
        <p:nvPicPr>
          <p:cNvPr id="2050" name="Picture 2" descr="C:\Documents and Settings\Monča\Local Settings\Temporary Internet Files\Content.IE5\8OCOWYQ4\MC900290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345" y="4365104"/>
            <a:ext cx="2605119" cy="234936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172400" y="4365104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481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český filmový muzikál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STARCI NA CHMELU</a:t>
            </a:r>
            <a:endParaRPr lang="cs-CZ" b="1" dirty="0" smtClean="0"/>
          </a:p>
          <a:p>
            <a:pPr lvl="1">
              <a:buNone/>
            </a:pPr>
            <a:r>
              <a:rPr lang="cs-CZ" dirty="0" smtClean="0"/>
              <a:t>	</a:t>
            </a:r>
          </a:p>
        </p:txBody>
      </p:sp>
      <p:pic>
        <p:nvPicPr>
          <p:cNvPr id="3074" name="Picture 2" descr="C:\Documents and Settings\Monča\Local Settings\Temporary Internet Files\Content.IE5\AL643Q8J\MC9003313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7260" y="1186849"/>
            <a:ext cx="1815220" cy="14500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44408" y="2636912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český filmový muzikál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STARCI NA CHMELU</a:t>
            </a:r>
            <a:endParaRPr lang="cs-CZ" b="1" dirty="0" smtClean="0"/>
          </a:p>
          <a:p>
            <a:pPr lvl="1"/>
            <a:r>
              <a:rPr lang="cs-CZ" dirty="0" smtClean="0"/>
              <a:t>natočen v roce 1964</a:t>
            </a:r>
          </a:p>
          <a:p>
            <a:pPr lvl="1"/>
            <a:r>
              <a:rPr lang="cs-CZ" dirty="0" smtClean="0"/>
              <a:t>zachycuje první lásku dvou studentů na chmelové brigádě</a:t>
            </a:r>
          </a:p>
          <a:p>
            <a:pPr lvl="1"/>
            <a:r>
              <a:rPr lang="cs-CZ" dirty="0" smtClean="0"/>
              <a:t>písničky se staly velmi známými</a:t>
            </a:r>
          </a:p>
          <a:p>
            <a:pPr lvl="1"/>
            <a:r>
              <a:rPr lang="cs-CZ" dirty="0" smtClean="0"/>
              <a:t>nejznámější  je píseň </a:t>
            </a:r>
            <a:r>
              <a:rPr lang="cs-CZ" i="1" dirty="0" smtClean="0"/>
              <a:t>Milenci v texaskách</a:t>
            </a:r>
          </a:p>
          <a:p>
            <a:pPr lvl="1">
              <a:buNone/>
            </a:pPr>
            <a:r>
              <a:rPr lang="cs-CZ" i="1" dirty="0" smtClean="0"/>
              <a:t>	</a:t>
            </a:r>
            <a:r>
              <a:rPr lang="cs-CZ" dirty="0" smtClean="0"/>
              <a:t>poslechněte si ji:</a:t>
            </a:r>
          </a:p>
          <a:p>
            <a:pPr lvl="1">
              <a:buNone/>
            </a:pPr>
            <a:r>
              <a:rPr lang="cs-CZ" dirty="0" smtClean="0"/>
              <a:t>	 </a:t>
            </a:r>
            <a:r>
              <a:rPr lang="cs-CZ" dirty="0" smtClean="0">
                <a:hlinkClick r:id="rId2"/>
              </a:rPr>
              <a:t>http://www.youtube.com/watch?v=t1yTWhPSZ5g</a:t>
            </a:r>
            <a:endParaRPr lang="cs-CZ" dirty="0" smtClean="0"/>
          </a:p>
          <a:p>
            <a:pPr lvl="1">
              <a:buNone/>
            </a:pPr>
            <a:endParaRPr lang="cs-CZ" dirty="0" smtClean="0"/>
          </a:p>
        </p:txBody>
      </p:sp>
      <p:pic>
        <p:nvPicPr>
          <p:cNvPr id="3074" name="Picture 2" descr="C:\Documents and Settings\Monča\Local Settings\Temporary Internet Files\Content.IE5\AL643Q8J\MC9003313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7260" y="1186849"/>
            <a:ext cx="1815220" cy="14500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44408" y="2636912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2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70. a 80. léta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467544" y="2600328"/>
            <a:ext cx="8496944" cy="97268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/>
              <a:t>Jindřich Brabec </a:t>
            </a:r>
            <a:r>
              <a:rPr lang="cs-CZ" dirty="0" smtClean="0"/>
              <a:t>– nejplodnější skladatel, více než 20 muzikálů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467544" y="3824464"/>
            <a:ext cx="8496944" cy="900680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významná divadla v Brně – </a:t>
            </a:r>
            <a:r>
              <a:rPr lang="cs-CZ" dirty="0" err="1" smtClean="0"/>
              <a:t>HaDivadlo</a:t>
            </a:r>
            <a:r>
              <a:rPr lang="cs-CZ" dirty="0" smtClean="0"/>
              <a:t>, Husa na provázku</a:t>
            </a:r>
            <a:endParaRPr lang="cs-CZ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467544" y="4976592"/>
            <a:ext cx="8496944" cy="972688"/>
          </a:xfrm>
          <a:prstGeom prst="flowChartDelay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do roku 1989 ale neprovádíme inscenace zahraničních muzikálů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… po roce 1990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683568" y="1844824"/>
            <a:ext cx="3024336" cy="158417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Velký rozmach muzikálů.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627784" y="2780928"/>
            <a:ext cx="3024336" cy="158417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Provádí se u nás i zahraniční muzikály.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572000" y="3717032"/>
            <a:ext cx="3744416" cy="158417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Vlasy</a:t>
            </a:r>
          </a:p>
          <a:p>
            <a:pPr algn="ctr"/>
            <a:r>
              <a:rPr lang="cs-CZ" i="1" dirty="0" err="1" smtClean="0"/>
              <a:t>Jesus</a:t>
            </a:r>
            <a:r>
              <a:rPr lang="cs-CZ" i="1" dirty="0" smtClean="0"/>
              <a:t> </a:t>
            </a:r>
            <a:r>
              <a:rPr lang="cs-CZ" i="1" dirty="0" err="1" smtClean="0"/>
              <a:t>Christ</a:t>
            </a:r>
            <a:r>
              <a:rPr lang="cs-CZ" i="1" dirty="0" smtClean="0"/>
              <a:t> Superstar</a:t>
            </a:r>
            <a:endParaRPr lang="cs-CZ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517232"/>
            <a:ext cx="583685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Sledujte sestřih z muzikálu </a:t>
            </a:r>
            <a:r>
              <a:rPr lang="cs-CZ" i="1" dirty="0" err="1" smtClean="0"/>
              <a:t>Jesus</a:t>
            </a:r>
            <a:r>
              <a:rPr lang="cs-CZ" i="1" dirty="0" smtClean="0"/>
              <a:t> </a:t>
            </a:r>
            <a:r>
              <a:rPr lang="cs-CZ" i="1" dirty="0" err="1" smtClean="0"/>
              <a:t>Christ</a:t>
            </a:r>
            <a:r>
              <a:rPr lang="cs-CZ" i="1" dirty="0" smtClean="0"/>
              <a:t> Superstar: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?v=291hguu6E4Y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395536" y="1556792"/>
            <a:ext cx="8424936" cy="108012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Karel Svoboda </a:t>
            </a:r>
            <a:r>
              <a:rPr lang="cs-CZ" i="1" dirty="0" err="1" smtClean="0"/>
              <a:t>Dracula</a:t>
            </a:r>
            <a:r>
              <a:rPr lang="cs-CZ" i="1" dirty="0" smtClean="0"/>
              <a:t> </a:t>
            </a:r>
            <a:r>
              <a:rPr lang="cs-CZ" dirty="0" smtClean="0"/>
              <a:t>(1995)</a:t>
            </a:r>
          </a:p>
          <a:p>
            <a:pPr algn="ctr"/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?v=5XhAKMbOkE0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české muzikály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395536" y="2492896"/>
            <a:ext cx="8424936" cy="108012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Daniel Landa </a:t>
            </a:r>
            <a:r>
              <a:rPr lang="cs-CZ" i="1" dirty="0" smtClean="0"/>
              <a:t>Krysař </a:t>
            </a:r>
            <a:r>
              <a:rPr lang="cs-CZ" dirty="0" smtClean="0"/>
              <a:t>(1996)</a:t>
            </a:r>
          </a:p>
          <a:p>
            <a:pPr algn="ctr"/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?v=4uRDesUB5C4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95536" y="3429000"/>
            <a:ext cx="8424936" cy="108012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Ondřej Soukup, Gabriela </a:t>
            </a:r>
            <a:r>
              <a:rPr lang="cs-CZ" dirty="0" err="1" smtClean="0"/>
              <a:t>Osvaldová</a:t>
            </a:r>
            <a:r>
              <a:rPr lang="cs-CZ" dirty="0" smtClean="0"/>
              <a:t> </a:t>
            </a:r>
            <a:endParaRPr lang="cs-CZ" i="1" dirty="0" smtClean="0"/>
          </a:p>
          <a:p>
            <a:pPr algn="ctr"/>
            <a:r>
              <a:rPr lang="cs-CZ" i="1" dirty="0" smtClean="0"/>
              <a:t>Johanka z Arku </a:t>
            </a:r>
            <a:r>
              <a:rPr lang="cs-CZ" dirty="0" smtClean="0"/>
              <a:t>(2000)</a:t>
            </a:r>
          </a:p>
          <a:p>
            <a:pPr algn="ctr"/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?v=G1cnDDLZeHs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95536" y="4437112"/>
            <a:ext cx="8424936" cy="108012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Michal </a:t>
            </a:r>
            <a:r>
              <a:rPr lang="cs-CZ" dirty="0" smtClean="0"/>
              <a:t>David </a:t>
            </a:r>
            <a:r>
              <a:rPr lang="cs-CZ" i="1" dirty="0" smtClean="0"/>
              <a:t>Kleopatra </a:t>
            </a:r>
            <a:r>
              <a:rPr lang="cs-CZ" dirty="0" smtClean="0"/>
              <a:t>(2002)</a:t>
            </a:r>
          </a:p>
          <a:p>
            <a:pPr algn="ctr"/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youtube.com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watch</a:t>
            </a:r>
            <a:r>
              <a:rPr lang="cs-CZ" dirty="0" smtClean="0">
                <a:hlinkClick r:id="rId5"/>
              </a:rPr>
              <a:t>?v=OeiqS1P53Fw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95536" y="5373216"/>
            <a:ext cx="8424936" cy="108012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Janek </a:t>
            </a:r>
            <a:r>
              <a:rPr lang="cs-CZ" dirty="0" err="1" smtClean="0"/>
              <a:t>Ledecký</a:t>
            </a:r>
            <a:r>
              <a:rPr lang="cs-CZ" dirty="0" smtClean="0"/>
              <a:t> </a:t>
            </a:r>
            <a:r>
              <a:rPr lang="cs-CZ" i="1" dirty="0" smtClean="0"/>
              <a:t>Hamlet </a:t>
            </a:r>
            <a:r>
              <a:rPr lang="cs-CZ" dirty="0" smtClean="0"/>
              <a:t>(2011)</a:t>
            </a:r>
          </a:p>
          <a:p>
            <a:pPr algn="ctr"/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youtube.com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watch</a:t>
            </a:r>
            <a:r>
              <a:rPr lang="cs-CZ" dirty="0" smtClean="0">
                <a:hlinkClick r:id="rId6"/>
              </a:rPr>
              <a:t>?v=OI6Ldc8ExLg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47131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 2, 3 </a:t>
            </a:r>
            <a:r>
              <a:rPr lang="cs-CZ" dirty="0" smtClean="0"/>
              <a:t>– Klipart Microsoft PowerPoint</a:t>
            </a:r>
          </a:p>
          <a:p>
            <a:r>
              <a:rPr lang="cs-CZ" dirty="0" smtClean="0"/>
              <a:t>Odkazy byly vloženy dne 5.5.2013.</a:t>
            </a:r>
          </a:p>
          <a:p>
            <a:r>
              <a:rPr lang="cs-CZ" dirty="0"/>
              <a:t>Není-li uvedeno jinak, vlastní zdroje.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171</TotalTime>
  <Words>585</Words>
  <Application>Microsoft Office PowerPoint</Application>
  <PresentationFormat>Předvádění na obrazovce (4:3)</PresentationFormat>
  <Paragraphs>145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Talent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Muzikál u nás</vt:lpstr>
      <vt:lpstr>Co se dnes všechno dozvíme?</vt:lpstr>
      <vt:lpstr>Co je muzikál?</vt:lpstr>
      <vt:lpstr>Co je muzikál?</vt:lpstr>
      <vt:lpstr>Co je muzikál?</vt:lpstr>
      <vt:lpstr>Co je muzikál?</vt:lpstr>
      <vt:lpstr>Co je muzikál?</vt:lpstr>
      <vt:lpstr>Co je muzikál?</vt:lpstr>
      <vt:lpstr>Kdo v muzikálu vystupuje?</vt:lpstr>
      <vt:lpstr>Kdo v muzikálu vystupuje?</vt:lpstr>
      <vt:lpstr>Kdo v muzikálu vystupuje?</vt:lpstr>
      <vt:lpstr>Kdo v muzikálu vystupuje?</vt:lpstr>
      <vt:lpstr>Kdo v muzikálu vystupuje?</vt:lpstr>
      <vt:lpstr>Kde muzikál vznikl?</vt:lpstr>
      <vt:lpstr>Kde muzikál vznikl?</vt:lpstr>
      <vt:lpstr>Kde muzikál vznikl?</vt:lpstr>
      <vt:lpstr>Kde muzikál vznikl?</vt:lpstr>
      <vt:lpstr>Muzikál poprvé u nás</vt:lpstr>
      <vt:lpstr>První český muzikál</vt:lpstr>
      <vt:lpstr>První český muzikál</vt:lpstr>
      <vt:lpstr>První český filmový muzikál</vt:lpstr>
      <vt:lpstr>První český filmový muzikál</vt:lpstr>
      <vt:lpstr>70. a 80. léta</vt:lpstr>
      <vt:lpstr>… po roce 1990</vt:lpstr>
      <vt:lpstr>Nejznámější české muzikály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47</cp:revision>
  <dcterms:created xsi:type="dcterms:W3CDTF">2012-11-04T17:08:50Z</dcterms:created>
  <dcterms:modified xsi:type="dcterms:W3CDTF">2013-10-28T12:24:40Z</dcterms:modified>
</cp:coreProperties>
</file>