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6" r:id="rId10"/>
    <p:sldId id="268" r:id="rId11"/>
    <p:sldId id="267" r:id="rId12"/>
    <p:sldId id="269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57D5A28-CD94-4701-B965-788966BD523E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6E06C73-A434-4568-A8AB-F416A4EB8E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ieczarki-perfekt.pl/images/mini_drobna.jpg" TargetMode="External"/><Relationship Id="rId3" Type="http://schemas.openxmlformats.org/officeDocument/2006/relationships/hyperlink" Target="http://www.boo.cz/img/houba.jpg" TargetMode="External"/><Relationship Id="rId7" Type="http://schemas.openxmlformats.org/officeDocument/2006/relationships/hyperlink" Target="http://www.pieczarki-perfekt.pl/images/mini_kubek_250g.jpg" TargetMode="External"/><Relationship Id="rId2" Type="http://schemas.openxmlformats.org/officeDocument/2006/relationships/hyperlink" Target="http://apartmaneva.wz.cz/houby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potraviny.cz/data/USR_001_BOSFOOD_001/10136.jpg" TargetMode="External"/><Relationship Id="rId5" Type="http://schemas.openxmlformats.org/officeDocument/2006/relationships/hyperlink" Target="http://fotoatlaspr.zs-sychrov5.sweb.cz/.Hliva%20ustricna%202.jpg" TargetMode="External"/><Relationship Id="rId10" Type="http://schemas.openxmlformats.org/officeDocument/2006/relationships/hyperlink" Target="http://officeimg.vo.msecnd.net/en-us/images/MH900348993.jpg" TargetMode="External"/><Relationship Id="rId4" Type="http://schemas.openxmlformats.org/officeDocument/2006/relationships/hyperlink" Target="http://www.vasobchudek.cz/foto/240-170/522-362-aro-zampiony-krajene-212-ml.jpg" TargetMode="External"/><Relationship Id="rId9" Type="http://schemas.openxmlformats.org/officeDocument/2006/relationships/hyperlink" Target="http://officeimg.vo.msecnd.net/en-us/images/MH90038789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60648"/>
            <a:ext cx="5942856" cy="1656184"/>
          </a:xfrm>
        </p:spPr>
        <p:txBody>
          <a:bodyPr>
            <a:normAutofit/>
          </a:bodyPr>
          <a:lstStyle/>
          <a:p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</a:br>
            <a:r>
              <a:rPr lang="cs-CZ" sz="1600" cap="small" dirty="0">
                <a:ln>
                  <a:noFill/>
                </a:ln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b="0" cap="none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Clr>
                <a:srgbClr val="B13F9A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29172085"/>
              </p:ext>
            </p:extLst>
          </p:nvPr>
        </p:nvGraphicFramePr>
        <p:xfrm>
          <a:off x="611560" y="2351940"/>
          <a:ext cx="7488832" cy="3498318"/>
        </p:xfrm>
        <a:graphic>
          <a:graphicData uri="http://schemas.openxmlformats.org/drawingml/2006/table">
            <a:tbl>
              <a:tblPr/>
              <a:tblGrid>
                <a:gridCol w="2023702"/>
                <a:gridCol w="5465130"/>
              </a:tblGrid>
              <a:tr h="28093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11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HOUBY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847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3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čerstvých a konzervovaných hub v prodeji, jejich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913437"/>
            <a:ext cx="387667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865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96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15" y="3789040"/>
            <a:ext cx="3312616" cy="2383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426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Jsou plodnice různých botanických druhů hub.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ROZLIŠUJEME: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</a:t>
            </a:r>
            <a:r>
              <a:rPr lang="cs-CZ" dirty="0" smtClean="0"/>
              <a:t>erstvé houby pěstované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l</a:t>
            </a:r>
            <a:r>
              <a:rPr lang="cs-CZ" dirty="0" smtClean="0"/>
              <a:t>esní houby ze sběru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163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168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15200" cy="4846320"/>
          </a:xfrm>
        </p:spPr>
        <p:txBody>
          <a:bodyPr/>
          <a:lstStyle/>
          <a:p>
            <a:pPr marL="0" indent="0">
              <a:buNone/>
            </a:pPr>
            <a:r>
              <a:rPr lang="cs-CZ" sz="2800" b="1" u="sng" dirty="0" smtClean="0"/>
              <a:t>PRODEJ ČERSTVÝCH HUB: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podřízen přísným zdravotnickým předpisům.</a:t>
            </a:r>
          </a:p>
          <a:p>
            <a:endParaRPr lang="cs-CZ" sz="1400" dirty="0" smtClean="0"/>
          </a:p>
          <a:p>
            <a:r>
              <a:rPr lang="cs-CZ" dirty="0" smtClean="0"/>
              <a:t>Smí se prodávat pouze 54 druhů hub uznaných ČSN 463195.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84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DRUHY V PRODEJI ČERSTVÝCH HUB: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ŽAMPIÓNY</a:t>
            </a:r>
          </a:p>
          <a:p>
            <a:endParaRPr lang="cs-CZ" sz="1400" dirty="0" smtClean="0"/>
          </a:p>
          <a:p>
            <a:r>
              <a:rPr lang="cs-CZ" dirty="0" smtClean="0"/>
              <a:t>HLÍVA ÚSTŘIČNÁ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52736"/>
            <a:ext cx="2028825" cy="2990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6" y="4293096"/>
            <a:ext cx="57150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19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u="sng" dirty="0" smtClean="0"/>
              <a:t>PRODEJ: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volně na váhu</a:t>
            </a:r>
          </a:p>
          <a:p>
            <a:endParaRPr lang="cs-CZ" sz="1400" dirty="0" smtClean="0"/>
          </a:p>
          <a:p>
            <a:r>
              <a:rPr lang="cs-CZ" dirty="0" smtClean="0"/>
              <a:t>ve spotřebitelském balení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09120"/>
            <a:ext cx="25922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3944" y="764704"/>
            <a:ext cx="3264363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282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POŽADAVKY NA JAKOST PRO PRODEJ:</a:t>
            </a:r>
          </a:p>
          <a:p>
            <a:r>
              <a:rPr lang="cs-CZ" dirty="0"/>
              <a:t>č</a:t>
            </a:r>
            <a:r>
              <a:rPr lang="cs-CZ" dirty="0" smtClean="0"/>
              <a:t>erstvé, zdravé, pevné, nasucho očištěné, bez nečistot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VADY:</a:t>
            </a:r>
          </a:p>
          <a:p>
            <a:r>
              <a:rPr lang="cs-CZ" dirty="0"/>
              <a:t>p</a:t>
            </a:r>
            <a:r>
              <a:rPr lang="cs-CZ" dirty="0" smtClean="0"/>
              <a:t>řestárlé, nepřiměřeně mokré, zapařené, plesnivé, znečištěné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47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040"/>
            <a:ext cx="7992888" cy="1143000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KONZERVACE 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239000" cy="4682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i="1" u="sng" dirty="0" smtClean="0"/>
              <a:t>DRUHY KONZERVACÍ:</a:t>
            </a:r>
          </a:p>
          <a:p>
            <a:pPr marL="742950" indent="-742950">
              <a:buAutoNum type="arabicPeriod"/>
            </a:pPr>
            <a:endParaRPr lang="cs-CZ" sz="4000" u="sng" dirty="0"/>
          </a:p>
          <a:p>
            <a:pPr marL="742950" indent="-742950">
              <a:buAutoNum type="arabicPeriod"/>
            </a:pPr>
            <a:r>
              <a:rPr lang="cs-CZ" sz="4000" u="sng" dirty="0" smtClean="0"/>
              <a:t>SUŠEN</a:t>
            </a:r>
            <a:r>
              <a:rPr lang="cs-CZ" sz="4000" dirty="0" smtClean="0"/>
              <a:t>Í</a:t>
            </a:r>
          </a:p>
          <a:p>
            <a:pPr marL="742950" indent="-742950">
              <a:buAutoNum type="arabicPeriod"/>
            </a:pPr>
            <a:endParaRPr lang="cs-CZ" sz="2000" dirty="0" smtClean="0"/>
          </a:p>
          <a:p>
            <a:pPr marL="742950" indent="-742950">
              <a:buAutoNum type="arabicPeriod"/>
            </a:pPr>
            <a:r>
              <a:rPr lang="cs-CZ" sz="4000" u="sng" dirty="0" smtClean="0"/>
              <a:t>STERILOVÁNÍ</a:t>
            </a: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880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1143000"/>
          </a:xfrm>
        </p:spPr>
        <p:txBody>
          <a:bodyPr>
            <a:normAutofit/>
          </a:bodyPr>
          <a:lstStyle/>
          <a:p>
            <a:r>
              <a:rPr lang="cs-CZ" sz="65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KONZERVACE 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u="sng" dirty="0" smtClean="0"/>
              <a:t>SUŠENÉ v plátcích:</a:t>
            </a:r>
          </a:p>
          <a:p>
            <a:pPr marL="0" indent="0">
              <a:buNone/>
            </a:pPr>
            <a:r>
              <a:rPr lang="cs-CZ" sz="2800" dirty="0" smtClean="0"/>
              <a:t>Rozlišujeme: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jednodruhové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směsi 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0" indent="0">
              <a:buNone/>
            </a:pPr>
            <a:r>
              <a:rPr lang="cs-CZ" sz="3600" b="1" i="1" u="sng" dirty="0">
                <a:solidFill>
                  <a:prstClr val="black"/>
                </a:solidFill>
              </a:rPr>
              <a:t>SUŠENÉ </a:t>
            </a:r>
            <a:r>
              <a:rPr lang="cs-CZ" sz="3600" b="1" i="1" u="sng" dirty="0" smtClean="0">
                <a:solidFill>
                  <a:prstClr val="black"/>
                </a:solidFill>
              </a:rPr>
              <a:t>mleté:</a:t>
            </a: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pouze hřiby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24944"/>
            <a:ext cx="33147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58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5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KONZERVACE 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i="1" u="sng" dirty="0" smtClean="0"/>
              <a:t>SKLADOVÁNÍ SUŠENÝCH HUB:</a:t>
            </a:r>
          </a:p>
          <a:p>
            <a:r>
              <a:rPr lang="cs-CZ" sz="3200" dirty="0" smtClean="0"/>
              <a:t> </a:t>
            </a:r>
            <a:r>
              <a:rPr lang="cs-CZ" sz="2400" dirty="0" smtClean="0"/>
              <a:t>v čistých suchých skladech, chráníme před sluncem, cizími pachy a škůdci</a:t>
            </a:r>
          </a:p>
          <a:p>
            <a:endParaRPr lang="cs-CZ" sz="2400" b="1" i="1" u="sng" dirty="0"/>
          </a:p>
          <a:p>
            <a:pPr marL="0" indent="0">
              <a:buNone/>
            </a:pPr>
            <a:r>
              <a:rPr lang="cs-CZ" sz="3600" b="1" i="1" u="sng" dirty="0" smtClean="0"/>
              <a:t>VADY:</a:t>
            </a:r>
          </a:p>
          <a:p>
            <a:r>
              <a:rPr lang="cs-CZ" sz="2400" dirty="0" smtClean="0"/>
              <a:t>rozlámané, špatné  druhové složení směsí hub,    plíseň, živočišný škůdci (moli, červi), vybledlé…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476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99176" cy="1143000"/>
          </a:xfrm>
        </p:spPr>
        <p:txBody>
          <a:bodyPr>
            <a:normAutofit/>
          </a:bodyPr>
          <a:lstStyle/>
          <a:p>
            <a:r>
              <a:rPr lang="cs-CZ" sz="65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KONZERVACE 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7239000" cy="4466896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srgbClr val="B13F9A"/>
              </a:buClr>
              <a:buNone/>
            </a:pPr>
            <a:r>
              <a:rPr lang="cs-CZ" sz="3600" b="1" i="1" u="sng" dirty="0" smtClean="0">
                <a:solidFill>
                  <a:prstClr val="black"/>
                </a:solidFill>
              </a:rPr>
              <a:t>STERILOVANÉ v </a:t>
            </a:r>
            <a:r>
              <a:rPr lang="cs-CZ" sz="3600" b="1" i="1" u="sng" dirty="0">
                <a:solidFill>
                  <a:prstClr val="black"/>
                </a:solidFill>
              </a:rPr>
              <a:t>nálevech</a:t>
            </a:r>
            <a:r>
              <a:rPr lang="cs-CZ" sz="3600" b="1" i="1" u="sng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sz="1800" b="1" i="1" u="sng" dirty="0">
              <a:solidFill>
                <a:prstClr val="black"/>
              </a:solidFill>
            </a:endParaRP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kyselém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slaném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sladkokyselém</a:t>
            </a:r>
          </a:p>
          <a:p>
            <a:pPr marL="742950" lvl="0" indent="-742950">
              <a:buClr>
                <a:srgbClr val="B13F9A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vinném </a:t>
            </a:r>
          </a:p>
          <a:p>
            <a:pPr marL="0" lvl="0" indent="0">
              <a:buClr>
                <a:srgbClr val="B13F9A"/>
              </a:buClr>
              <a:buNone/>
            </a:pPr>
            <a:endParaRPr lang="cs-CZ" sz="1600" dirty="0" smtClean="0">
              <a:solidFill>
                <a:prstClr val="black"/>
              </a:solidFill>
            </a:endParaRPr>
          </a:p>
          <a:p>
            <a:pPr lvl="0">
              <a:buClr>
                <a:srgbClr val="B13F9A"/>
              </a:buClr>
              <a:buFontTx/>
              <a:buChar char="-"/>
            </a:pPr>
            <a:r>
              <a:rPr lang="cs-CZ" sz="3200" b="1" dirty="0" err="1" smtClean="0">
                <a:solidFill>
                  <a:prstClr val="black"/>
                </a:solidFill>
              </a:rPr>
              <a:t>jednodruhové</a:t>
            </a:r>
            <a:r>
              <a:rPr lang="cs-CZ" sz="3200" b="1" dirty="0" smtClean="0">
                <a:solidFill>
                  <a:prstClr val="black"/>
                </a:solidFill>
              </a:rPr>
              <a:t> - ŽAMPIÓNY</a:t>
            </a:r>
          </a:p>
          <a:p>
            <a:pPr lvl="0">
              <a:buClr>
                <a:srgbClr val="B13F9A"/>
              </a:buClr>
              <a:buFontTx/>
              <a:buChar char="-"/>
            </a:pPr>
            <a:r>
              <a:rPr lang="cs-CZ" sz="3200" b="1" dirty="0" smtClean="0">
                <a:solidFill>
                  <a:prstClr val="black"/>
                </a:solidFill>
              </a:rPr>
              <a:t>směsi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8840"/>
            <a:ext cx="13335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263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571184" cy="1143000"/>
          </a:xfrm>
        </p:spPr>
        <p:txBody>
          <a:bodyPr>
            <a:normAutofit/>
          </a:bodyPr>
          <a:lstStyle/>
          <a:p>
            <a:r>
              <a:rPr lang="cs-CZ" sz="65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00B050"/>
                </a:solidFill>
                <a:latin typeface="Algerian" pitchFamily="82" charset="0"/>
              </a:rPr>
              <a:t>KONZERVACE  HUB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599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dirty="0" smtClean="0"/>
              <a:t>OBALY:</a:t>
            </a:r>
          </a:p>
          <a:p>
            <a:r>
              <a:rPr lang="cs-CZ" sz="2800" dirty="0" smtClean="0"/>
              <a:t>sklenice</a:t>
            </a:r>
          </a:p>
          <a:p>
            <a:r>
              <a:rPr lang="cs-CZ" sz="2800" dirty="0" smtClean="0"/>
              <a:t>plechovka</a:t>
            </a:r>
          </a:p>
          <a:p>
            <a:endParaRPr lang="cs-CZ" sz="2400" b="1" dirty="0"/>
          </a:p>
          <a:p>
            <a:pPr marL="0" indent="0">
              <a:buNone/>
            </a:pPr>
            <a:r>
              <a:rPr lang="cs-CZ" sz="2800" b="1" i="1" u="sng" dirty="0" smtClean="0"/>
              <a:t>SKLADOVÁNÍ</a:t>
            </a:r>
            <a:r>
              <a:rPr lang="cs-CZ" sz="2800" b="1" u="sng" dirty="0" smtClean="0"/>
              <a:t>:</a:t>
            </a:r>
          </a:p>
          <a:p>
            <a:r>
              <a:rPr lang="cs-CZ" sz="2800" dirty="0" smtClean="0"/>
              <a:t>v čistých a suchých skladech</a:t>
            </a:r>
          </a:p>
          <a:p>
            <a:endParaRPr lang="cs-CZ" sz="1400" i="1" dirty="0" smtClean="0"/>
          </a:p>
          <a:p>
            <a:pPr marL="0" indent="0">
              <a:buNone/>
            </a:pPr>
            <a:r>
              <a:rPr lang="cs-CZ" sz="2800" b="1" i="1" u="sng" dirty="0" smtClean="0"/>
              <a:t>VADY:</a:t>
            </a:r>
          </a:p>
          <a:p>
            <a:r>
              <a:rPr lang="cs-CZ" sz="2800" dirty="0" smtClean="0"/>
              <a:t>promáčklá plechovka nebo víčko, bombáž, špatná velikost hub, zakalený nálev, záměna druhu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317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  <a:latin typeface="Algerian" pitchFamily="82" charset="0"/>
              </a:rPr>
              <a:t>OPAKOVÁNÍ</a:t>
            </a:r>
            <a:endParaRPr lang="cs-CZ" sz="72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920880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druhy čerstvých hub se nejčastěji prodávají v obchodech?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co si dáváte pozor při přejímce čerstvých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hub?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800" dirty="0" smtClean="0"/>
              <a:t>Které znáte konzervační metody hub?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sz="2800" dirty="0" smtClean="0"/>
              <a:t>Jak skladujeme sušené houby?</a:t>
            </a:r>
          </a:p>
          <a:p>
            <a:pPr marL="514350" indent="-514350">
              <a:buFont typeface="+mj-lt"/>
              <a:buAutoNum type="arabicPeriod" startAt="3"/>
            </a:pP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3377"/>
            <a:ext cx="1547812" cy="1547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739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B050"/>
                </a:solidFill>
                <a:latin typeface="Algerian" pitchFamily="82" charset="0"/>
              </a:rPr>
              <a:t>ZDROJE</a:t>
            </a:r>
            <a:endParaRPr lang="cs-CZ" sz="7200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apartmaneva.wz.cz/houby7.jpg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www.boo.cz/img/houba.jpg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www.vasobchudek.cz/foto/240-170/522-362-aro-zampiony-krajene-212-ml.jpg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http://fotoatlaspr.zs-sychrov5.sweb.cz/.</a:t>
            </a:r>
            <a:r>
              <a:rPr lang="cs-CZ" sz="1600" dirty="0" smtClean="0">
                <a:hlinkClick r:id="rId5"/>
              </a:rPr>
              <a:t>Hliva%20ustricna%202.jpg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www.toppotraviny.cz/data/USR_001_BOSFOOD_001/10136.jpg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www.pieczarki-perfekt.pl/images/mini_kubek_250g.jpg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www.pieczarki-perfekt.pl/images/mini_drobna.jpg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officeimg.vo.msecnd.net/en-us/images/MH900387891.jpg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officeimg.vo.msecnd.net/en-us/images/MH900348993.jpg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4314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142</TotalTime>
  <Words>376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Střední průmyslová škola a Střední odborná škola gastronomie a služeb, Most, příspěvková organizace </vt:lpstr>
      <vt:lpstr>HOUBY</vt:lpstr>
      <vt:lpstr>HOUBY</vt:lpstr>
      <vt:lpstr>HOUBY</vt:lpstr>
      <vt:lpstr>HOUBY</vt:lpstr>
      <vt:lpstr>HOUBY</vt:lpstr>
      <vt:lpstr>HOUBY</vt:lpstr>
      <vt:lpstr>KONZERVACE  HUB</vt:lpstr>
      <vt:lpstr>KONZERVACE  HUB</vt:lpstr>
      <vt:lpstr>KONZERVACE  HUB</vt:lpstr>
      <vt:lpstr>KONZERVACE  HUB</vt:lpstr>
      <vt:lpstr>KONZERVACE  HUB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19</cp:revision>
  <dcterms:created xsi:type="dcterms:W3CDTF">2013-10-23T12:59:36Z</dcterms:created>
  <dcterms:modified xsi:type="dcterms:W3CDTF">2013-10-28T14:25:09Z</dcterms:modified>
</cp:coreProperties>
</file>