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8" r:id="rId3"/>
    <p:sldId id="267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7E271-B97A-498C-B0B1-7572B3646554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D4B44-BD66-4652-98E8-3B3E5841C2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D4B44-BD66-4652-98E8-3B3E5841C2A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3/Ziggurat.svg" TargetMode="External"/><Relationship Id="rId3" Type="http://schemas.openxmlformats.org/officeDocument/2006/relationships/hyperlink" Target="http://upload.wikimedia.org/wikipedia/commons/5/57/Cuneiform_script.jpg" TargetMode="External"/><Relationship Id="rId7" Type="http://schemas.openxmlformats.org/officeDocument/2006/relationships/hyperlink" Target="http://upload.wikimedia.org/wikipedia/commons/2/20/Invencion_de_la_escritura.jpg" TargetMode="External"/><Relationship Id="rId2" Type="http://schemas.openxmlformats.org/officeDocument/2006/relationships/hyperlink" Target="http://upload.wikimedia.org/wikipedia/commons/4/4b/Map_of_fertile_cresent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8/80/B027ellst.png" TargetMode="External"/><Relationship Id="rId5" Type="http://schemas.openxmlformats.org/officeDocument/2006/relationships/hyperlink" Target="http://upload.wikimedia.org/wikipedia/commons/0/0b/British_Museum_Room_10_cuneiform.jpg" TargetMode="External"/><Relationship Id="rId10" Type="http://schemas.openxmlformats.org/officeDocument/2006/relationships/hyperlink" Target="http://upload.wikimedia.org/wikipedia/commons/8/80/Ziggurat_of_ur.jpg" TargetMode="External"/><Relationship Id="rId4" Type="http://schemas.openxmlformats.org/officeDocument/2006/relationships/hyperlink" Target="http://upload.wikimedia.org/wikipedia/commons/2/2c/B150v2ellst.png" TargetMode="External"/><Relationship Id="rId9" Type="http://schemas.openxmlformats.org/officeDocument/2006/relationships/hyperlink" Target="http://upload.wikimedia.org/wikipedia/commons/d/d7/Flickr_-_The_U.S._Army_-_Soldiers_tour_Ziggurat_of_U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Mezopotámie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Život mezi řekami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b="1" dirty="0" smtClean="0"/>
              <a:t>Základní škola T. G. Masaryka a Mateřská škola </a:t>
            </a:r>
            <a:r>
              <a:rPr lang="cs-CZ" b="1" dirty="0" err="1" smtClean="0"/>
              <a:t>Poříčany</a:t>
            </a:r>
            <a:r>
              <a:rPr lang="cs-CZ" b="1" dirty="0" smtClean="0"/>
              <a:t>, okr. </a:t>
            </a:r>
            <a:r>
              <a:rPr lang="cs-CZ" b="1" dirty="0" smtClean="0"/>
              <a:t>Kolín</a:t>
            </a:r>
          </a:p>
          <a:p>
            <a:pPr algn="ctr"/>
            <a:endParaRPr lang="cs-CZ" dirty="0" smtClean="0"/>
          </a:p>
          <a:p>
            <a:r>
              <a:rPr lang="cs-CZ" sz="2800" dirty="0" smtClean="0"/>
              <a:t>VY_INOVACE_D_05 MEZOPOTÁMIE</a:t>
            </a:r>
          </a:p>
          <a:p>
            <a:endParaRPr lang="cs-CZ" sz="2800" dirty="0" smtClean="0"/>
          </a:p>
          <a:p>
            <a:r>
              <a:rPr lang="cs-CZ" sz="2800" dirty="0" smtClean="0"/>
              <a:t>Číslo projektu: CZ.1.07./</a:t>
            </a:r>
            <a:r>
              <a:rPr lang="cs-CZ" sz="2800" dirty="0" smtClean="0"/>
              <a:t>1.4.00/21.3085</a:t>
            </a:r>
          </a:p>
          <a:p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2657"/>
            <a:ext cx="8686800" cy="5328592"/>
          </a:xfrm>
        </p:spPr>
        <p:txBody>
          <a:bodyPr/>
          <a:lstStyle/>
          <a:p>
            <a:r>
              <a:rPr lang="cs-CZ" dirty="0" smtClean="0"/>
              <a:t>Materiál je vhodný k opakování základních informací o Mezopotámii.</a:t>
            </a:r>
          </a:p>
          <a:p>
            <a:r>
              <a:rPr lang="cs-CZ" dirty="0" smtClean="0"/>
              <a:t>6. třída</a:t>
            </a:r>
          </a:p>
          <a:p>
            <a:r>
              <a:rPr lang="cs-CZ" dirty="0" smtClean="0"/>
              <a:t>Datum ověření ve výuce 8. 12. 2011.</a:t>
            </a:r>
          </a:p>
          <a:p>
            <a:endParaRPr lang="cs-CZ" dirty="0" smtClean="0"/>
          </a:p>
          <a:p>
            <a:r>
              <a:rPr lang="cs-CZ" dirty="0" smtClean="0"/>
              <a:t>Autor Mgr. Jana </a:t>
            </a:r>
            <a:r>
              <a:rPr lang="cs-CZ" dirty="0" err="1" smtClean="0"/>
              <a:t>Cmárová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Materiál byl vytvořen v rámci projektu EU peníze školám</a:t>
            </a:r>
            <a:endParaRPr lang="cs-CZ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45224"/>
            <a:ext cx="6912768" cy="1121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51522" y="746352"/>
          <a:ext cx="5328588" cy="462686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50000"/>
                    </a:schemeClr>
                  </a:outerShdw>
                </a:effectLst>
              </a:tblPr>
              <a:tblGrid>
                <a:gridCol w="888098"/>
                <a:gridCol w="888098"/>
                <a:gridCol w="888098"/>
                <a:gridCol w="888098"/>
                <a:gridCol w="888098"/>
                <a:gridCol w="888098"/>
              </a:tblGrid>
              <a:tr h="7519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4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4400" dirty="0">
                        <a:solidFill>
                          <a:schemeClr val="bg1">
                            <a:lumMod val="6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4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4400" dirty="0">
                        <a:solidFill>
                          <a:schemeClr val="bg1">
                            <a:lumMod val="6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1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44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44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28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44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4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652120" y="1412776"/>
            <a:ext cx="30243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i="1" dirty="0" smtClean="0"/>
              <a:t>Nabalzamované mrtvé tělo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52120" y="2276872"/>
            <a:ext cx="3491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Kontinent, na kterém leží Egypt.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2120" y="3212976"/>
            <a:ext cx="3491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Anglicky „</a:t>
            </a:r>
            <a:r>
              <a:rPr lang="cs-CZ" sz="2400" i="1" dirty="0" err="1" smtClean="0"/>
              <a:t>hippo</a:t>
            </a:r>
            <a:r>
              <a:rPr lang="cs-CZ" sz="2400" i="1" dirty="0" smtClean="0"/>
              <a:t>“.</a:t>
            </a:r>
            <a:endParaRPr lang="cs-CZ" sz="2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3717032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Záplavy v Egyptě přinášely úrodné…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4581128"/>
            <a:ext cx="3491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Nejhorší postavení ve společnosti měli…</a:t>
            </a:r>
            <a:endParaRPr lang="cs-CZ" sz="24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556792"/>
            <a:ext cx="5256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   U   M    I    E</a:t>
            </a:r>
            <a:endParaRPr lang="cs-CZ" sz="4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2348880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   F   R     I    K   A</a:t>
            </a:r>
            <a:endParaRPr lang="cs-CZ" sz="4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3068960"/>
            <a:ext cx="3456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H   R   O   </a:t>
            </a:r>
            <a:r>
              <a:rPr lang="cs-CZ" sz="3200" dirty="0" smtClean="0"/>
              <a:t>CH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3861048"/>
            <a:ext cx="4320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    A   H    N   O</a:t>
            </a:r>
            <a:endParaRPr lang="cs-CZ" sz="4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3528" y="4581128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    T   R   O   C    I</a:t>
            </a:r>
            <a:endParaRPr lang="cs-CZ" sz="4400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115616" y="764704"/>
          <a:ext cx="936104" cy="4527029"/>
        </p:xfrm>
        <a:graphic>
          <a:graphicData uri="http://schemas.openxmlformats.org/drawingml/2006/table">
            <a:tbl>
              <a:tblPr/>
              <a:tblGrid>
                <a:gridCol w="936104"/>
              </a:tblGrid>
              <a:tr h="45270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76200" cmpd="sng">
                      <a:solidFill>
                        <a:schemeClr val="tx1"/>
                      </a:solidFill>
                      <a:prstDash val="sysDash"/>
                    </a:lnL>
                    <a:lnR w="76200" cmpd="sng">
                      <a:solidFill>
                        <a:schemeClr val="tx1"/>
                      </a:solidFill>
                      <a:prstDash val="sysDash"/>
                    </a:lnR>
                    <a:lnT w="76200" cmpd="sng">
                      <a:solidFill>
                        <a:schemeClr val="tx1"/>
                      </a:solidFill>
                      <a:prstDash val="sysDash"/>
                    </a:lnT>
                    <a:lnB w="76200" cmpd="sng">
                      <a:solidFill>
                        <a:schemeClr val="tx1"/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251520" y="188640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OPAKOVÁNÍ – pracuj do sešitu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51520" y="5517232"/>
            <a:ext cx="8640960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67544" y="5517232"/>
            <a:ext cx="83529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Doplň:</a:t>
            </a:r>
          </a:p>
          <a:p>
            <a:r>
              <a:rPr lang="cs-CZ" sz="4400" dirty="0" smtClean="0"/>
              <a:t>Eufrat a ……….  jsou ……..</a:t>
            </a:r>
            <a:endParaRPr lang="cs-CZ" sz="4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5733256"/>
            <a:ext cx="1944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Tigris</a:t>
            </a:r>
            <a:endParaRPr lang="cs-CZ" sz="4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940152" y="5733256"/>
            <a:ext cx="23449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řeky</a:t>
            </a:r>
            <a:endParaRPr lang="cs-CZ" sz="4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57158" y="785794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	E	M	Ě</a:t>
            </a:r>
            <a:endParaRPr lang="cs-CZ" sz="4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43570" y="857232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Jméno naší planety?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 animBg="1"/>
      <p:bldP spid="17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964488" cy="2016224"/>
          </a:xfrm>
        </p:spPr>
        <p:txBody>
          <a:bodyPr>
            <a:noAutofit/>
          </a:bodyPr>
          <a:lstStyle/>
          <a:p>
            <a:r>
              <a:rPr lang="cs-CZ" sz="4400" dirty="0" smtClean="0"/>
              <a:t>Oblasti mezi řekami Eufrat a Tigris říkáme….............................. </a:t>
            </a:r>
          </a:p>
          <a:p>
            <a:r>
              <a:rPr lang="cs-CZ" sz="4400" dirty="0" smtClean="0"/>
              <a:t>To v překladu znamená ……….....</a:t>
            </a:r>
          </a:p>
          <a:p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1916832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MEZOPOTÁMIE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2708920"/>
            <a:ext cx="24889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MEZIŘÍČÍ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3717032"/>
            <a:ext cx="8640960" cy="280076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2"/>
                </a:solidFill>
              </a:rPr>
              <a:t>Starověká Mezopotámie byla rozdělena na dvě říše:</a:t>
            </a:r>
          </a:p>
          <a:p>
            <a:r>
              <a:rPr lang="cs-CZ" sz="4400" dirty="0" smtClean="0">
                <a:solidFill>
                  <a:schemeClr val="accent2"/>
                </a:solidFill>
              </a:rPr>
              <a:t>1)</a:t>
            </a:r>
          </a:p>
          <a:p>
            <a:r>
              <a:rPr lang="cs-CZ" sz="4400" dirty="0" smtClean="0">
                <a:solidFill>
                  <a:schemeClr val="accent2"/>
                </a:solidFill>
              </a:rPr>
              <a:t>2)</a:t>
            </a:r>
            <a:endParaRPr lang="cs-CZ" sz="4400" dirty="0">
              <a:solidFill>
                <a:schemeClr val="accent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5157192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ASYRSKÁ ŘÍŠE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15616" y="5733256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BABYLONSKÁ ŘÍŠE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 animBg="1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-23843"/>
            <a:ext cx="5616624" cy="6905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1154758"/>
          </a:xfrm>
        </p:spPr>
        <p:txBody>
          <a:bodyPr/>
          <a:lstStyle/>
          <a:p>
            <a:r>
              <a:rPr lang="cs-CZ" dirty="0" smtClean="0"/>
              <a:t>Se vznikem Mezopotámie je spojen vznik písma.</a:t>
            </a:r>
            <a:endParaRPr lang="cs-CZ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988840"/>
            <a:ext cx="3144391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132856"/>
            <a:ext cx="3127652" cy="163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67544" y="5301208"/>
            <a:ext cx="5112568" cy="10772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Jak se jmenuje tento typ písma?</a:t>
            </a:r>
            <a:endParaRPr lang="cs-CZ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428999"/>
            <a:ext cx="3600400" cy="168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6016" y="476672"/>
            <a:ext cx="4176464" cy="5904656"/>
          </a:xfrm>
        </p:spPr>
        <p:txBody>
          <a:bodyPr/>
          <a:lstStyle/>
          <a:p>
            <a:r>
              <a:rPr lang="cs-CZ" dirty="0" smtClean="0"/>
              <a:t>Psalo se na </a:t>
            </a:r>
            <a:r>
              <a:rPr lang="cs-CZ" b="1" dirty="0" smtClean="0"/>
              <a:t>hliněnou tabulku </a:t>
            </a:r>
            <a:r>
              <a:rPr lang="cs-CZ" dirty="0" smtClean="0"/>
              <a:t>seříznutým </a:t>
            </a:r>
            <a:r>
              <a:rPr lang="cs-CZ" b="1" dirty="0" smtClean="0"/>
              <a:t>rákosem</a:t>
            </a:r>
            <a:r>
              <a:rPr lang="cs-CZ" dirty="0" smtClean="0"/>
              <a:t>. Znaky poté měly tvar klínu.</a:t>
            </a:r>
            <a:endParaRPr lang="cs-CZ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176464" cy="6237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573016"/>
            <a:ext cx="2592288" cy="2023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230425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V Mezopotámii se stavěly </a:t>
            </a:r>
            <a:r>
              <a:rPr lang="cs-CZ" b="1" dirty="0" smtClean="0"/>
              <a:t>stupňovité chrámy 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3923928" y="1196752"/>
            <a:ext cx="10801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1628800"/>
            <a:ext cx="5832648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ZIKKURATY</a:t>
            </a:r>
            <a:endParaRPr lang="cs-CZ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229200"/>
            <a:ext cx="36004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564904"/>
            <a:ext cx="5318733" cy="3547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708920"/>
            <a:ext cx="3168352" cy="2110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626469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Pracuj s učebnicí na str. 52 – 53.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u="sng" dirty="0" smtClean="0"/>
              <a:t>Mezopotámie</a:t>
            </a:r>
          </a:p>
          <a:p>
            <a:pPr>
              <a:buNone/>
            </a:pPr>
            <a:r>
              <a:rPr lang="cs-CZ" dirty="0" smtClean="0"/>
              <a:t> – oblast mezi řekami </a:t>
            </a:r>
            <a:r>
              <a:rPr lang="cs-CZ" u="sng" dirty="0" smtClean="0"/>
              <a:t>Eufrat a Tigris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V létě velké sucho vybudovány </a:t>
            </a:r>
            <a:r>
              <a:rPr lang="cs-CZ" u="sng" dirty="0" smtClean="0"/>
              <a:t>nádrže, zavlažovací kanály.</a:t>
            </a:r>
          </a:p>
          <a:p>
            <a:pPr>
              <a:buNone/>
            </a:pPr>
            <a:r>
              <a:rPr lang="cs-CZ" u="sng" dirty="0" smtClean="0"/>
              <a:t>Pěstování</a:t>
            </a:r>
            <a:r>
              <a:rPr lang="cs-CZ" dirty="0" smtClean="0"/>
              <a:t> datlí, fíků, obilí, zeleniny, ovoce.</a:t>
            </a:r>
          </a:p>
          <a:p>
            <a:pPr>
              <a:buNone/>
            </a:pPr>
            <a:r>
              <a:rPr lang="cs-CZ" u="sng" dirty="0" smtClean="0"/>
              <a:t>Chov</a:t>
            </a:r>
            <a:r>
              <a:rPr lang="cs-CZ" dirty="0" smtClean="0"/>
              <a:t> dobytka, rybolov, lov vodního ptactva.</a:t>
            </a:r>
          </a:p>
          <a:p>
            <a:pPr>
              <a:buNone/>
            </a:pPr>
            <a:r>
              <a:rPr lang="cs-CZ" u="sng" dirty="0" smtClean="0"/>
              <a:t>Řemesla</a:t>
            </a:r>
            <a:r>
              <a:rPr lang="cs-CZ" dirty="0" smtClean="0"/>
              <a:t> - hrnčířství, šperkařství (zlato).</a:t>
            </a:r>
          </a:p>
          <a:p>
            <a:pPr>
              <a:buNone/>
            </a:pPr>
            <a:r>
              <a:rPr lang="cs-CZ" u="sng" dirty="0" smtClean="0"/>
              <a:t>Obchod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6408712"/>
          </a:xfrm>
        </p:spPr>
        <p:txBody>
          <a:bodyPr>
            <a:normAutofit fontScale="92500"/>
          </a:bodyPr>
          <a:lstStyle/>
          <a:p>
            <a:r>
              <a:rPr lang="cs-CZ" sz="2400" dirty="0" smtClean="0">
                <a:hlinkClick r:id="rId2"/>
              </a:rPr>
              <a:t>http://upload.wikimedia.org/wikipedia/commons/4/4b/Map_of_fertile_cresent.svg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http://upload.wikimedia.org/wikipedia/commons/5/57/Cuneiform_script.jpg</a:t>
            </a:r>
            <a:endParaRPr lang="cs-CZ" sz="2400" dirty="0" smtClean="0"/>
          </a:p>
          <a:p>
            <a:r>
              <a:rPr lang="cs-CZ" sz="2400" dirty="0" smtClean="0">
                <a:hlinkClick r:id="rId4"/>
              </a:rPr>
              <a:t>http://upload.wikimedia.org/wikipedia/commons/2/2c/B150v2ellst.png</a:t>
            </a:r>
            <a:endParaRPr lang="cs-CZ" sz="2400" dirty="0" smtClean="0"/>
          </a:p>
          <a:p>
            <a:r>
              <a:rPr lang="cs-CZ" sz="2400" dirty="0" smtClean="0">
                <a:hlinkClick r:id="rId5"/>
              </a:rPr>
              <a:t>http://upload.wikimedia.org/wikipedia/commons/0/0b/British_Museum_Room_10_cuneiform.jpg</a:t>
            </a:r>
            <a:endParaRPr lang="cs-CZ" sz="2400" dirty="0" smtClean="0"/>
          </a:p>
          <a:p>
            <a:r>
              <a:rPr lang="cs-CZ" sz="2400" dirty="0" smtClean="0">
                <a:hlinkClick r:id="rId6"/>
              </a:rPr>
              <a:t>http://upload.wikimedia.org/wikipedia/commons/8/80/B027ellst.png</a:t>
            </a:r>
            <a:endParaRPr lang="cs-CZ" sz="2400" dirty="0" smtClean="0"/>
          </a:p>
          <a:p>
            <a:r>
              <a:rPr lang="cs-CZ" sz="2400" dirty="0" smtClean="0">
                <a:hlinkClick r:id="rId7"/>
              </a:rPr>
              <a:t>http://upload.wikimedia.org/wikipedia/commons/2/20/Invencion_de_la_escritura.jpg</a:t>
            </a:r>
            <a:endParaRPr lang="cs-CZ" sz="2400" dirty="0" smtClean="0"/>
          </a:p>
          <a:p>
            <a:r>
              <a:rPr lang="cs-CZ" sz="2400" dirty="0" smtClean="0">
                <a:hlinkClick r:id="rId8"/>
              </a:rPr>
              <a:t>http://upload.wikimedia.org/wikipedia/commons/e/e3/Ziggurat.svg</a:t>
            </a:r>
            <a:endParaRPr lang="cs-CZ" sz="2400" dirty="0" smtClean="0"/>
          </a:p>
          <a:p>
            <a:r>
              <a:rPr lang="cs-CZ" sz="2400" dirty="0" smtClean="0">
                <a:hlinkClick r:id="rId9"/>
              </a:rPr>
              <a:t>http://upload.wikimedia.org/wikipedia/commons/d/d7/Flickr_-_The_U.S._Army_-_Soldiers_tour_Ziggurat_of_Ur.jpg</a:t>
            </a:r>
            <a:endParaRPr lang="cs-CZ" sz="2400" dirty="0" smtClean="0"/>
          </a:p>
          <a:p>
            <a:r>
              <a:rPr lang="cs-CZ" sz="2400" dirty="0" smtClean="0">
                <a:hlinkClick r:id="rId10"/>
              </a:rPr>
              <a:t>http://upload.wikimedia.org/wikipedia/commons/8/80/Ziggurat_of_ur.jpg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113</TotalTime>
  <Words>300</Words>
  <Application>Microsoft Office PowerPoint</Application>
  <PresentationFormat>Předvádění na obrazovce (4:3)</PresentationFormat>
  <Paragraphs>73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Mezopotámie </vt:lpstr>
      <vt:lpstr>Snímek 2</vt:lpstr>
      <vt:lpstr>Snímek 3</vt:lpstr>
      <vt:lpstr>Snímek 4</vt:lpstr>
      <vt:lpstr>Opakování</vt:lpstr>
      <vt:lpstr>Snímek 6</vt:lpstr>
      <vt:lpstr>Opakování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Mezopotámie </dc:title>
  <dc:creator>sborovna</dc:creator>
  <cp:lastModifiedBy>Jana Cmárová</cp:lastModifiedBy>
  <cp:revision>6</cp:revision>
  <dcterms:created xsi:type="dcterms:W3CDTF">2011-12-08T13:07:42Z</dcterms:created>
  <dcterms:modified xsi:type="dcterms:W3CDTF">2012-02-21T07:31:06Z</dcterms:modified>
</cp:coreProperties>
</file>