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63" r:id="rId5"/>
    <p:sldId id="264" r:id="rId6"/>
    <p:sldId id="269" r:id="rId7"/>
    <p:sldId id="265" r:id="rId8"/>
    <p:sldId id="266" r:id="rId9"/>
    <p:sldId id="270" r:id="rId10"/>
    <p:sldId id="267" r:id="rId11"/>
    <p:sldId id="268" r:id="rId12"/>
    <p:sldId id="271" r:id="rId13"/>
    <p:sldId id="259" r:id="rId14"/>
    <p:sldId id="260" r:id="rId15"/>
    <p:sldId id="261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577677-402E-4B08-8160-9C8DA2AFCEEC}" type="datetimeFigureOut">
              <a:rPr lang="cs-CZ" smtClean="0"/>
              <a:t>28.10.2013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38726A-8174-4E22-AC1B-29597040E4A8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Obr.č. 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38726A-8174-4E22-AC1B-29597040E4A8}" type="slidenum">
              <a:rPr lang="cs-CZ" smtClean="0"/>
              <a:t>6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Obr.č.</a:t>
            </a:r>
            <a:r>
              <a:rPr lang="cs-CZ" baseline="0" dirty="0" smtClean="0"/>
              <a:t> 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38726A-8174-4E22-AC1B-29597040E4A8}" type="slidenum">
              <a:rPr lang="cs-CZ" smtClean="0"/>
              <a:t>9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Obr.č.3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38726A-8174-4E22-AC1B-29597040E4A8}" type="slidenum">
              <a:rPr lang="cs-CZ" smtClean="0"/>
              <a:t>12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95144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86649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59010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50204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01830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55569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83159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34038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35954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50544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8937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B1A917-7D75-4C6C-8B6D-71A4A99711B8}" type="datetimeFigureOut">
              <a:rPr lang="cs-CZ" smtClean="0"/>
              <a:pPr/>
              <a:t>28.10.2013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5DC5A-6DC4-4011-96E6-40233CA6AEE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22513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1/Reichsparteitagnov1935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Nástup nacismu v Německu</a:t>
            </a:r>
            <a:endParaRPr lang="cs-CZ" b="1" u="sng" dirty="0"/>
          </a:p>
        </p:txBody>
      </p:sp>
    </p:spTree>
    <p:extLst>
      <p:ext uri="{BB962C8B-B14F-4D97-AF65-F5344CB8AC3E}">
        <p14:creationId xmlns="" xmlns:p14="http://schemas.microsoft.com/office/powerpoint/2010/main" val="1491358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4348" y="428603"/>
          <a:ext cx="7929618" cy="6151550"/>
        </p:xfrm>
        <a:graphic>
          <a:graphicData uri="http://schemas.openxmlformats.org/drawingml/2006/table">
            <a:tbl>
              <a:tblPr/>
              <a:tblGrid>
                <a:gridCol w="1645923"/>
                <a:gridCol w="6283695"/>
              </a:tblGrid>
              <a:tr h="160163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440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ZPRACOVAL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Alena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Jakubcová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6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ZŠ Bor, Školní 440, 348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02, příspěvková organizace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60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a společnost – Nástup nacismu v Německu.</a:t>
                      </a:r>
                      <a:endParaRPr lang="cs-CZ" sz="1000" b="0" u="none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14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VY_32_INOVACE_5B_D9_10</a:t>
                      </a:r>
                      <a:r>
                        <a:rPr lang="cs-CZ" sz="1100" b="0" u="none" dirty="0" smtClean="0">
                          <a:latin typeface="Calibri"/>
                          <a:ea typeface="Calibri"/>
                          <a:cs typeface="Times New Roman"/>
                        </a:rPr>
                        <a:t>_Nástup</a:t>
                      </a:r>
                      <a:r>
                        <a:rPr lang="cs-CZ" sz="1100" b="0" u="none" baseline="0" dirty="0" smtClean="0">
                          <a:latin typeface="Calibri"/>
                          <a:ea typeface="Calibri"/>
                          <a:cs typeface="Times New Roman"/>
                        </a:rPr>
                        <a:t> nacismu v Německu.</a:t>
                      </a:r>
                      <a:endParaRPr lang="cs-CZ" sz="700" b="0" u="none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60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PROJEKTU</a:t>
                      </a:r>
                      <a:endParaRPr lang="cs-CZ" sz="11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CZ.1.07/1.4.00/21.3534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0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KLÍČOVÁ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SLOVA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u="none" dirty="0" smtClean="0">
                          <a:latin typeface="Calibri"/>
                          <a:ea typeface="Calibri"/>
                          <a:cs typeface="Times New Roman"/>
                        </a:rPr>
                        <a:t>Nacismus,</a:t>
                      </a:r>
                      <a:r>
                        <a:rPr lang="cs-CZ" sz="1000" b="0" u="none" dirty="0" smtClean="0">
                          <a:latin typeface="+mn-lt"/>
                          <a:ea typeface="Calibri"/>
                          <a:cs typeface="Times New Roman"/>
                        </a:rPr>
                        <a:t> A. Hitler</a:t>
                      </a:r>
                      <a:r>
                        <a:rPr lang="cs-CZ" sz="1000" b="0" u="none" dirty="0" smtClean="0">
                          <a:latin typeface="Calibri"/>
                          <a:ea typeface="Calibri"/>
                          <a:cs typeface="Times New Roman"/>
                        </a:rPr>
                        <a:t>, Židé, pogrom, árijská rasa, koncentrační tábor.</a:t>
                      </a:r>
                      <a:endParaRPr lang="cs-CZ" sz="1000" b="0" u="none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29.10.2013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7283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549275"/>
            <a:ext cx="597217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TB_Image" descr="http://web.zsbor.cz/userFiles/img/logo-skola-2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8" y="5572125"/>
            <a:ext cx="12382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708351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 smtClean="0"/>
              <a:t>Tato prezentace je určena pro žáky 9. tříd základní školy, pro vzdělávací obor Člověk a společnost – dějepis</a:t>
            </a:r>
            <a:r>
              <a:rPr lang="cs-CZ" altLang="cs-CZ" dirty="0" smtClean="0"/>
              <a:t>.</a:t>
            </a:r>
          </a:p>
          <a:p>
            <a:r>
              <a:rPr lang="cs-CZ" altLang="cs-CZ" dirty="0" smtClean="0"/>
              <a:t>Žáci se seznámí s období nástupu Adolfa Hitlera k moci a s dalšími pojmy, které s tímto obdobím souvisí.</a:t>
            </a:r>
            <a:endParaRPr lang="cs-CZ" alt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34837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Důsledky krize v Německu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</a:t>
            </a:r>
            <a:r>
              <a:rPr lang="cs-CZ" b="1" u="sng" dirty="0" smtClean="0"/>
              <a:t>1932 </a:t>
            </a:r>
            <a:r>
              <a:rPr lang="cs-CZ" dirty="0" smtClean="0"/>
              <a:t>– </a:t>
            </a:r>
            <a:r>
              <a:rPr lang="cs-CZ" b="1" dirty="0" smtClean="0"/>
              <a:t>6 milionů nezaměstnaných.</a:t>
            </a:r>
          </a:p>
          <a:p>
            <a:r>
              <a:rPr lang="cs-CZ" b="1" u="sng" dirty="0" smtClean="0"/>
              <a:t>Průmyslová výroba </a:t>
            </a:r>
            <a:r>
              <a:rPr lang="cs-CZ" dirty="0" smtClean="0"/>
              <a:t>se snížila o 41%.</a:t>
            </a:r>
          </a:p>
          <a:p>
            <a:r>
              <a:rPr lang="cs-CZ" dirty="0" smtClean="0"/>
              <a:t>Obrat zahraničního obchodu poklesl o dvě třetiny.</a:t>
            </a:r>
          </a:p>
          <a:p>
            <a:r>
              <a:rPr lang="cs-CZ" dirty="0" smtClean="0"/>
              <a:t>Rozpoutal se </a:t>
            </a:r>
            <a:r>
              <a:rPr lang="cs-CZ" b="1" u="sng" dirty="0" smtClean="0"/>
              <a:t>boj o moc</a:t>
            </a:r>
            <a:r>
              <a:rPr lang="cs-CZ" dirty="0" smtClean="0"/>
              <a:t>, jehož vítězem se nakonec stali němečtí fašisté – </a:t>
            </a:r>
            <a:r>
              <a:rPr lang="cs-CZ" b="1" u="sng" dirty="0" smtClean="0"/>
              <a:t>nacisté.</a:t>
            </a:r>
            <a:endParaRPr lang="cs-CZ" b="1" u="sng" dirty="0"/>
          </a:p>
        </p:txBody>
      </p:sp>
    </p:spTree>
    <p:extLst>
      <p:ext uri="{BB962C8B-B14F-4D97-AF65-F5344CB8AC3E}">
        <p14:creationId xmlns="" xmlns:p14="http://schemas.microsoft.com/office/powerpoint/2010/main" val="3788222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Adolf Hitler a NSDAP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u="sng" dirty="0" smtClean="0"/>
              <a:t>NSDA</a:t>
            </a:r>
            <a:r>
              <a:rPr lang="cs-CZ" dirty="0" smtClean="0"/>
              <a:t>P = Nacionálněsocialistická německá strana dělnická.</a:t>
            </a:r>
          </a:p>
          <a:p>
            <a:r>
              <a:rPr lang="cs-CZ" b="1" u="sng" dirty="0" smtClean="0"/>
              <a:t>Adolf Hit</a:t>
            </a:r>
            <a:r>
              <a:rPr lang="cs-CZ" dirty="0" smtClean="0"/>
              <a:t>ler – vypracoval nový program nacistů a vyložil jej v knize </a:t>
            </a:r>
            <a:r>
              <a:rPr lang="cs-CZ" b="1" u="sng" dirty="0" smtClean="0"/>
              <a:t>Můj boj </a:t>
            </a:r>
            <a:r>
              <a:rPr lang="cs-CZ" dirty="0" smtClean="0"/>
              <a:t>(Mein Kampf). Jeho podstatou byl bezohledný </a:t>
            </a:r>
            <a:r>
              <a:rPr lang="cs-CZ" b="1" u="sng" dirty="0" smtClean="0"/>
              <a:t>rasismus.</a:t>
            </a:r>
          </a:p>
          <a:p>
            <a:r>
              <a:rPr lang="cs-CZ" dirty="0" smtClean="0"/>
              <a:t>Němci jako nadřazená </a:t>
            </a:r>
            <a:r>
              <a:rPr lang="cs-CZ" b="1" u="sng" dirty="0" smtClean="0"/>
              <a:t>árijská rasa </a:t>
            </a:r>
            <a:r>
              <a:rPr lang="cs-CZ" dirty="0" smtClean="0"/>
              <a:t>měli podle něj plné právo podrobit si ostatní méněcenné národy a vládnout světu. Podle Hitlera za to, že k tomu dosud nedošlo byli Židé, komunisté a diktát versailleské mírové smlouvy</a:t>
            </a:r>
            <a:r>
              <a:rPr lang="cs-CZ" dirty="0" smtClean="0"/>
              <a:t>.</a:t>
            </a:r>
          </a:p>
          <a:p>
            <a:r>
              <a:rPr lang="cs-CZ" dirty="0" smtClean="0"/>
              <a:t>Hitler pro sebe i pro svou stranu dokázal získat </a:t>
            </a:r>
            <a:r>
              <a:rPr lang="cs-CZ" b="1" u="sng" dirty="0" smtClean="0"/>
              <a:t>podporu</a:t>
            </a:r>
            <a:r>
              <a:rPr lang="cs-CZ" dirty="0" smtClean="0"/>
              <a:t> takřka </a:t>
            </a:r>
            <a:r>
              <a:rPr lang="cs-CZ" b="1" u="sng" dirty="0" smtClean="0"/>
              <a:t>všech vrstev německé společnosti</a:t>
            </a:r>
            <a:r>
              <a:rPr lang="cs-CZ" dirty="0" smtClean="0"/>
              <a:t>. Dělníky přitahoval sliby o </a:t>
            </a:r>
            <a:r>
              <a:rPr lang="cs-CZ" b="1" u="sng" dirty="0" smtClean="0"/>
              <a:t>zlikvidování nezaměstnanosti. </a:t>
            </a:r>
          </a:p>
          <a:p>
            <a:r>
              <a:rPr lang="cs-CZ" b="1" u="sng" dirty="0" smtClean="0"/>
              <a:t>Ozbrojené jednotky NSDAP terorizovaly odpůrce nacistů – </a:t>
            </a:r>
            <a:r>
              <a:rPr lang="cs-CZ" dirty="0" smtClean="0"/>
              <a:t>komunisty, sociální demokraty i liberály a křesťanské demokraty.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30720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Adolf Hitler – rok 1935</a:t>
            </a:r>
            <a:endParaRPr lang="cs-CZ" b="1" u="sng" dirty="0"/>
          </a:p>
        </p:txBody>
      </p:sp>
      <p:pic>
        <p:nvPicPr>
          <p:cNvPr id="1026" name="Picture 2" descr="Soubor:Reichsparteitagnov1935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00232" y="1785926"/>
            <a:ext cx="4876800" cy="45624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Nástup Hitlera k moci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Ve volbách v roce </a:t>
            </a:r>
            <a:r>
              <a:rPr lang="cs-CZ" b="1" u="sng" dirty="0" smtClean="0"/>
              <a:t>1930</a:t>
            </a:r>
            <a:r>
              <a:rPr lang="cs-CZ" dirty="0" smtClean="0"/>
              <a:t> získala </a:t>
            </a:r>
            <a:r>
              <a:rPr lang="cs-CZ" b="1" u="sng" dirty="0" smtClean="0"/>
              <a:t>NSDAP hlasy 20% Němců </a:t>
            </a:r>
            <a:r>
              <a:rPr lang="cs-CZ" dirty="0" smtClean="0"/>
              <a:t>a o 2 roky později se nacisté stali nejsilnější stranou v Německu volilo ji téměř </a:t>
            </a:r>
            <a:r>
              <a:rPr lang="cs-CZ" u="sng" dirty="0" smtClean="0"/>
              <a:t>40% všech Němců</a:t>
            </a:r>
            <a:r>
              <a:rPr lang="cs-CZ" dirty="0" smtClean="0"/>
              <a:t>. Tato strana otevřeně prohlašovala, že chce demokracii „zardousit“.</a:t>
            </a:r>
          </a:p>
          <a:p>
            <a:r>
              <a:rPr lang="cs-CZ" b="1" u="sng" dirty="0" smtClean="0"/>
              <a:t>30. ledna 1933 </a:t>
            </a:r>
            <a:r>
              <a:rPr lang="cs-CZ" dirty="0" smtClean="0"/>
              <a:t>jmenoval prezident Adolfa Hitlera </a:t>
            </a:r>
            <a:r>
              <a:rPr lang="cs-CZ" b="1" u="sng" dirty="0" smtClean="0"/>
              <a:t>říšským kancléřem.</a:t>
            </a:r>
          </a:p>
          <a:p>
            <a:r>
              <a:rPr lang="cs-CZ" b="1" u="sng" dirty="0" smtClean="0"/>
              <a:t>1. února 1933 rozpustil Říšský sněm.</a:t>
            </a:r>
          </a:p>
          <a:p>
            <a:r>
              <a:rPr lang="cs-CZ" dirty="0" smtClean="0"/>
              <a:t>Od prvních dnů a měsíců Hitlerovy vlády postupovala likvidace všech prvků demokracie.</a:t>
            </a:r>
          </a:p>
          <a:p>
            <a:r>
              <a:rPr lang="cs-CZ" dirty="0" smtClean="0"/>
              <a:t>Do léta </a:t>
            </a:r>
            <a:r>
              <a:rPr lang="cs-CZ" b="1" u="sng" dirty="0" smtClean="0"/>
              <a:t>1933</a:t>
            </a:r>
            <a:r>
              <a:rPr lang="cs-CZ" dirty="0" smtClean="0"/>
              <a:t> nacisté omezili moc parlamentu, zakázali všechny politické strany kromě NSDAP, zlikvidovali svobodné odborové hnutí, omezili základní občanská práva a svobody.</a:t>
            </a:r>
          </a:p>
          <a:p>
            <a:r>
              <a:rPr lang="cs-CZ" dirty="0" smtClean="0"/>
              <a:t>Všem, kteří se nesmířili s nacistickou totalitní mocí a nezvolili odchod do emigrace, hrozila stálá perzekuce a „izolace“ v koncentračních táborech – první vznikl v březnu </a:t>
            </a:r>
            <a:r>
              <a:rPr lang="cs-CZ" b="1" u="sng" dirty="0" smtClean="0"/>
              <a:t>1933 v </a:t>
            </a:r>
            <a:r>
              <a:rPr lang="cs-CZ" b="1" u="sng" dirty="0" smtClean="0"/>
              <a:t>Dachau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Charakter nacistického režimu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u="sng" dirty="0" smtClean="0"/>
              <a:t>Hitler</a:t>
            </a:r>
            <a:r>
              <a:rPr lang="cs-CZ" dirty="0" smtClean="0"/>
              <a:t> spolu s nejvyšším </a:t>
            </a:r>
            <a:r>
              <a:rPr lang="cs-CZ" b="1" u="sng" dirty="0" smtClean="0"/>
              <a:t>vedením NSDAP </a:t>
            </a:r>
            <a:r>
              <a:rPr lang="cs-CZ" dirty="0" smtClean="0"/>
              <a:t>–    </a:t>
            </a:r>
            <a:r>
              <a:rPr lang="cs-CZ" b="1" u="sng" dirty="0" smtClean="0"/>
              <a:t>H. Himmler, R. </a:t>
            </a:r>
            <a:r>
              <a:rPr lang="cs-CZ" b="1" u="sng" dirty="0" smtClean="0"/>
              <a:t>Hess</a:t>
            </a:r>
            <a:r>
              <a:rPr lang="cs-CZ" b="1" u="sng" dirty="0" smtClean="0"/>
              <a:t>, M. </a:t>
            </a:r>
            <a:r>
              <a:rPr lang="cs-CZ" b="1" u="sng" dirty="0" smtClean="0"/>
              <a:t>Bormam</a:t>
            </a:r>
            <a:r>
              <a:rPr lang="cs-CZ" b="1" u="sng" dirty="0" smtClean="0"/>
              <a:t>, J. </a:t>
            </a:r>
            <a:r>
              <a:rPr lang="cs-CZ" b="1" u="sng" dirty="0" smtClean="0"/>
              <a:t>Goebbels</a:t>
            </a:r>
            <a:r>
              <a:rPr lang="cs-CZ" b="1" u="sng" dirty="0" smtClean="0"/>
              <a:t>, H. </a:t>
            </a:r>
            <a:r>
              <a:rPr lang="cs-CZ" b="1" u="sng" dirty="0" smtClean="0"/>
              <a:t>Göring</a:t>
            </a:r>
            <a:r>
              <a:rPr lang="cs-CZ" b="1" u="sng" dirty="0" smtClean="0"/>
              <a:t>, </a:t>
            </a:r>
            <a:r>
              <a:rPr lang="cs-CZ" dirty="0" smtClean="0"/>
              <a:t>a další se rozhodli ukázat, že bezvýhradnou poslušnost si zajistí i ve vlastních řadách.</a:t>
            </a:r>
          </a:p>
          <a:p>
            <a:r>
              <a:rPr lang="cs-CZ" b="1" u="sng" dirty="0" smtClean="0"/>
              <a:t>30. června 1934 </a:t>
            </a:r>
            <a:r>
              <a:rPr lang="cs-CZ" dirty="0" smtClean="0"/>
              <a:t>– připravili pověstnou „</a:t>
            </a:r>
            <a:r>
              <a:rPr lang="cs-CZ" b="1" u="sng" dirty="0" smtClean="0"/>
              <a:t>noc dlouhých nožů“</a:t>
            </a:r>
            <a:r>
              <a:rPr lang="cs-CZ" dirty="0" smtClean="0"/>
              <a:t> v níž oddíly </a:t>
            </a:r>
            <a:r>
              <a:rPr lang="cs-CZ" b="1" u="sng" dirty="0" smtClean="0"/>
              <a:t>SS</a:t>
            </a:r>
            <a:r>
              <a:rPr lang="cs-CZ" dirty="0" smtClean="0"/>
              <a:t> </a:t>
            </a:r>
            <a:r>
              <a:rPr lang="cs-CZ" b="1" u="sng" dirty="0" smtClean="0"/>
              <a:t>povraždily</a:t>
            </a:r>
            <a:r>
              <a:rPr lang="cs-CZ" dirty="0" smtClean="0"/>
              <a:t> na Hitlerův rozkaz na tisíc příslušníků rovněž nacistických oddílů </a:t>
            </a:r>
            <a:r>
              <a:rPr lang="cs-CZ" b="1" u="sng" dirty="0" smtClean="0"/>
              <a:t>SA</a:t>
            </a:r>
            <a:r>
              <a:rPr lang="cs-CZ" dirty="0" smtClean="0"/>
              <a:t>, dva generály a několik dalších politiků, kteří byli Hitlerovi nepohodlní.</a:t>
            </a:r>
          </a:p>
          <a:p>
            <a:r>
              <a:rPr lang="cs-CZ" dirty="0" smtClean="0"/>
              <a:t>Bezprostředním vykonavatelem policejní zvůle se stala státní tajná policie – </a:t>
            </a:r>
            <a:r>
              <a:rPr lang="cs-CZ" b="1" u="sng" dirty="0" smtClean="0"/>
              <a:t>gestapo.</a:t>
            </a:r>
          </a:p>
          <a:p>
            <a:r>
              <a:rPr lang="cs-CZ" dirty="0" smtClean="0"/>
              <a:t>Německo se stalo klasickým příkladem </a:t>
            </a:r>
            <a:r>
              <a:rPr lang="cs-CZ" b="1" u="sng" dirty="0" smtClean="0"/>
              <a:t>totalitního, policejního státu.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Noc dlouhých nožů – </a:t>
            </a:r>
            <a:r>
              <a:rPr lang="cs-CZ" b="1" u="sng" dirty="0" smtClean="0"/>
              <a:t>H.Himmler</a:t>
            </a:r>
            <a:endParaRPr lang="cs-CZ" b="1" u="sng" dirty="0"/>
          </a:p>
        </p:txBody>
      </p:sp>
      <p:pic>
        <p:nvPicPr>
          <p:cNvPr id="27650" name="Picture 2" descr="http://img.cz.prg.cmestatic.com/media/images/750x750/May2009/510419.jpg?d41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1714488"/>
            <a:ext cx="7143750" cy="484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Charakter nacistického </a:t>
            </a:r>
            <a:r>
              <a:rPr lang="cs-CZ" b="1" u="sng" dirty="0" smtClean="0"/>
              <a:t>režimu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Pod dohleden NSDAP se ocitlo školství, věda, kultura i umění. </a:t>
            </a:r>
          </a:p>
          <a:p>
            <a:r>
              <a:rPr lang="cs-CZ" dirty="0" smtClean="0"/>
              <a:t>Mladí lidé byli povinně organizováni v oddílech </a:t>
            </a:r>
            <a:r>
              <a:rPr lang="cs-CZ" b="1" u="sng" dirty="0" smtClean="0"/>
              <a:t>Hitlerjugend</a:t>
            </a:r>
            <a:r>
              <a:rPr lang="cs-CZ" b="1" u="sng" dirty="0" smtClean="0"/>
              <a:t> – Hitlerovy mládeže.</a:t>
            </a:r>
          </a:p>
          <a:p>
            <a:r>
              <a:rPr lang="cs-CZ" dirty="0" smtClean="0"/>
              <a:t>Celá situace vedla k uctívání </a:t>
            </a:r>
            <a:r>
              <a:rPr lang="cs-CZ" b="1" u="sng" dirty="0" smtClean="0"/>
              <a:t>kultu vůdce Adolfa Hitlera</a:t>
            </a:r>
            <a:r>
              <a:rPr lang="cs-CZ" dirty="0" smtClean="0"/>
              <a:t>, přijímání představy o německém nadčlověku a převaze nadřazeného nordického typu, k přitakání zrůdné představě o oprávněnosti vést válku za větší „životní prostor“ a k pohrdání „méněcennými národy a rasami“ – Slovany, Židy, Romy,….</a:t>
            </a:r>
          </a:p>
          <a:p>
            <a:r>
              <a:rPr lang="cs-CZ" dirty="0" smtClean="0"/>
              <a:t>Hitler soustavně zdůrazňoval úspěchy své zahraniční politiky.</a:t>
            </a:r>
          </a:p>
          <a:p>
            <a:r>
              <a:rPr lang="cs-CZ" dirty="0" smtClean="0"/>
              <a:t>V </a:t>
            </a:r>
            <a:r>
              <a:rPr lang="cs-CZ" b="1" u="sng" dirty="0" smtClean="0"/>
              <a:t>roce 1935 </a:t>
            </a:r>
            <a:r>
              <a:rPr lang="cs-CZ" dirty="0" smtClean="0"/>
              <a:t>zavedl </a:t>
            </a:r>
            <a:r>
              <a:rPr lang="cs-CZ" b="1" u="sng" dirty="0" smtClean="0"/>
              <a:t>všeobecnou brannou povinnost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</a:t>
            </a:r>
            <a:r>
              <a:rPr lang="cs-CZ" b="1" u="sng" dirty="0" smtClean="0"/>
              <a:t>roce 1936 </a:t>
            </a:r>
            <a:r>
              <a:rPr lang="cs-CZ" dirty="0" smtClean="0"/>
              <a:t>vstoupili </a:t>
            </a:r>
            <a:r>
              <a:rPr lang="cs-CZ" b="1" u="sng" dirty="0" smtClean="0"/>
              <a:t>vojáci wehrmachtu </a:t>
            </a:r>
            <a:r>
              <a:rPr lang="cs-CZ" dirty="0" smtClean="0"/>
              <a:t>do demilitarizované zóny v Porýní.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Opatření proti Židům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Krutost </a:t>
            </a:r>
            <a:r>
              <a:rPr lang="cs-CZ" b="1" u="sng" dirty="0" smtClean="0"/>
              <a:t>nacismu</a:t>
            </a:r>
            <a:r>
              <a:rPr lang="cs-CZ" dirty="0" smtClean="0"/>
              <a:t>, jehož příznačnou součástí byl </a:t>
            </a:r>
            <a:r>
              <a:rPr lang="cs-CZ" b="1" u="sng" dirty="0" smtClean="0"/>
              <a:t>rasismus</a:t>
            </a:r>
            <a:r>
              <a:rPr lang="cs-CZ" dirty="0" smtClean="0"/>
              <a:t>, pocítili nejdříve </a:t>
            </a:r>
            <a:r>
              <a:rPr lang="cs-CZ" b="1" u="sng" dirty="0" smtClean="0"/>
              <a:t>němečtí Židé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Byli vylučování z veřejného života, vyháněni z vysokých škol a státních úřadů.</a:t>
            </a:r>
          </a:p>
          <a:p>
            <a:r>
              <a:rPr lang="cs-CZ" dirty="0" smtClean="0"/>
              <a:t>V roce </a:t>
            </a:r>
            <a:r>
              <a:rPr lang="cs-CZ" b="1" u="sng" dirty="0" smtClean="0"/>
              <a:t>1935</a:t>
            </a:r>
            <a:r>
              <a:rPr lang="cs-CZ" dirty="0" smtClean="0"/>
              <a:t> – nechali v Norimberku schválit </a:t>
            </a:r>
            <a:r>
              <a:rPr lang="cs-CZ" b="1" u="sng" dirty="0" smtClean="0"/>
              <a:t>zákony „na ochranu německé krve a německé cti“</a:t>
            </a:r>
            <a:r>
              <a:rPr lang="cs-CZ" dirty="0" smtClean="0"/>
              <a:t>, které zbavovaly Židy německého občanství a s ním spojených práv, zakazovaly smíšená manželství.</a:t>
            </a:r>
          </a:p>
          <a:p>
            <a:r>
              <a:rPr lang="cs-CZ" dirty="0" smtClean="0"/>
              <a:t>Vyvrcholením protižidovského teroru byla tzv. </a:t>
            </a:r>
            <a:r>
              <a:rPr lang="cs-CZ" b="1" u="sng" dirty="0" smtClean="0"/>
              <a:t>křišťálová noc</a:t>
            </a:r>
            <a:r>
              <a:rPr lang="cs-CZ" dirty="0" smtClean="0"/>
              <a:t>            v </a:t>
            </a:r>
            <a:r>
              <a:rPr lang="cs-CZ" b="1" u="sng" dirty="0" smtClean="0"/>
              <a:t>listopadu 1938.</a:t>
            </a:r>
          </a:p>
          <a:p>
            <a:r>
              <a:rPr lang="cs-CZ" dirty="0" smtClean="0"/>
              <a:t>V celé zemi tehdy nacisté pořádali </a:t>
            </a:r>
            <a:r>
              <a:rPr lang="cs-CZ" b="1" u="sng" dirty="0" smtClean="0"/>
              <a:t>pogromy</a:t>
            </a:r>
            <a:r>
              <a:rPr lang="cs-CZ" dirty="0" smtClean="0"/>
              <a:t>, zapalovali synagogy a židovské školy, obchody a obydlí.</a:t>
            </a:r>
          </a:p>
          <a:p>
            <a:r>
              <a:rPr lang="cs-CZ" dirty="0" smtClean="0"/>
              <a:t>Nacističtí vůdci začali uvažovat o „konečném řešení židovské otázky“ = </a:t>
            </a:r>
            <a:r>
              <a:rPr lang="cs-CZ" b="1" u="sng" dirty="0" smtClean="0"/>
              <a:t>vyhlazení Židů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Opatření proti Židům</a:t>
            </a:r>
            <a:endParaRPr lang="cs-CZ" b="1" u="sng" dirty="0"/>
          </a:p>
        </p:txBody>
      </p:sp>
      <p:pic>
        <p:nvPicPr>
          <p:cNvPr id="30722" name="Picture 2" descr="http://upload.wikimedia.org/wikipedia/commons/0/06/The_day_after_Kristallnach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56" y="1928802"/>
            <a:ext cx="5143536" cy="388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Slovníček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i="1" u="sng" dirty="0" smtClean="0"/>
              <a:t>Árijská rasa </a:t>
            </a:r>
            <a:r>
              <a:rPr lang="cs-CZ" dirty="0" smtClean="0"/>
              <a:t>– ve skutečnosti neexistující rasa reprezentovaná podle německých nacistů zejména Němci, nadřazená ostatním.</a:t>
            </a:r>
          </a:p>
          <a:p>
            <a:r>
              <a:rPr lang="cs-CZ" b="1" i="1" u="sng" dirty="0" smtClean="0"/>
              <a:t>Pogrom </a:t>
            </a:r>
            <a:r>
              <a:rPr lang="cs-CZ" dirty="0" smtClean="0"/>
              <a:t>– hromadná násilná akce proti skupině osob.</a:t>
            </a:r>
          </a:p>
          <a:p>
            <a:r>
              <a:rPr lang="cs-CZ" b="1" i="1" u="sng" dirty="0" smtClean="0"/>
              <a:t>SS</a:t>
            </a:r>
            <a:r>
              <a:rPr lang="cs-CZ" dirty="0" smtClean="0"/>
              <a:t> – zkratka něm. Slova znamenajícího ochranný oddíl, ozbrojená teroristická organizace NSDAP, vznikla v roce 1925 z fanaticky oddaných přívrženců A. Hitlera  a sloužící původně jako jeho osobní stráž.</a:t>
            </a:r>
          </a:p>
          <a:p>
            <a:r>
              <a:rPr lang="cs-CZ" b="1" i="1" u="sng" dirty="0" smtClean="0"/>
              <a:t>SA</a:t>
            </a:r>
            <a:r>
              <a:rPr lang="cs-CZ" dirty="0" smtClean="0"/>
              <a:t> – zkratka něm. Slova znamenající úderný oddíl – ozbrojená teroristická organizace NSADP, založená v roce 1921 A. Hitlerem jako bojová skupina k terorizování politických odpůrců.</a:t>
            </a:r>
          </a:p>
          <a:p>
            <a:r>
              <a:rPr lang="cs-CZ" b="1" i="1" u="sng" dirty="0" smtClean="0"/>
              <a:t>Koncentrační tábor </a:t>
            </a:r>
            <a:r>
              <a:rPr lang="cs-CZ" dirty="0" smtClean="0"/>
              <a:t>– nacistické vězeňské tábory pro politické odpůrce a příslušníky „méněcenných“ ras.</a:t>
            </a:r>
          </a:p>
          <a:p>
            <a:r>
              <a:rPr lang="cs-CZ" b="1" i="1" u="sng" dirty="0" smtClean="0"/>
              <a:t>Wehrmacht</a:t>
            </a:r>
            <a:r>
              <a:rPr lang="cs-CZ" dirty="0" smtClean="0"/>
              <a:t> – armáda, ozbrojená moc nacistického Německa.</a:t>
            </a:r>
          </a:p>
          <a:p>
            <a:r>
              <a:rPr lang="cs-CZ" b="1" i="1" u="sng" dirty="0" smtClean="0"/>
              <a:t>Nordický typ </a:t>
            </a:r>
            <a:r>
              <a:rPr lang="cs-CZ" dirty="0" smtClean="0"/>
              <a:t>– severský typ – člověk vyznačující se podlouhlou hlavou, úzkým nosem a obličejem, světlými vlasy a světlýma očima.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00528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Opakovací otázky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Kdy se stal Adolf Hitler říšským kancléřem?</a:t>
            </a:r>
          </a:p>
          <a:p>
            <a:r>
              <a:rPr lang="cs-CZ" dirty="0" smtClean="0"/>
              <a:t>2. Vysvětlete co znamená „noc dlouhých nožů“.</a:t>
            </a:r>
          </a:p>
          <a:p>
            <a:r>
              <a:rPr lang="cs-CZ" dirty="0" smtClean="0"/>
              <a:t>3. Jaká opatření proti Židům byla zavedena v Německu?</a:t>
            </a:r>
          </a:p>
          <a:p>
            <a:r>
              <a:rPr lang="cs-CZ" dirty="0" smtClean="0"/>
              <a:t>4</a:t>
            </a:r>
            <a:r>
              <a:rPr lang="cs-CZ" dirty="0" smtClean="0"/>
              <a:t>. Vysvětlete co je to křišťálová noc?</a:t>
            </a:r>
          </a:p>
          <a:p>
            <a:r>
              <a:rPr lang="cs-CZ" dirty="0" smtClean="0"/>
              <a:t>5</a:t>
            </a:r>
            <a:r>
              <a:rPr lang="cs-CZ" dirty="0" smtClean="0"/>
              <a:t>. V jaké knize Adolf Hitler popsal svůj nový program nacistů?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73815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 k textu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2400" dirty="0" smtClean="0"/>
              <a:t>KUKLÍK, Jan; KOCIAN, Jiří. </a:t>
            </a:r>
            <a:r>
              <a:rPr lang="cs-CZ" altLang="cs-CZ" sz="2400" i="1" dirty="0" smtClean="0"/>
              <a:t>Dějepis pro 9. ročník základní školy a 4. ročník osmiletého gymnázia - nejnovější dějiny</a:t>
            </a:r>
            <a:r>
              <a:rPr lang="cs-CZ" altLang="cs-CZ" sz="2400" dirty="0" smtClean="0"/>
              <a:t>. Praha: SPN - pedagogické nakladatelství, akciová společnost, 2002, ISBN 80-7235-077-3. 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79375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 k obrázkům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Obr.č. 1 </a:t>
            </a:r>
            <a:r>
              <a:rPr lang="nl-NL" sz="2000" dirty="0" smtClean="0"/>
              <a:t>NEUVEDEN, Neuveden. </a:t>
            </a:r>
            <a:r>
              <a:rPr lang="nl-NL" sz="2000" i="1" dirty="0" smtClean="0"/>
              <a:t>cs.wikipedia.org</a:t>
            </a:r>
            <a:r>
              <a:rPr lang="nl-NL" sz="2000" dirty="0" smtClean="0"/>
              <a:t> [online]. [cit. 28.10.2013]. Dostupný na WWW: http://cs.wikipedia.org/wiki/Soubor:Reichsparteitagnov1935.jpg </a:t>
            </a:r>
            <a:endParaRPr lang="cs-CZ" sz="2000" dirty="0" smtClean="0"/>
          </a:p>
          <a:p>
            <a:r>
              <a:rPr lang="cs-CZ" sz="2000" dirty="0" smtClean="0"/>
              <a:t>Obr.č. 2 </a:t>
            </a:r>
            <a:r>
              <a:rPr lang="cs-CZ" sz="2000" dirty="0" smtClean="0"/>
              <a:t>NEUVEDEN, </a:t>
            </a:r>
            <a:r>
              <a:rPr lang="cs-CZ" sz="2000" dirty="0" smtClean="0"/>
              <a:t>Neuveden</a:t>
            </a:r>
            <a:r>
              <a:rPr lang="cs-CZ" sz="2000" dirty="0" smtClean="0"/>
              <a:t>. </a:t>
            </a:r>
            <a:r>
              <a:rPr lang="cs-CZ" sz="2000" i="1" dirty="0" smtClean="0"/>
              <a:t>upload.tn.nova.cz</a:t>
            </a:r>
            <a:r>
              <a:rPr lang="cs-CZ" sz="2000" dirty="0" smtClean="0"/>
              <a:t> [online]. [cit. 28.10.2013]. Dostupný na WWW: http://img.cz.prg.cmestatic.com/media/images/750x750/May2009/510419.jpg?d41d </a:t>
            </a:r>
            <a:endParaRPr lang="cs-CZ" sz="2000" dirty="0" smtClean="0"/>
          </a:p>
          <a:p>
            <a:r>
              <a:rPr lang="cs-CZ" sz="2000" dirty="0" smtClean="0"/>
              <a:t>Obr.č.3 </a:t>
            </a:r>
            <a:r>
              <a:rPr lang="nl-NL" sz="2000" dirty="0" smtClean="0"/>
              <a:t>NEUVEDEN, Neuveden. </a:t>
            </a:r>
            <a:r>
              <a:rPr lang="nl-NL" sz="2000" i="1" dirty="0" smtClean="0"/>
              <a:t>cs.wikipedia.org</a:t>
            </a:r>
            <a:r>
              <a:rPr lang="nl-NL" sz="2000" dirty="0" smtClean="0"/>
              <a:t> [online]. [cit. 28.10.2013]. Dostupný na WWW: http://cs.wikipedia.org/wiki/Soubor:The_day_after_Kristallnacht.jpg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97286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1061</Words>
  <Application>Microsoft Office PowerPoint</Application>
  <PresentationFormat>Předvádění na obrazovce (4:3)</PresentationFormat>
  <Paragraphs>97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Nástup nacismu v Německu</vt:lpstr>
      <vt:lpstr>Snímek 2</vt:lpstr>
      <vt:lpstr>Anotace </vt:lpstr>
      <vt:lpstr>Důsledky krize v Německu</vt:lpstr>
      <vt:lpstr>Adolf Hitler a NSDAP</vt:lpstr>
      <vt:lpstr>Adolf Hitler – rok 1935</vt:lpstr>
      <vt:lpstr>Nástup Hitlera k moci</vt:lpstr>
      <vt:lpstr>Charakter nacistického režimu</vt:lpstr>
      <vt:lpstr>Noc dlouhých nožů – H.Himmler</vt:lpstr>
      <vt:lpstr>Charakter nacistického režimu - pokračování</vt:lpstr>
      <vt:lpstr>Opatření proti Židům</vt:lpstr>
      <vt:lpstr>Opatření proti Židům</vt:lpstr>
      <vt:lpstr>Slovníček </vt:lpstr>
      <vt:lpstr>Opakovací otázky</vt:lpstr>
      <vt:lpstr>Zdroj k textu</vt:lpstr>
      <vt:lpstr>Zdroj k obrázkům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Nástup nacismu v Německu</dc:title>
  <dc:creator>Alena</dc:creator>
  <cp:lastModifiedBy>Alena</cp:lastModifiedBy>
  <cp:revision>13</cp:revision>
  <dcterms:created xsi:type="dcterms:W3CDTF">2013-10-28T15:46:51Z</dcterms:created>
  <dcterms:modified xsi:type="dcterms:W3CDTF">2013-10-28T20:03:21Z</dcterms:modified>
</cp:coreProperties>
</file>