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8" r:id="rId13"/>
    <p:sldId id="267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A69-B5A5-412D-A5F2-384C39A7E7C4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F290BD-1C14-47EA-A922-1AFFF3643B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1554A69-B5A5-412D-A5F2-384C39A7E7C4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84F290BD-1C14-47EA-A922-1AFFF3643B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A69-B5A5-412D-A5F2-384C39A7E7C4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290BD-1C14-47EA-A922-1AFFF3643B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A69-B5A5-412D-A5F2-384C39A7E7C4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290BD-1C14-47EA-A922-1AFFF3643B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290BD-1C14-47EA-A922-1AFFF3643B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A69-B5A5-412D-A5F2-384C39A7E7C4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A69-B5A5-412D-A5F2-384C39A7E7C4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290BD-1C14-47EA-A922-1AFFF3643B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A69-B5A5-412D-A5F2-384C39A7E7C4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290BD-1C14-47EA-A922-1AFFF3643B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1554A69-B5A5-412D-A5F2-384C39A7E7C4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F290BD-1C14-47EA-A922-1AFFF3643B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A69-B5A5-412D-A5F2-384C39A7E7C4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F290BD-1C14-47EA-A922-1AFFF3643B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A69-B5A5-412D-A5F2-384C39A7E7C4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290BD-1C14-47EA-A922-1AFFF3643B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A69-B5A5-412D-A5F2-384C39A7E7C4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290BD-1C14-47EA-A922-1AFFF3643B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1554A69-B5A5-412D-A5F2-384C39A7E7C4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84F290BD-1C14-47EA-A922-1AFFF3643B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a/a3/Bitva_u_Lipan.jpg?uselang=cs" TargetMode="External"/><Relationship Id="rId13" Type="http://schemas.openxmlformats.org/officeDocument/2006/relationships/hyperlink" Target="http://upload.wikimedia.org/wikipedia/commons/d/d5/Socha_Svateho_Vojtecha_a_Radima.jpg" TargetMode="External"/><Relationship Id="rId3" Type="http://schemas.openxmlformats.org/officeDocument/2006/relationships/hyperlink" Target="http://upload.wikimedia.org/wikipedia/commons/2/2f/Po%C5%99%C3%AD%C4%8Dany,_n%C3%A1dra%C5%BE%C3%AD.jpg?uselang=cs" TargetMode="External"/><Relationship Id="rId7" Type="http://schemas.openxmlformats.org/officeDocument/2006/relationships/hyperlink" Target="http://upload.wikimedia.org/wikipedia/commons/5/53/Josef_Mathauser_-_Bitva_u_Lipan_roku_1434.jpg" TargetMode="External"/><Relationship Id="rId12" Type="http://schemas.openxmlformats.org/officeDocument/2006/relationships/hyperlink" Target="http://upload.wikimedia.org/wikipedia/commons/2/26/Kostel_Svat%C3%A9ho_Vojt%C4%9Bcha_v_Libici.jpg" TargetMode="External"/><Relationship Id="rId17" Type="http://schemas.openxmlformats.org/officeDocument/2006/relationships/hyperlink" Target="http://upload.wikimedia.org/wikipedia/commons/4/45/K%C5%99e%C4%8Dho%C5%99_-_pam%C3%A1tn%C3%ADk_bitvy_u_Kol%C3%ADna1.jpg" TargetMode="External"/><Relationship Id="rId2" Type="http://schemas.openxmlformats.org/officeDocument/2006/relationships/hyperlink" Target="http://upload.wikimedia.org/wikipedia/commons/7/7d/Kostel_v_Poricanech.jpg?uselang=cs" TargetMode="External"/><Relationship Id="rId16" Type="http://schemas.openxmlformats.org/officeDocument/2006/relationships/hyperlink" Target="http://upload.wikimedia.org/wikipedia/commons/a/a5/Schlacht-Kolin-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e/e5/Lipany,_vjezd.jpg" TargetMode="External"/><Relationship Id="rId11" Type="http://schemas.openxmlformats.org/officeDocument/2006/relationships/hyperlink" Target="http://upload.wikimedia.org/wikipedia/commons/2/2a/Battle_of_Lipany_memorial_486.jpg" TargetMode="External"/><Relationship Id="rId5" Type="http://schemas.openxmlformats.org/officeDocument/2006/relationships/hyperlink" Target="http://upload.wikimedia.org/wikipedia/commons/1/14/Protektorat_Bohmen-Mahren.png" TargetMode="External"/><Relationship Id="rId15" Type="http://schemas.openxmlformats.org/officeDocument/2006/relationships/hyperlink" Target="http://upload.wikimedia.org/wikipedia/commons/8/8d/Kolin_CZ_town_hall.JPG" TargetMode="External"/><Relationship Id="rId10" Type="http://schemas.openxmlformats.org/officeDocument/2006/relationships/hyperlink" Target="http://upload.wikimedia.org/wikipedia/commons/7/7c/%C4%8Ceskobrodsk%C3%A1_kronika_-_Lipany.jpg?uselang=cs" TargetMode="External"/><Relationship Id="rId4" Type="http://schemas.openxmlformats.org/officeDocument/2006/relationships/hyperlink" Target="http://upload.wikimedia.org/wikipedia/commons/thumb/4/4a/Czech_Republic_location_map.svg/240px-Czech_Republic_location_map.svg.png" TargetMode="External"/><Relationship Id="rId9" Type="http://schemas.openxmlformats.org/officeDocument/2006/relationships/hyperlink" Target="http://upload.wikimedia.org/wikipedia/commons/0/0e/Skupina_bratrsk%C3%BDch_vojev%C5%AFdc%C5%AF.jpg?uselang=cs" TargetMode="External"/><Relationship Id="rId14" Type="http://schemas.openxmlformats.org/officeDocument/2006/relationships/hyperlink" Target="http://upload.wikimedia.org/wikipedia/commons/9/9d/Z%C3%A1klady_Slavn%C3%ADkovsk%C3%A9ho_kostela_v_Libic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5445224"/>
            <a:ext cx="6912768" cy="1121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404664"/>
            <a:ext cx="8964488" cy="525658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b="1" u="sng" dirty="0" smtClean="0">
                <a:latin typeface="Calibri" pitchFamily="34" charset="0"/>
              </a:rPr>
              <a:t>Základní škola T. G. Masaryka a Mateřská škola </a:t>
            </a:r>
            <a:r>
              <a:rPr lang="cs-CZ" b="1" u="sng" dirty="0" err="1" smtClean="0">
                <a:latin typeface="Calibri" pitchFamily="34" charset="0"/>
              </a:rPr>
              <a:t>Poříčany</a:t>
            </a:r>
            <a:r>
              <a:rPr lang="cs-CZ" b="1" u="sng" dirty="0" smtClean="0">
                <a:latin typeface="Calibri" pitchFamily="34" charset="0"/>
              </a:rPr>
              <a:t>, okr. Kolín</a:t>
            </a:r>
          </a:p>
          <a:p>
            <a:endParaRPr lang="cs-CZ" dirty="0" smtClean="0"/>
          </a:p>
          <a:p>
            <a:r>
              <a:rPr lang="cs-CZ" dirty="0" smtClean="0"/>
              <a:t>Materiál </a:t>
            </a:r>
            <a:r>
              <a:rPr lang="cs-CZ" dirty="0" smtClean="0"/>
              <a:t>slouží k seznámení s historií naší obce a nejvýznamnějšími historickými místy v blízkém okolí.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Číslo projektu: CZ.1.07/1.4.00/21.3085</a:t>
            </a:r>
          </a:p>
          <a:p>
            <a:endParaRPr lang="cs-CZ" dirty="0" smtClean="0">
              <a:latin typeface="Calibri" pitchFamily="34" charset="0"/>
            </a:endParaRPr>
          </a:p>
          <a:p>
            <a:r>
              <a:rPr lang="cs-CZ" sz="2000" dirty="0" smtClean="0"/>
              <a:t>VY__</a:t>
            </a:r>
            <a:r>
              <a:rPr lang="cs-CZ" sz="2000" dirty="0" smtClean="0"/>
              <a:t>32_INOVACE_D_20_Regionální historie</a:t>
            </a: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 algn="r"/>
            <a:r>
              <a:rPr lang="cs-CZ" sz="2000" dirty="0" smtClean="0"/>
              <a:t>Autor Mgr. Jana </a:t>
            </a:r>
            <a:r>
              <a:rPr lang="cs-CZ" sz="2000" dirty="0" err="1" smtClean="0"/>
              <a:t>Cmárová</a:t>
            </a:r>
            <a:endParaRPr lang="cs-CZ" sz="20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Velké bitvy našeho okolí</a:t>
            </a:r>
            <a:endParaRPr lang="cs-CZ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Regionální historie</a:t>
            </a:r>
            <a:endParaRPr lang="cs-CZ" b="1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524000"/>
            <a:ext cx="8219256" cy="4857328"/>
          </a:xfrm>
        </p:spPr>
        <p:txBody>
          <a:bodyPr/>
          <a:lstStyle/>
          <a:p>
            <a:r>
              <a:rPr lang="cs-CZ" dirty="0" smtClean="0"/>
              <a:t>Okolí dnešní obce souvisle osídleno již v mladší době kamenné.</a:t>
            </a:r>
          </a:p>
          <a:p>
            <a:r>
              <a:rPr lang="cs-CZ" dirty="0" smtClean="0"/>
              <a:t>První dochovaná písemná zmínka o </a:t>
            </a:r>
            <a:r>
              <a:rPr lang="cs-CZ" dirty="0" err="1" smtClean="0"/>
              <a:t>Poříčanech</a:t>
            </a:r>
            <a:r>
              <a:rPr lang="cs-CZ" dirty="0" smtClean="0"/>
              <a:t> pochází z roku 1295. O původu názvu obce existuje několik domněnek… </a:t>
            </a:r>
            <a:r>
              <a:rPr lang="cs-CZ" b="1" dirty="0" smtClean="0"/>
              <a:t>Znáte je?</a:t>
            </a:r>
          </a:p>
          <a:p>
            <a:r>
              <a:rPr lang="pl-PL" dirty="0" smtClean="0"/>
              <a:t>Ve 14. století byl v Poříčanech postaven kostel. 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Poříčany</a:t>
            </a:r>
            <a:endParaRPr lang="cs-CZ" b="1" dirty="0"/>
          </a:p>
        </p:txBody>
      </p:sp>
      <p:pic>
        <p:nvPicPr>
          <p:cNvPr id="1026" name="Picture 2" descr="http://upload.wikimedia.org/wikipedia/commons/7/7d/Kostel_v_Poricanech.jpg?uselang=cs"/>
          <p:cNvPicPr>
            <a:picLocks noChangeAspect="1" noChangeArrowheads="1"/>
          </p:cNvPicPr>
          <p:nvPr/>
        </p:nvPicPr>
        <p:blipFill>
          <a:blip r:embed="rId2" cstate="print"/>
          <a:srcRect b="12822"/>
          <a:stretch>
            <a:fillRect/>
          </a:stretch>
        </p:blipFill>
        <p:spPr bwMode="auto">
          <a:xfrm>
            <a:off x="611560" y="4077072"/>
            <a:ext cx="2128707" cy="263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ttp://upload.wikimedia.org/wikipedia/commons/2/2f/Po%C5%99%C3%AD%C4%8Dany%2C_n%C3%A1dra%C5%BE%C3%AD.jpg?uselang=c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149080"/>
            <a:ext cx="3360373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Poříčan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4581128"/>
            <a:ext cx="2722492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7cípá hvězda 6"/>
          <p:cNvSpPr/>
          <p:nvPr/>
        </p:nvSpPr>
        <p:spPr>
          <a:xfrm flipH="1" flipV="1">
            <a:off x="7380312" y="5301208"/>
            <a:ext cx="72008" cy="72008"/>
          </a:xfrm>
          <a:prstGeom prst="star7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122413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 době Protektorátu Čechy a Morava obec přejmenována na – </a:t>
            </a:r>
            <a:r>
              <a:rPr lang="cs-CZ" b="1" i="1" dirty="0" err="1" smtClean="0"/>
              <a:t>Porschitschan</a:t>
            </a:r>
            <a:r>
              <a:rPr lang="cs-CZ" b="1" i="1" dirty="0" smtClean="0"/>
              <a:t>, </a:t>
            </a:r>
            <a:r>
              <a:rPr lang="cs-CZ" b="1" i="1" dirty="0" err="1" smtClean="0"/>
              <a:t>GBez</a:t>
            </a:r>
            <a:r>
              <a:rPr lang="cs-CZ" b="1" i="1" dirty="0" smtClean="0"/>
              <a:t>. </a:t>
            </a:r>
            <a:r>
              <a:rPr lang="cs-CZ" b="1" i="1" dirty="0" err="1" smtClean="0"/>
              <a:t>Böhmisch</a:t>
            </a:r>
            <a:r>
              <a:rPr lang="cs-CZ" b="1" i="1" dirty="0" smtClean="0"/>
              <a:t> Brod.</a:t>
            </a:r>
          </a:p>
          <a:p>
            <a:endParaRPr lang="cs-CZ" b="1" i="1" dirty="0"/>
          </a:p>
        </p:txBody>
      </p:sp>
      <p:pic>
        <p:nvPicPr>
          <p:cNvPr id="28674" name="Picture 2" descr="http://upload.wikimedia.org/wikipedia/commons/1/14/Protektorat_Bohmen-Mahre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7575301" cy="5085184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2915816" y="3140968"/>
            <a:ext cx="792088" cy="7200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1296144"/>
          </a:xfrm>
        </p:spPr>
        <p:txBody>
          <a:bodyPr/>
          <a:lstStyle/>
          <a:p>
            <a:r>
              <a:rPr lang="cs-CZ" dirty="0" smtClean="0"/>
              <a:t>26. dubna 1945 byl americkými letouny bombardován vlak převážející raněné německé vojáky. Nikdo nebyl zraněn, byla zasažena pouze lokomotiva.</a:t>
            </a:r>
          </a:p>
          <a:p>
            <a:endParaRPr lang="cs-CZ" dirty="0"/>
          </a:p>
        </p:txBody>
      </p:sp>
      <p:pic>
        <p:nvPicPr>
          <p:cNvPr id="1026" name="Picture 2" descr="C:\Users\Jana Cmárová\Pictures\5.12.čertíci\2013-06-30\2305.jpg"/>
          <p:cNvPicPr>
            <a:picLocks noChangeAspect="1" noChangeArrowheads="1"/>
          </p:cNvPicPr>
          <p:nvPr/>
        </p:nvPicPr>
        <p:blipFill>
          <a:blip r:embed="rId2" cstate="print"/>
          <a:srcRect b="15941"/>
          <a:stretch>
            <a:fillRect/>
          </a:stretch>
        </p:blipFill>
        <p:spPr bwMode="auto">
          <a:xfrm>
            <a:off x="557554" y="1772816"/>
            <a:ext cx="4446494" cy="4983584"/>
          </a:xfrm>
          <a:prstGeom prst="rect">
            <a:avLst/>
          </a:prstGeom>
          <a:noFill/>
        </p:spPr>
      </p:pic>
      <p:pic>
        <p:nvPicPr>
          <p:cNvPr id="1027" name="Picture 3" descr="C:\Users\Jana Cmárová\Pictures\5.12.čertíci\2013-06-30\23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628800"/>
            <a:ext cx="3096344" cy="4128459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364088" y="5877272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Památník obětí I. a II. světové války – foto autorka.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436096" y="1700808"/>
            <a:ext cx="3168352" cy="4320480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Středočeská vesnice, která se proslavila v neděli </a:t>
            </a:r>
            <a:r>
              <a:rPr lang="cs-CZ" b="1" dirty="0" smtClean="0"/>
              <a:t>30. května 1434 </a:t>
            </a:r>
            <a:r>
              <a:rPr lang="cs-CZ" dirty="0" smtClean="0"/>
              <a:t>kdy se zde střetla husitská vojska.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Lipany leží 10 kilometrů od </a:t>
            </a:r>
            <a:r>
              <a:rPr lang="cs-CZ" dirty="0" err="1" smtClean="0"/>
              <a:t>Poříčan</a:t>
            </a:r>
            <a:r>
              <a:rPr lang="cs-CZ" dirty="0" smtClean="0"/>
              <a:t>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Lipany</a:t>
            </a:r>
            <a:endParaRPr lang="cs-CZ" dirty="0"/>
          </a:p>
        </p:txBody>
      </p:sp>
      <p:pic>
        <p:nvPicPr>
          <p:cNvPr id="4" name="Picture 6" descr="Poříča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4954740" cy="3145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7cípá hvězda 4"/>
          <p:cNvSpPr/>
          <p:nvPr/>
        </p:nvSpPr>
        <p:spPr>
          <a:xfrm flipH="1" flipV="1">
            <a:off x="2510056" y="2780928"/>
            <a:ext cx="45719" cy="72008"/>
          </a:xfrm>
          <a:prstGeom prst="star7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http://upload.wikimedia.org/wikipedia/commons/e/e5/Lipany%2C_vjez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653136"/>
            <a:ext cx="2979962" cy="19866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9462" name="Picture 6" descr="http://upload.wikimedia.org/wikipedia/commons/0/0e/Skupina_bratrsk%C3%BDch_vojev%C5%AFdc%C5%AF.jpg?uselang=c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3873464"/>
            <a:ext cx="4788023" cy="2984535"/>
          </a:xfrm>
          <a:prstGeom prst="rect">
            <a:avLst/>
          </a:prstGeom>
          <a:noFill/>
        </p:spPr>
      </p:pic>
      <p:pic>
        <p:nvPicPr>
          <p:cNvPr id="19464" name="Picture 8" descr="http://upload.wikimedia.org/wikipedia/commons/7/7c/%C4%8Ceskobrodsk%C3%A1_kronika_-_Lipany.jpg?uselang=c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49080"/>
            <a:ext cx="4355976" cy="2708919"/>
          </a:xfrm>
          <a:prstGeom prst="rect">
            <a:avLst/>
          </a:prstGeom>
          <a:noFill/>
        </p:spPr>
      </p:pic>
      <p:pic>
        <p:nvPicPr>
          <p:cNvPr id="19458" name="Picture 2" descr="http://upload.wikimedia.org/wikipedia/commons/5/53/Josef_Mathauser_-_Bitva_u_Lipan_roku_14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6569925" cy="4130293"/>
          </a:xfrm>
          <a:prstGeom prst="rect">
            <a:avLst/>
          </a:prstGeom>
          <a:noFill/>
        </p:spPr>
      </p:pic>
      <p:pic>
        <p:nvPicPr>
          <p:cNvPr id="19460" name="Picture 4" descr="http://upload.wikimedia.org/wikipedia/commons/a/a3/Bitva_u_Lipan.jpg?uselang=c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34945" y="0"/>
            <a:ext cx="3209054" cy="429309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332656"/>
            <a:ext cx="8280920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Jaké následky měla bitva u Lipan pro České země?</a:t>
            </a:r>
            <a:endParaRPr lang="cs-CZ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68144" y="2564904"/>
            <a:ext cx="28803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i="1" dirty="0" smtClean="0"/>
              <a:t>Mohyla Prokopa Holého</a:t>
            </a:r>
            <a:r>
              <a:rPr lang="cs-CZ" sz="2400" dirty="0" smtClean="0"/>
              <a:t>, která byla z iniciativy českých vlastenců na Lipské hoře slavnostně odhalena v roce 1881.</a:t>
            </a:r>
            <a:endParaRPr lang="cs-CZ" sz="2400" dirty="0"/>
          </a:p>
        </p:txBody>
      </p:sp>
      <p:pic>
        <p:nvPicPr>
          <p:cNvPr id="20484" name="Picture 4" descr="http://upload.wikimedia.org/wikipedia/commons/2/2a/Battle_of_Lipany_memorial_4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916832"/>
            <a:ext cx="5483434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4048" y="2060848"/>
            <a:ext cx="3682752" cy="4035152"/>
          </a:xfrm>
        </p:spPr>
        <p:txBody>
          <a:bodyPr/>
          <a:lstStyle/>
          <a:p>
            <a:r>
              <a:rPr lang="cs-CZ" dirty="0" smtClean="0"/>
              <a:t>Středočeská vesnice, kde v době raného středověku sídlil rod </a:t>
            </a:r>
            <a:r>
              <a:rPr lang="cs-CZ" b="1" dirty="0" err="1" smtClean="0"/>
              <a:t>Slavníkovců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Libice leží 22 kilometrů od </a:t>
            </a:r>
            <a:r>
              <a:rPr lang="cs-CZ" dirty="0" err="1" smtClean="0"/>
              <a:t>Poříčan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Libice nad Cidlinou</a:t>
            </a:r>
            <a:endParaRPr lang="cs-CZ" dirty="0"/>
          </a:p>
        </p:txBody>
      </p:sp>
      <p:pic>
        <p:nvPicPr>
          <p:cNvPr id="4" name="Picture 6" descr="Poříča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1412776"/>
            <a:ext cx="4537487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Pravidelný pětiúhelník 4"/>
          <p:cNvSpPr/>
          <p:nvPr/>
        </p:nvSpPr>
        <p:spPr>
          <a:xfrm>
            <a:off x="2195736" y="2492896"/>
            <a:ext cx="72008" cy="72008"/>
          </a:xfrm>
          <a:prstGeom prst="pentag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1506" name="Picture 2" descr="http://upload.wikimedia.org/wikipedia/commons/2/26/Kostel_Svat%C3%A9ho_Vojt%C4%9Bcha_v_Libic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293096"/>
            <a:ext cx="3564396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upload.wikimedia.org/wikipedia/commons/d/d5/Socha_Svateho_Vojtecha_a_Radi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2532" name="Picture 4" descr="http://upload.wikimedia.org/wikipedia/commons/9/9d/Z%C3%A1klady_Slavn%C3%ADkovsk%C3%A9ho_kostela_v_Libic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"/>
            <a:ext cx="4603439" cy="3068959"/>
          </a:xfrm>
          <a:prstGeom prst="rect">
            <a:avLst/>
          </a:prstGeom>
          <a:noFill/>
        </p:spPr>
      </p:pic>
      <p:sp>
        <p:nvSpPr>
          <p:cNvPr id="4" name="Zaoblený obdélník 3"/>
          <p:cNvSpPr/>
          <p:nvPr/>
        </p:nvSpPr>
        <p:spPr>
          <a:xfrm>
            <a:off x="4716016" y="3573016"/>
            <a:ext cx="4248472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Víš co se stalo v </a:t>
            </a:r>
            <a:r>
              <a:rPr lang="cs-CZ" sz="2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Libici</a:t>
            </a:r>
            <a:r>
              <a:rPr lang="cs-CZ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28. září 995?</a:t>
            </a:r>
            <a:endParaRPr lang="cs-CZ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716016" y="5085184"/>
            <a:ext cx="4248472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Jaké následky měl tento čin pro české země?</a:t>
            </a:r>
            <a:endParaRPr lang="cs-CZ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788024" y="1412776"/>
            <a:ext cx="3898776" cy="4683224"/>
          </a:xfrm>
        </p:spPr>
        <p:txBody>
          <a:bodyPr/>
          <a:lstStyle/>
          <a:p>
            <a:r>
              <a:rPr lang="cs-CZ" dirty="0" smtClean="0"/>
              <a:t>Kolín je středočeské okresní město, které bylo založeno ve středověku.</a:t>
            </a:r>
          </a:p>
          <a:p>
            <a:r>
              <a:rPr lang="cs-CZ" dirty="0" smtClean="0"/>
              <a:t>18. června 1757 zde proběhla velká bitva – </a:t>
            </a:r>
            <a:r>
              <a:rPr lang="cs-CZ" b="1" dirty="0" err="1" smtClean="0"/>
              <a:t>bitva</a:t>
            </a:r>
            <a:r>
              <a:rPr lang="cs-CZ" b="1" dirty="0" smtClean="0"/>
              <a:t> u Kolína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Kolín leží 30 kilometrů od </a:t>
            </a:r>
            <a:r>
              <a:rPr lang="cs-CZ" dirty="0" err="1" smtClean="0"/>
              <a:t>Poříčan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Kolín</a:t>
            </a:r>
            <a:endParaRPr lang="cs-CZ" dirty="0"/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2" cstate="print"/>
          <a:srcRect l="26284" t="34078" r="51025" b="40328"/>
          <a:stretch>
            <a:fillRect/>
          </a:stretch>
        </p:blipFill>
        <p:spPr bwMode="auto">
          <a:xfrm>
            <a:off x="395536" y="1412776"/>
            <a:ext cx="4320480" cy="2739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 descr="http://upload.wikimedia.org/wikipedia/commons/8/8d/Kolin_CZ_town_h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265712"/>
            <a:ext cx="3456384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upload.wikimedia.org/wikipedia/commons/a/a5/Schlacht-Koli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386389"/>
          </a:xfrm>
          <a:prstGeom prst="rect">
            <a:avLst/>
          </a:prstGeom>
          <a:noFill/>
        </p:spPr>
      </p:pic>
      <p:sp>
        <p:nvSpPr>
          <p:cNvPr id="3" name="Zaoblený obdélník 2"/>
          <p:cNvSpPr/>
          <p:nvPr/>
        </p:nvSpPr>
        <p:spPr>
          <a:xfrm>
            <a:off x="323528" y="5517232"/>
            <a:ext cx="8280920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Které armády se utkaly v bitvě u Kolína?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upload.wikimedia.org/wikipedia/commons/4/45/K%C5%99e%C4%8Dho%C5%99_-_pam%C3%A1tn%C3%ADk_bitvy_u_Kol%C3%ADna1.jpg"/>
          <p:cNvPicPr>
            <a:picLocks noChangeAspect="1" noChangeArrowheads="1"/>
          </p:cNvPicPr>
          <p:nvPr/>
        </p:nvPicPr>
        <p:blipFill>
          <a:blip r:embed="rId2" cstate="print"/>
          <a:srcRect t="7876" b="21832"/>
          <a:stretch>
            <a:fillRect/>
          </a:stretch>
        </p:blipFill>
        <p:spPr bwMode="auto">
          <a:xfrm>
            <a:off x="0" y="548680"/>
            <a:ext cx="5668422" cy="5976664"/>
          </a:xfrm>
          <a:prstGeom prst="rect">
            <a:avLst/>
          </a:prstGeom>
          <a:noFill/>
        </p:spPr>
      </p:pic>
      <p:pic>
        <p:nvPicPr>
          <p:cNvPr id="25604" name="Picture 4" descr="http://upload.wikimedia.org/wikipedia/commons/5/58/Bitva_u_kolina_mohyla_bedricho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6" y="-1"/>
            <a:ext cx="3219823" cy="4293097"/>
          </a:xfrm>
          <a:prstGeom prst="rect">
            <a:avLst/>
          </a:prstGeom>
          <a:noFill/>
        </p:spPr>
      </p:pic>
      <p:sp>
        <p:nvSpPr>
          <p:cNvPr id="6" name="Zaoblený obdélník 5"/>
          <p:cNvSpPr/>
          <p:nvPr/>
        </p:nvSpPr>
        <p:spPr>
          <a:xfrm>
            <a:off x="5940152" y="4437112"/>
            <a:ext cx="2736304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Památník bitvy u Kolína </a:t>
            </a:r>
            <a:r>
              <a:rPr lang="cs-CZ" sz="2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Křečhoř</a:t>
            </a:r>
            <a:r>
              <a:rPr lang="cs-CZ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–  </a:t>
            </a:r>
          </a:p>
          <a:p>
            <a:pPr algn="ctr"/>
            <a:r>
              <a:rPr lang="cs-CZ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vrch </a:t>
            </a:r>
            <a:r>
              <a:rPr lang="cs-CZ" sz="2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Bedřichov</a:t>
            </a:r>
            <a:r>
              <a:rPr lang="cs-CZ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</a:p>
        </p:txBody>
      </p:sp>
      <p:sp>
        <p:nvSpPr>
          <p:cNvPr id="7" name="Šipka doleva 6"/>
          <p:cNvSpPr/>
          <p:nvPr/>
        </p:nvSpPr>
        <p:spPr>
          <a:xfrm>
            <a:off x="5004048" y="5445224"/>
            <a:ext cx="1512168" cy="432048"/>
          </a:xfrm>
          <a:prstGeom prst="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Šipka doleva 7"/>
          <p:cNvSpPr/>
          <p:nvPr/>
        </p:nvSpPr>
        <p:spPr>
          <a:xfrm rot="5400000">
            <a:off x="7740352" y="4653136"/>
            <a:ext cx="1872208" cy="432048"/>
          </a:xfrm>
          <a:prstGeom prst="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6237312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>
                <a:hlinkClick r:id="rId2"/>
              </a:rPr>
              <a:t>http://upload.wikimedia.org/wikipedia/commons/7/7d/Kostel_v_Poricanech.jpg?uselang=cs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http://upload.wikimedia.org/wikipedia/commons/2/2f/Po%C5%99%C3%AD%C4%8Dany%2C_n%C3%A1dra%C5%BE%C3%AD.jpg?uselang=cs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http://upload.wikimedia.org/wikipedia/commons/thumb/4/4a/Czech_Republic_location_map.svg/240px-Czech_Republic_location_map.svg.png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http://upload.wikimedia.org/wikipedia/commons/1/14/Protektorat_Bohmen-Mahren.png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http://upload.wikimedia.org/wikipedia/commons/e/e5/Lipany%2C_vjezd.jpg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http://upload.wikimedia.org/wikipedia/commons/5/53/Josef_Mathauser_-_Bitva_u_Lipan_roku_1434.jpg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http://upload.wikimedia.org/wikipedia/commons/a/a3/Bitva_u_Lipan.jpg?uselang=cs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http://upload.wikimedia.org/wikipedia/commons/0/0e/Skupina_bratrsk%C3%BDch_vojev%C5%AFdc%C5%AF.jpg?uselang=cs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http://upload.wikimedia.org/wikipedia/commons/7/7c/%C4%8Ceskobrodsk%C3%A1_kronika_-_Lipany.jpg?uselang=cs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http://upload.wikimedia.org/wikipedia/commons/2/2a/Battle_of_Lipany_memorial_486.jpg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http://upload.wikimedia.org/wikipedia/commons/2/26/Kostel_Svat%C3%A9ho_Vojt%C4%9Bcha_v_Libici.jpg</a:t>
            </a:r>
            <a:endParaRPr lang="cs-CZ" dirty="0" smtClean="0"/>
          </a:p>
          <a:p>
            <a:r>
              <a:rPr lang="cs-CZ" dirty="0" smtClean="0">
                <a:hlinkClick r:id="rId13"/>
              </a:rPr>
              <a:t>http://upload.wikimedia.org/wikipedia/commons/d/d5/Socha_Svateho_Vojtecha_a_Radima.jpg</a:t>
            </a:r>
            <a:endParaRPr lang="cs-CZ" dirty="0" smtClean="0"/>
          </a:p>
          <a:p>
            <a:r>
              <a:rPr lang="cs-CZ" dirty="0" smtClean="0">
                <a:hlinkClick r:id="rId14"/>
              </a:rPr>
              <a:t>http://upload.wikimedia.org/wikipedia/commons/9/9d/Z%C3%A1klady_Slavn%C3%ADkovsk%C3%A9ho_kostela_v_Libici.jpg</a:t>
            </a:r>
            <a:endParaRPr lang="cs-CZ" dirty="0" smtClean="0"/>
          </a:p>
          <a:p>
            <a:r>
              <a:rPr lang="cs-CZ" dirty="0" smtClean="0">
                <a:hlinkClick r:id="rId15"/>
              </a:rPr>
              <a:t>http://upload.wikimedia.org/wikipedia/commons/8/8d/Kolin_CZ_town_hall.JPG</a:t>
            </a:r>
            <a:endParaRPr lang="cs-CZ" dirty="0" smtClean="0"/>
          </a:p>
          <a:p>
            <a:r>
              <a:rPr lang="cs-CZ" dirty="0" smtClean="0">
                <a:hlinkClick r:id="rId16"/>
              </a:rPr>
              <a:t>http://upload.wikimedia.org/wikipedia/commons/a/a5/Schlacht-Kolin-1.jpg</a:t>
            </a:r>
            <a:endParaRPr lang="cs-CZ" dirty="0" smtClean="0"/>
          </a:p>
          <a:p>
            <a:r>
              <a:rPr lang="cs-CZ" dirty="0" smtClean="0">
                <a:hlinkClick r:id="rId17"/>
              </a:rPr>
              <a:t>http://upload.wikimedia.org/wikipedia/commons/4/45/K%C5%99e%C4%8Dho%C5%99_-_pam%C3%A1tn%C3%ADk_bitvy_u_Kol%C3%ADna1.jpg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7787208" cy="54029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Obrázky, 12. 6. 2013: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Stupně šedi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3008</TotalTime>
  <Words>324</Words>
  <Application>Microsoft Office PowerPoint</Application>
  <PresentationFormat>Předvádění na obrazovce (4:3)</PresentationFormat>
  <Paragraphs>57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Papír</vt:lpstr>
      <vt:lpstr>Snímek 1</vt:lpstr>
      <vt:lpstr>Regionální historie</vt:lpstr>
      <vt:lpstr>Poříčany</vt:lpstr>
      <vt:lpstr>Snímek 4</vt:lpstr>
      <vt:lpstr>Snímek 5</vt:lpstr>
      <vt:lpstr>Lipany</vt:lpstr>
      <vt:lpstr>Snímek 7</vt:lpstr>
      <vt:lpstr>Snímek 8</vt:lpstr>
      <vt:lpstr>Libice nad Cidlinou</vt:lpstr>
      <vt:lpstr>Snímek 10</vt:lpstr>
      <vt:lpstr>Kolín</vt:lpstr>
      <vt:lpstr>Snímek 12</vt:lpstr>
      <vt:lpstr>Snímek 13</vt:lpstr>
      <vt:lpstr>Obrázky, 12. 6. 2013: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Regionální historie</dc:title>
  <dc:creator>Jana Cmárová</dc:creator>
  <cp:lastModifiedBy>sborovna</cp:lastModifiedBy>
  <cp:revision>9</cp:revision>
  <dcterms:created xsi:type="dcterms:W3CDTF">2013-06-17T17:48:35Z</dcterms:created>
  <dcterms:modified xsi:type="dcterms:W3CDTF">2013-07-02T08:13:07Z</dcterms:modified>
</cp:coreProperties>
</file>