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1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B1C2731D-63B0-4A80-8821-1889549DFCF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5A28A9E-DE5A-4FA2-8565-C226B44C4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2731D-63B0-4A80-8821-1889549DFCF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28A9E-DE5A-4FA2-8565-C226B44C4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2731D-63B0-4A80-8821-1889549DFCF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28A9E-DE5A-4FA2-8565-C226B44C4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2731D-63B0-4A80-8821-1889549DFCF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28A9E-DE5A-4FA2-8565-C226B44C4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1C2731D-63B0-4A80-8821-1889549DFCF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5A28A9E-DE5A-4FA2-8565-C226B44C4F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B1C2731D-63B0-4A80-8821-1889549DFCF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5A28A9E-DE5A-4FA2-8565-C226B44C4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2731D-63B0-4A80-8821-1889549DFCF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28A9E-DE5A-4FA2-8565-C226B44C4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2731D-63B0-4A80-8821-1889549DFCF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28A9E-DE5A-4FA2-8565-C226B44C4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2731D-63B0-4A80-8821-1889549DFCF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28A9E-DE5A-4FA2-8565-C226B44C4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2731D-63B0-4A80-8821-1889549DFCF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28A9E-DE5A-4FA2-8565-C226B44C4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2731D-63B0-4A80-8821-1889549DFCF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28A9E-DE5A-4FA2-8565-C226B44C4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B1C2731D-63B0-4A80-8821-1889549DFCF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5A28A9E-DE5A-4FA2-8565-C226B44C4F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2/Seznam_wordmark.png" TargetMode="External"/><Relationship Id="rId7" Type="http://schemas.openxmlformats.org/officeDocument/2006/relationships/hyperlink" Target="http://upload.wikimedia.org/wikipedia/commons/7/74/Headphones_with_Microphone.jpg" TargetMode="External"/><Relationship Id="rId2" Type="http://schemas.openxmlformats.org/officeDocument/2006/relationships/hyperlink" Target="http://upload.wikimedia.org/wikipedia/commons/1/1b/Facebook_icon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1/Computer-aj_aj_ashton_01.svg" TargetMode="External"/><Relationship Id="rId5" Type="http://schemas.openxmlformats.org/officeDocument/2006/relationships/hyperlink" Target="http://upload.wikimedia.org/wikipedia/commons/b/bb/Windows_XP_wordmark.svg" TargetMode="External"/><Relationship Id="rId4" Type="http://schemas.openxmlformats.org/officeDocument/2006/relationships/hyperlink" Target="http://upload.wikimedia.org/wikipedia/commons/5/53/OOoCalc22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445224"/>
            <a:ext cx="6912768" cy="1121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8964488" cy="525658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u="sng" dirty="0" smtClean="0">
                <a:latin typeface="Calibri" pitchFamily="34" charset="0"/>
              </a:rPr>
              <a:t>Základní škola T. G. Masaryka a Mateřská škola </a:t>
            </a:r>
            <a:r>
              <a:rPr lang="cs-CZ" b="1" u="sng" dirty="0" err="1" smtClean="0">
                <a:latin typeface="Calibri" pitchFamily="34" charset="0"/>
              </a:rPr>
              <a:t>Poříčany</a:t>
            </a:r>
            <a:r>
              <a:rPr lang="cs-CZ" b="1" u="sng" dirty="0" smtClean="0">
                <a:latin typeface="Calibri" pitchFamily="34" charset="0"/>
              </a:rPr>
              <a:t>, okr. Kolín</a:t>
            </a:r>
          </a:p>
          <a:p>
            <a:endParaRPr lang="cs-CZ" dirty="0" smtClean="0"/>
          </a:p>
          <a:p>
            <a:r>
              <a:rPr lang="cs-CZ" dirty="0" smtClean="0"/>
              <a:t>Materiál slouží jako výkladová prezentace k tématu „Úvod do informatiky – základní pojmy“, je vhodný pro 6. třídu</a:t>
            </a:r>
          </a:p>
          <a:p>
            <a:endParaRPr lang="cs-CZ" dirty="0" smtClean="0"/>
          </a:p>
          <a:p>
            <a:r>
              <a:rPr lang="cs-CZ" dirty="0" smtClean="0"/>
              <a:t>Číslo projektu: CZ.1.07/1.4.00/21.3085</a:t>
            </a:r>
          </a:p>
          <a:p>
            <a:endParaRPr lang="cs-CZ" dirty="0" smtClean="0">
              <a:latin typeface="Calibri" pitchFamily="34" charset="0"/>
            </a:endParaRPr>
          </a:p>
          <a:p>
            <a:r>
              <a:rPr lang="cs-CZ" sz="2000" dirty="0" smtClean="0"/>
              <a:t>VY__32_INOVACE_ICT_09_Úvod do informatiky-základní pojmy</a:t>
            </a:r>
          </a:p>
          <a:p>
            <a:endParaRPr lang="cs-CZ" sz="2000" dirty="0" smtClean="0"/>
          </a:p>
          <a:p>
            <a:pPr algn="r"/>
            <a:r>
              <a:rPr lang="cs-CZ" sz="2000" dirty="0" smtClean="0"/>
              <a:t>Autor Mgr. Jana </a:t>
            </a:r>
            <a:r>
              <a:rPr lang="cs-CZ" sz="2000" dirty="0" err="1" smtClean="0"/>
              <a:t>Cmárová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204864"/>
            <a:ext cx="8458200" cy="1470025"/>
          </a:xfrm>
        </p:spPr>
        <p:txBody>
          <a:bodyPr/>
          <a:lstStyle/>
          <a:p>
            <a:pPr algn="ctr"/>
            <a:r>
              <a:rPr lang="cs-CZ" b="1" dirty="0" smtClean="0"/>
              <a:t>Úvod do informatiky – základní pojmy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077072"/>
            <a:ext cx="4953000" cy="1752600"/>
          </a:xfrm>
        </p:spPr>
        <p:txBody>
          <a:bodyPr/>
          <a:lstStyle/>
          <a:p>
            <a:r>
              <a:rPr lang="cs-CZ" dirty="0" smtClean="0"/>
              <a:t>Mgr. Jana </a:t>
            </a:r>
            <a:r>
              <a:rPr lang="cs-CZ" dirty="0" err="1" smtClean="0"/>
              <a:t>Cmárová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0668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Využití počítačů, aneb proč se učit informatiku?</a:t>
            </a:r>
            <a:endParaRPr lang="cs-CZ" sz="2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1844824"/>
            <a:ext cx="3816424" cy="1728192"/>
          </a:xfrm>
          <a:prstGeom prst="roundRect">
            <a:avLst/>
          </a:prstGeom>
          <a:scene3d>
            <a:camera prst="perspectiveRight"/>
            <a:lightRig rig="threePt" dir="t"/>
          </a:scene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čemu používáš počítač?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99992" y="1844824"/>
            <a:ext cx="3816424" cy="1728192"/>
          </a:xfrm>
          <a:prstGeom prst="roundRect">
            <a:avLst/>
          </a:prstGeom>
          <a:scene3d>
            <a:camera prst="perspectiveLeft"/>
            <a:lightRig rig="threePt" dir="t"/>
          </a:scene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čemu používají počítač rodiče?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483768" y="3933056"/>
            <a:ext cx="3816424" cy="1728192"/>
          </a:xfrm>
          <a:prstGeom prst="roundRect">
            <a:avLst/>
          </a:prstGeom>
          <a:scene3d>
            <a:camera prst="perspectiveAbove"/>
            <a:lightRig rig="threePt" dir="t"/>
          </a:scene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ještě můžou být počítače využity?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Obrázek 6" descr="C:\Users\Jana Cmárová\AppData\Local\Microsoft\Windows\Temporary Internet Files\Content.IE5\XKM0SHOY\MP900316887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861048"/>
            <a:ext cx="1555254" cy="2721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C:\Users\Jana Cmárová\AppData\Local\Microsoft\Windows\Temporary Internet Files\Content.IE5\1HNSR8WB\MP900422374[1]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789040"/>
            <a:ext cx="1800200" cy="28803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809832"/>
          </a:xfrm>
        </p:spPr>
        <p:txBody>
          <a:bodyPr/>
          <a:lstStyle/>
          <a:p>
            <a:r>
              <a:rPr lang="cs-CZ" sz="4000" dirty="0" smtClean="0"/>
              <a:t>Kancelářské aplikace</a:t>
            </a:r>
          </a:p>
          <a:p>
            <a:r>
              <a:rPr lang="cs-CZ" sz="4000" dirty="0" smtClean="0"/>
              <a:t>Tvoření databází</a:t>
            </a:r>
          </a:p>
          <a:p>
            <a:r>
              <a:rPr lang="cs-CZ" sz="4000" dirty="0" smtClean="0"/>
              <a:t>Grafika a grafické systémy</a:t>
            </a:r>
          </a:p>
          <a:p>
            <a:r>
              <a:rPr lang="cs-CZ" sz="4000" dirty="0" smtClean="0"/>
              <a:t>Řídící systémy</a:t>
            </a:r>
          </a:p>
          <a:p>
            <a:r>
              <a:rPr lang="cs-CZ" sz="4000" dirty="0" smtClean="0"/>
              <a:t>Programování</a:t>
            </a:r>
          </a:p>
          <a:p>
            <a:r>
              <a:rPr lang="cs-CZ" sz="4000" dirty="0" smtClean="0"/>
              <a:t>Věda a výzkum</a:t>
            </a:r>
          </a:p>
          <a:p>
            <a:r>
              <a:rPr lang="cs-CZ" sz="4000" dirty="0" smtClean="0"/>
              <a:t>Komunikace</a:t>
            </a:r>
          </a:p>
          <a:p>
            <a:r>
              <a:rPr lang="cs-CZ" sz="4000" dirty="0" smtClean="0"/>
              <a:t>Zábava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1026" name="Picture 2" descr="Soubor:Facebook icon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941168"/>
            <a:ext cx="1296144" cy="1296144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a/a2/Seznam_wordmar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3861048"/>
            <a:ext cx="2029316" cy="720080"/>
          </a:xfrm>
          <a:prstGeom prst="rect">
            <a:avLst/>
          </a:prstGeom>
          <a:noFill/>
        </p:spPr>
      </p:pic>
      <p:pic>
        <p:nvPicPr>
          <p:cNvPr id="1030" name="Picture 6" descr="http://upload.wikimedia.org/wikipedia/commons/5/53/OOoCalc22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653136"/>
            <a:ext cx="2267744" cy="1725612"/>
          </a:xfrm>
          <a:prstGeom prst="rect">
            <a:avLst/>
          </a:prstGeom>
          <a:noFill/>
        </p:spPr>
      </p:pic>
      <p:pic>
        <p:nvPicPr>
          <p:cNvPr id="1032" name="Picture 8" descr="Soubor:Windows XP wordmark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2996952"/>
            <a:ext cx="3347864" cy="7540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0668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 - POČÍTAČ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7410" name="Picture 2" descr="File:Computer-aj aj ashton 01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9585" y="2780928"/>
            <a:ext cx="3744415" cy="3744416"/>
          </a:xfrm>
          <a:prstGeom prst="rect">
            <a:avLst/>
          </a:prstGeom>
          <a:noFill/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11560" y="2204864"/>
            <a:ext cx="4680520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b="1" cap="all" dirty="0" smtClean="0">
                <a:ln w="9000" cmpd="sng">
                  <a:solidFill>
                    <a:srgbClr val="FFFF00"/>
                  </a:solidFill>
                  <a:prstDash val="solid"/>
                </a:ln>
                <a:solidFill>
                  <a:srgbClr val="FFC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Co je to počítač?</a:t>
            </a:r>
            <a:endParaRPr lang="cs-CZ" sz="3200" b="1" cap="all" dirty="0">
              <a:ln w="9000" cmpd="sng">
                <a:solidFill>
                  <a:srgbClr val="FFFF00"/>
                </a:solidFill>
                <a:prstDash val="solid"/>
              </a:ln>
              <a:solidFill>
                <a:srgbClr val="FFC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83568" y="2852936"/>
            <a:ext cx="4824536" cy="3384376"/>
          </a:xfrm>
          <a:prstGeom prst="rightArrow">
            <a:avLst/>
          </a:prstGeom>
          <a:scene3d>
            <a:camera prst="perspectiveRight"/>
            <a:lightRig rig="threePt" dir="t"/>
          </a:scene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 je stroj, který zpracovává informace (data).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499992" y="6165304"/>
            <a:ext cx="432048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 je informace?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ravá složená závorka 6"/>
          <p:cNvSpPr/>
          <p:nvPr/>
        </p:nvSpPr>
        <p:spPr>
          <a:xfrm rot="16200000">
            <a:off x="4067944" y="2060848"/>
            <a:ext cx="648072" cy="3528392"/>
          </a:xfrm>
          <a:prstGeom prst="rightBrac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 – Co tvoří počítač?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Elipsa 3"/>
          <p:cNvSpPr/>
          <p:nvPr/>
        </p:nvSpPr>
        <p:spPr>
          <a:xfrm>
            <a:off x="467544" y="4005064"/>
            <a:ext cx="3240360" cy="2664296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HARDWARE  </a:t>
            </a:r>
          </a:p>
          <a:p>
            <a:pPr algn="ctr"/>
            <a:r>
              <a:rPr lang="cs-CZ" sz="2400" dirty="0" smtClean="0"/>
              <a:t>Technické vybavení počítače.</a:t>
            </a:r>
            <a:endParaRPr lang="cs-CZ" sz="2400" dirty="0"/>
          </a:p>
        </p:txBody>
      </p:sp>
      <p:sp>
        <p:nvSpPr>
          <p:cNvPr id="5" name="Elipsa 4"/>
          <p:cNvSpPr/>
          <p:nvPr/>
        </p:nvSpPr>
        <p:spPr>
          <a:xfrm>
            <a:off x="5148064" y="4005064"/>
            <a:ext cx="3240360" cy="2664296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SOFTWARE</a:t>
            </a:r>
          </a:p>
          <a:p>
            <a:pPr algn="ctr"/>
            <a:r>
              <a:rPr lang="cs-CZ" sz="2400" dirty="0" smtClean="0"/>
              <a:t>Programové vybavení počítače.</a:t>
            </a:r>
            <a:endParaRPr lang="cs-CZ" sz="2400" dirty="0"/>
          </a:p>
        </p:txBody>
      </p:sp>
      <p:sp>
        <p:nvSpPr>
          <p:cNvPr id="6" name="Elipsa 5"/>
          <p:cNvSpPr/>
          <p:nvPr/>
        </p:nvSpPr>
        <p:spPr>
          <a:xfrm>
            <a:off x="3275856" y="1268760"/>
            <a:ext cx="2304256" cy="2088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POČÍTAČ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 - HARDWARE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C:\Users\Jana Cmárová\AppData\Local\Microsoft\Windows\Temporary Internet Files\Content.IE5\02EUEN1T\MP900433098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869160"/>
            <a:ext cx="1365895" cy="17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Jana Cmárová\AppData\Local\Microsoft\Windows\Temporary Internet Files\Content.IE5\XKM0SHOY\MP900402145[1]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556792"/>
            <a:ext cx="2497460" cy="2346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Users\Jana Cmárová\AppData\Local\Microsoft\Windows\Temporary Internet Files\Content.IE5\LVA3CA5E\MP900405468[1]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1916832"/>
            <a:ext cx="1960893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Users\Jana Cmárová\AppData\Local\Microsoft\Windows\Temporary Internet Files\Content.IE5\XKM0SHOY\MP900402151[1]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1484784"/>
            <a:ext cx="2276448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Users\Jana Cmárová\AppData\Local\Microsoft\Windows\Temporary Internet Files\Content.IE5\1HNSR8WB\MC900238268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2924944"/>
            <a:ext cx="2047875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Users\Jana Cmárová\AppData\Local\Microsoft\Windows\Temporary Internet Files\Content.IE5\1HNSR8WB\MP900402143[1].jp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3573016"/>
            <a:ext cx="1914540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C:\Users\Jana Cmárová\AppData\Local\Microsoft\Windows\Temporary Internet Files\Content.IE5\1HNSR8WB\MC900440400[1].png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71800" y="3861048"/>
            <a:ext cx="1800200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6" descr="http://upload.wikimedia.org/wikipedia/commons/7/74/Headphones_with_Microphone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1520" y="4653136"/>
            <a:ext cx="2195736" cy="1646802"/>
          </a:xfrm>
          <a:prstGeom prst="rect">
            <a:avLst/>
          </a:prstGeom>
          <a:noFill/>
        </p:spPr>
      </p:pic>
      <p:sp>
        <p:nvSpPr>
          <p:cNvPr id="14" name="Zaoblený obdélník 13"/>
          <p:cNvSpPr/>
          <p:nvPr/>
        </p:nvSpPr>
        <p:spPr>
          <a:xfrm>
            <a:off x="467544" y="1916832"/>
            <a:ext cx="8352928" cy="4464496"/>
          </a:xfrm>
          <a:prstGeom prst="roundRect">
            <a:avLst/>
          </a:prstGeom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Veškeré technické vybavení počítače.</a:t>
            </a:r>
            <a:endParaRPr lang="cs-CZ" sz="6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6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6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800" decel="1000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000"/>
                            </p:stCondLst>
                            <p:childTnLst>
                              <p:par>
                                <p:cTn id="61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3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 – SOFTWARE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11560" y="1844824"/>
            <a:ext cx="3816424" cy="1872208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4000" b="1" dirty="0" smtClean="0"/>
              <a:t> Systémový software</a:t>
            </a:r>
            <a:endParaRPr lang="cs-CZ" sz="4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932040" y="1844824"/>
            <a:ext cx="3816424" cy="1872208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 prst="angle"/>
            </a:sp3d>
          </a:bodyPr>
          <a:lstStyle/>
          <a:p>
            <a:pPr algn="ctr"/>
            <a:r>
              <a:rPr lang="cs-CZ" sz="4000" b="1" dirty="0" smtClean="0"/>
              <a:t>Aplikační</a:t>
            </a:r>
          </a:p>
          <a:p>
            <a:pPr algn="ctr"/>
            <a:r>
              <a:rPr lang="cs-CZ" sz="4000" b="1" dirty="0" smtClean="0"/>
              <a:t>software</a:t>
            </a:r>
            <a:endParaRPr lang="cs-CZ" sz="4000" b="1" dirty="0"/>
          </a:p>
        </p:txBody>
      </p:sp>
      <p:sp>
        <p:nvSpPr>
          <p:cNvPr id="7" name="Popisek se šipkou nahoru 6"/>
          <p:cNvSpPr/>
          <p:nvPr/>
        </p:nvSpPr>
        <p:spPr>
          <a:xfrm>
            <a:off x="611560" y="3717032"/>
            <a:ext cx="3816424" cy="2880320"/>
          </a:xfrm>
          <a:prstGeom prst="up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Operační programy (Windows, MAC OS, Linux).</a:t>
            </a:r>
            <a:endParaRPr lang="cs-CZ" sz="2800" dirty="0"/>
          </a:p>
        </p:txBody>
      </p:sp>
      <p:sp>
        <p:nvSpPr>
          <p:cNvPr id="8" name="Popisek se šipkou nahoru 7"/>
          <p:cNvSpPr/>
          <p:nvPr/>
        </p:nvSpPr>
        <p:spPr>
          <a:xfrm>
            <a:off x="4860032" y="3717032"/>
            <a:ext cx="3816424" cy="2880320"/>
          </a:xfrm>
          <a:prstGeom prst="upArrow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Ostatní programy v počítači.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467544" y="1916832"/>
            <a:ext cx="8352928" cy="4464496"/>
          </a:xfrm>
          <a:prstGeom prst="roundRect">
            <a:avLst/>
          </a:prstGeom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Veškeré systémové vybavení počítače.</a:t>
            </a:r>
            <a:endParaRPr lang="cs-CZ" sz="6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7" grpId="0" animBg="1"/>
      <p:bldP spid="8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Umíš odpovědět na tyto otázky?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49411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V jakých oblastech se využívají počítače? (vyjmenuj alespoň 5 oblastí): </a:t>
            </a:r>
          </a:p>
          <a:p>
            <a:endParaRPr lang="cs-CZ" dirty="0" smtClean="0"/>
          </a:p>
          <a:p>
            <a:r>
              <a:rPr lang="cs-CZ" dirty="0" smtClean="0"/>
              <a:t>2. Jak vysvětlíš pojem počítač? Co to je, k čemu slouží? </a:t>
            </a:r>
          </a:p>
          <a:p>
            <a:endParaRPr lang="cs-CZ" dirty="0" smtClean="0"/>
          </a:p>
          <a:p>
            <a:r>
              <a:rPr lang="cs-CZ" dirty="0" smtClean="0"/>
              <a:t>3. HARDWARE je:  </a:t>
            </a:r>
          </a:p>
          <a:p>
            <a:endParaRPr lang="cs-CZ" dirty="0" smtClean="0"/>
          </a:p>
          <a:p>
            <a:r>
              <a:rPr lang="cs-CZ" dirty="0" smtClean="0"/>
              <a:t>4. SOFTWARE je:  </a:t>
            </a:r>
          </a:p>
          <a:p>
            <a:endParaRPr lang="cs-CZ" dirty="0" smtClean="0"/>
          </a:p>
          <a:p>
            <a:r>
              <a:rPr lang="cs-CZ" dirty="0" smtClean="0"/>
              <a:t>5. Software dělíme na 2 oblasti. Jaké?: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427984" y="3789040"/>
            <a:ext cx="4248472" cy="201622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Ano? To je dobře, příště si napíšeme </a:t>
            </a:r>
            <a:r>
              <a:rPr lang="cs-CZ" sz="2800" b="1" dirty="0" err="1" smtClean="0"/>
              <a:t>testík</a:t>
            </a:r>
            <a:r>
              <a:rPr lang="cs-CZ" sz="2800" b="1" dirty="0" smtClean="0"/>
              <a:t> </a:t>
            </a:r>
            <a:r>
              <a:rPr lang="cs-CZ" sz="2800" b="1" dirty="0" smtClean="0">
                <a:sym typeface="Wingdings" pitchFamily="2" charset="2"/>
              </a:rPr>
              <a:t>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80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800" decel="100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800" decel="100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http://upload.wikimedia.org/wikipedia/commons/1/1b/Facebook_icon.svg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http://upload.wikimedia.org/wikipedia/commons/a/a2/Seznam_wordmark.png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http://upload.wikimedia.org/wikipedia/commons/5/53/OOoCalc22.png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http://upload.wikimedia.org/wikipedia/commons/b/bb/Windows_XP_wordmark.svg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http://upload.wikimedia.org/wikipedia/commons/c/c1/Computer-aj_aj_ashton_01.svg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http://upload.wikimedia.org/wikipedia/commons/7/74/Headphones_with_Microphone.jpg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101</TotalTime>
  <Words>276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Snímek 1</vt:lpstr>
      <vt:lpstr>Úvod do informatiky – základní pojmy</vt:lpstr>
      <vt:lpstr>Využití počítačů, aneb proč se učit informatiku?</vt:lpstr>
      <vt:lpstr>Snímek 4</vt:lpstr>
      <vt:lpstr>Základní pojmy - POČÍTAČ</vt:lpstr>
      <vt:lpstr>Základní pojmy – Co tvoří počítač?</vt:lpstr>
      <vt:lpstr>Základní pojmy - HARDWARE</vt:lpstr>
      <vt:lpstr>Základní pojmy – SOFTWARE</vt:lpstr>
      <vt:lpstr>Umíš odpovědět na tyto otázky?</vt:lpstr>
      <vt:lpstr>Obrázky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informatiky – základní pojmy</dc:title>
  <dc:creator>Jana Cmárová</dc:creator>
  <cp:lastModifiedBy>sborovna</cp:lastModifiedBy>
  <cp:revision>7</cp:revision>
  <dcterms:created xsi:type="dcterms:W3CDTF">2012-09-16T13:50:17Z</dcterms:created>
  <dcterms:modified xsi:type="dcterms:W3CDTF">2013-02-12T12:09:30Z</dcterms:modified>
</cp:coreProperties>
</file>