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62" r:id="rId6"/>
    <p:sldId id="261" r:id="rId7"/>
    <p:sldId id="259" r:id="rId8"/>
    <p:sldId id="260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79" autoAdjust="0"/>
    <p:restoredTop sz="94168" autoAdjust="0"/>
  </p:normalViewPr>
  <p:slideViewPr>
    <p:cSldViewPr>
      <p:cViewPr varScale="1">
        <p:scale>
          <a:sx n="65" d="100"/>
          <a:sy n="65" d="100"/>
        </p:scale>
        <p:origin x="-14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51C10-CF7B-48C3-BCB3-1B551865B0A0}" type="datetimeFigureOut">
              <a:rPr lang="en-US" smtClean="0"/>
              <a:pPr/>
              <a:t>2/12/2013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E788-8BCF-4189-85ED-687340EF9B0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ctr"/>
            <a:fld id="{25A51C10-CF7B-48C3-BCB3-1B551865B0A0}" type="datetimeFigureOut">
              <a:rPr lang="en-US" smtClean="0"/>
              <a:pPr algn="ctr"/>
              <a:t>2/12/2013</a:t>
            </a:fld>
            <a:endParaRPr lang="en-US" dirty="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l"/>
            <a:endParaRPr lang="en-US" dirty="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E69E788-8BCF-4189-85ED-687340EF9B0E}" type="slidenum">
              <a:rPr lang="en-US" smtClean="0"/>
              <a:pPr/>
              <a:t>‹#›</a:t>
            </a:fld>
            <a:endParaRPr lang="en-US" sz="1400" dirty="0">
              <a:solidFill>
                <a:schemeClr val="tx2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45224"/>
            <a:ext cx="6912768" cy="1121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5256584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u="sng" dirty="0" smtClean="0">
                <a:latin typeface="Calibri" pitchFamily="34" charset="0"/>
              </a:rPr>
              <a:t>Základní škola T. G. Masaryka a Mateřská škola </a:t>
            </a:r>
            <a:r>
              <a:rPr lang="cs-CZ" b="1" u="sng" dirty="0" err="1" smtClean="0">
                <a:latin typeface="Calibri" pitchFamily="34" charset="0"/>
              </a:rPr>
              <a:t>Poříčany</a:t>
            </a:r>
            <a:r>
              <a:rPr lang="cs-CZ" b="1" u="sng" dirty="0" smtClean="0">
                <a:latin typeface="Calibri" pitchFamily="34" charset="0"/>
              </a:rPr>
              <a:t>, okr. Kolín</a:t>
            </a:r>
          </a:p>
          <a:p>
            <a:endParaRPr lang="cs-CZ" dirty="0" smtClean="0"/>
          </a:p>
          <a:p>
            <a:r>
              <a:rPr lang="cs-CZ" dirty="0" smtClean="0"/>
              <a:t>Materiál slouží k seznámení s programem MS WORD , 2007. A se základními úpravami písma. Je vhodný pro 6. třídu.</a:t>
            </a:r>
          </a:p>
          <a:p>
            <a:endParaRPr lang="cs-CZ" dirty="0" smtClean="0"/>
          </a:p>
          <a:p>
            <a:r>
              <a:rPr lang="cs-CZ" dirty="0" smtClean="0"/>
              <a:t>Číslo projektu: CZ.1.07/1.4.00/21.3085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sz="2000" dirty="0" smtClean="0"/>
              <a:t>VY__32_INOVACE_ICT_14_MS WORD</a:t>
            </a:r>
          </a:p>
          <a:p>
            <a:endParaRPr lang="cs-CZ" sz="2000" dirty="0" smtClean="0"/>
          </a:p>
          <a:p>
            <a:pPr algn="r"/>
            <a:r>
              <a:rPr lang="cs-CZ" sz="2000" dirty="0" smtClean="0"/>
              <a:t>Autor Mgr. Jana </a:t>
            </a:r>
            <a:r>
              <a:rPr lang="cs-CZ" sz="2000" dirty="0" err="1" smtClean="0"/>
              <a:t>Cmárová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7200" dirty="0" smtClean="0"/>
              <a:t>MS Word 2007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Úvodní lekce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Mgr. Jana </a:t>
            </a:r>
            <a:r>
              <a:rPr lang="cs-CZ" sz="3200" dirty="0" err="1" smtClean="0"/>
              <a:t>Cmárová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80120"/>
          </a:xfrm>
        </p:spPr>
        <p:txBody>
          <a:bodyPr/>
          <a:lstStyle/>
          <a:p>
            <a:r>
              <a:rPr lang="cs-CZ" dirty="0" smtClean="0"/>
              <a:t>MS Word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/>
          <a:lstStyle/>
          <a:p>
            <a:r>
              <a:rPr lang="cs-CZ" b="1" dirty="0" smtClean="0"/>
              <a:t>MS Word patří do kancelářského balíku. Jak se jmenuje? </a:t>
            </a:r>
          </a:p>
          <a:p>
            <a:r>
              <a:rPr lang="cs-CZ" b="1" dirty="0" smtClean="0"/>
              <a:t>Jaké další programy do něj patří?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b="1" dirty="0" smtClean="0"/>
              <a:t>Jaké jsou hlavní funkce programu MS Word?</a:t>
            </a: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411760" y="1988840"/>
            <a:ext cx="3312368" cy="50405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Microsoft Office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899592" y="3068960"/>
            <a:ext cx="7560840" cy="50405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MS Excel, MS PowerPoint, MS Outlook, atd.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899592" y="4149080"/>
            <a:ext cx="7560840" cy="208823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psaní dokumentů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spravování a úprava dokumentů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práce s tabulkami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práce s obrázky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008112"/>
          </a:xfrm>
        </p:spPr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/>
          <a:lstStyle/>
          <a:p>
            <a:pPr algn="just"/>
            <a:r>
              <a:rPr lang="cs-CZ" sz="32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Pás karet </a:t>
            </a:r>
            <a:r>
              <a:rPr lang="cs-CZ" sz="3200" dirty="0" smtClean="0"/>
              <a:t>–MS Office 2007, který je umístěn u horního okraje okna programu a </a:t>
            </a:r>
            <a:r>
              <a:rPr lang="cs-CZ" sz="3200" u="sng" dirty="0" smtClean="0"/>
              <a:t>obsahuje různá tlačítka a rozbalovací nabídky</a:t>
            </a:r>
            <a:r>
              <a:rPr lang="cs-CZ" sz="3200" dirty="0" smtClean="0"/>
              <a:t>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2953" b="81297"/>
          <a:stretch>
            <a:fillRect/>
          </a:stretch>
        </p:blipFill>
        <p:spPr bwMode="auto">
          <a:xfrm>
            <a:off x="198828" y="3500438"/>
            <a:ext cx="894517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3240360"/>
          </a:xfrm>
        </p:spPr>
        <p:txBody>
          <a:bodyPr/>
          <a:lstStyle/>
          <a:p>
            <a:r>
              <a:rPr lang="cs-CZ" sz="32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Karta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každá karta obsahuje jiná tlačítka a další ovládací prvky, mezi kartami je možné se přepínat pomocí záložek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 nabízí standardně karty Domů, Vložení, Rozložení stránky, Odkazy, Korespondence, Revize a Zobrazení.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t="3563" r="44937" b="93484"/>
          <a:stretch>
            <a:fillRect/>
          </a:stretch>
        </p:blipFill>
        <p:spPr bwMode="auto">
          <a:xfrm>
            <a:off x="0" y="4869160"/>
            <a:ext cx="9144000" cy="344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023392"/>
          </a:xfrm>
        </p:spPr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456384"/>
          </a:xfrm>
        </p:spPr>
        <p:txBody>
          <a:bodyPr/>
          <a:lstStyle/>
          <a:p>
            <a:pPr marL="342900" lvl="0" indent="-342900" algn="just" fontAlgn="base">
              <a:spcAft>
                <a:spcPct val="0"/>
              </a:spcAft>
              <a:buClr>
                <a:srgbClr val="9999FF"/>
              </a:buClr>
              <a:buSzTx/>
              <a:buNone/>
            </a:pPr>
            <a:r>
              <a:rPr lang="cs-CZ" sz="3200" u="sng" kern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Karta Domů </a:t>
            </a:r>
            <a:r>
              <a:rPr lang="cs-CZ" sz="3200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 po spuštění Wordu připravena k použití jako první. </a:t>
            </a:r>
            <a:r>
              <a:rPr lang="cs-CZ" sz="3200" u="sng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Jsou na ni umístěny</a:t>
            </a:r>
          </a:p>
          <a:p>
            <a:pPr marL="342900" lvl="0" indent="-342900" algn="just" fontAlgn="base">
              <a:spcAft>
                <a:spcPct val="0"/>
              </a:spcAft>
              <a:buClr>
                <a:srgbClr val="9999FF"/>
              </a:buClr>
              <a:buSzTx/>
              <a:buNone/>
            </a:pPr>
            <a:r>
              <a:rPr lang="cs-CZ" sz="3200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3200" u="sng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nejpoužívanější příkazy sloužící například k běžnému formátování textu, uspořádání odstavců, výběru barev a také možnosti výběru a nastavení stylů</a:t>
            </a:r>
            <a:r>
              <a:rPr lang="cs-CZ" sz="3200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r="690" b="86207"/>
          <a:stretch>
            <a:fillRect/>
          </a:stretch>
        </p:blipFill>
        <p:spPr bwMode="auto">
          <a:xfrm>
            <a:off x="0" y="5000636"/>
            <a:ext cx="9144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2664296"/>
          </a:xfrm>
        </p:spPr>
        <p:txBody>
          <a:bodyPr/>
          <a:lstStyle/>
          <a:p>
            <a:pPr algn="just"/>
            <a:r>
              <a:rPr lang="cs-CZ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Tlačítko OFFICE </a:t>
            </a:r>
            <a:r>
              <a:rPr lang="cs-CZ" dirty="0" smtClean="0"/>
              <a:t>- </a:t>
            </a:r>
            <a:r>
              <a:rPr lang="cs-CZ" u="sng" dirty="0" smtClean="0"/>
              <a:t>Nabídka, která poskytuje základní příkazy pro práci s dokumentem</a:t>
            </a:r>
            <a:r>
              <a:rPr lang="cs-CZ" dirty="0" smtClean="0"/>
              <a:t>. Nabídka je rozdělena do dvou sloupců. V levém sloupci se nacházejí jednotlivé příkazy a v pravém sloupci naposledy otevřené dokumenty</a:t>
            </a: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220688"/>
          </a:xfrm>
        </p:spPr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r="77118" b="65750"/>
          <a:stretch>
            <a:fillRect/>
          </a:stretch>
        </p:blipFill>
        <p:spPr bwMode="auto">
          <a:xfrm>
            <a:off x="2843808" y="3717031"/>
            <a:ext cx="3456384" cy="29087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 r="57748" b="38188"/>
          <a:stretch>
            <a:fillRect/>
          </a:stretch>
        </p:blipFill>
        <p:spPr bwMode="auto">
          <a:xfrm>
            <a:off x="611560" y="0"/>
            <a:ext cx="8136904" cy="6692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443914" cy="1000132"/>
          </a:xfrm>
        </p:spPr>
        <p:txBody>
          <a:bodyPr/>
          <a:lstStyle/>
          <a:p>
            <a:r>
              <a:rPr lang="cs-CZ" dirty="0" smtClean="0"/>
              <a:t>Formát písma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12968" t="4971" r="66282" b="86275"/>
          <a:stretch>
            <a:fillRect/>
          </a:stretch>
        </p:blipFill>
        <p:spPr bwMode="auto">
          <a:xfrm>
            <a:off x="1928794" y="2571744"/>
            <a:ext cx="5357850" cy="18082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ový popisek 5"/>
          <p:cNvSpPr/>
          <p:nvPr/>
        </p:nvSpPr>
        <p:spPr>
          <a:xfrm>
            <a:off x="2000232" y="1571612"/>
            <a:ext cx="1857388" cy="857256"/>
          </a:xfrm>
          <a:prstGeom prst="wedgeRectCallout">
            <a:avLst>
              <a:gd name="adj1" fmla="val -10284"/>
              <a:gd name="adj2" fmla="val 93611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 Typ písma</a:t>
            </a:r>
            <a:endParaRPr lang="cs-CZ" b="1" dirty="0"/>
          </a:p>
        </p:txBody>
      </p:sp>
      <p:sp>
        <p:nvSpPr>
          <p:cNvPr id="7" name="Obdélníkový popisek 6"/>
          <p:cNvSpPr/>
          <p:nvPr/>
        </p:nvSpPr>
        <p:spPr>
          <a:xfrm>
            <a:off x="4357686" y="1571612"/>
            <a:ext cx="1857388" cy="857256"/>
          </a:xfrm>
          <a:prstGeom prst="wedgeRectCallout">
            <a:avLst>
              <a:gd name="adj1" fmla="val 266"/>
              <a:gd name="adj2" fmla="val 9542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Velikost písma</a:t>
            </a:r>
            <a:endParaRPr lang="cs-CZ" b="1" dirty="0"/>
          </a:p>
        </p:txBody>
      </p:sp>
      <p:sp>
        <p:nvSpPr>
          <p:cNvPr id="8" name="Obdélníkový popisek 7"/>
          <p:cNvSpPr/>
          <p:nvPr/>
        </p:nvSpPr>
        <p:spPr>
          <a:xfrm>
            <a:off x="6715140" y="4500570"/>
            <a:ext cx="1857388" cy="1000132"/>
          </a:xfrm>
          <a:prstGeom prst="wedgeRectCallout">
            <a:avLst>
              <a:gd name="adj1" fmla="val -46034"/>
              <a:gd name="adj2" fmla="val -117362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Změna barvy písma</a:t>
            </a:r>
            <a:endParaRPr lang="cs-CZ" b="1" dirty="0"/>
          </a:p>
        </p:txBody>
      </p:sp>
      <p:sp>
        <p:nvSpPr>
          <p:cNvPr id="9" name="Obdélníkový popisek 8"/>
          <p:cNvSpPr/>
          <p:nvPr/>
        </p:nvSpPr>
        <p:spPr>
          <a:xfrm>
            <a:off x="4786314" y="4500570"/>
            <a:ext cx="1857388" cy="1000132"/>
          </a:xfrm>
          <a:prstGeom prst="wedgeRectCallout">
            <a:avLst>
              <a:gd name="adj1" fmla="val 18435"/>
              <a:gd name="adj2" fmla="val -118451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Změna barvy papíru pod textem</a:t>
            </a:r>
            <a:endParaRPr lang="cs-CZ" b="1" dirty="0"/>
          </a:p>
        </p:txBody>
      </p:sp>
      <p:sp>
        <p:nvSpPr>
          <p:cNvPr id="10" name="Obdélníkový popisek 9"/>
          <p:cNvSpPr/>
          <p:nvPr/>
        </p:nvSpPr>
        <p:spPr>
          <a:xfrm>
            <a:off x="2071670" y="4500570"/>
            <a:ext cx="2643206" cy="1571636"/>
          </a:xfrm>
          <a:prstGeom prst="wedgeRectCallout">
            <a:avLst>
              <a:gd name="adj1" fmla="val -12401"/>
              <a:gd name="adj2" fmla="val -9100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Změna řezu písma</a:t>
            </a:r>
          </a:p>
          <a:p>
            <a:pPr algn="ctr"/>
            <a:r>
              <a:rPr lang="cs-CZ" b="1" dirty="0" smtClean="0"/>
              <a:t>Ctrl + B – Tučné písmo</a:t>
            </a:r>
          </a:p>
          <a:p>
            <a:pPr algn="ctr"/>
            <a:r>
              <a:rPr lang="cs-CZ" b="1" dirty="0" smtClean="0"/>
              <a:t>Ctrl + I – Kurzíva</a:t>
            </a:r>
          </a:p>
          <a:p>
            <a:pPr algn="ctr"/>
            <a:r>
              <a:rPr lang="cs-CZ" b="1" dirty="0" smtClean="0"/>
              <a:t>Ctrl + U – Podtržení textu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95336"/>
          </a:xfrm>
        </p:spPr>
        <p:txBody>
          <a:bodyPr/>
          <a:lstStyle/>
          <a:p>
            <a:r>
              <a:rPr lang="cs-CZ" dirty="0" smtClean="0"/>
              <a:t>Vyzkoušej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5"/>
            <a:ext cx="8258204" cy="1214446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věty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tom, co budeš dělat odpoledne</a:t>
            </a:r>
            <a:r>
              <a:rPr lang="cs-CZ" dirty="0" smtClean="0"/>
              <a:t>.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Označ zvlášť každou větu a změň typ písma.</a:t>
            </a: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8596" y="2500306"/>
            <a:ext cx="8501122" cy="150019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600" dirty="0" smtClean="0">
                <a:latin typeface="Coronet" pitchFamily="66" charset="-18"/>
              </a:rPr>
              <a:t>Odpoledne přijdu ze školy a dám si svačinu</a:t>
            </a:r>
            <a:r>
              <a:rPr lang="cs-CZ" sz="2600" dirty="0" smtClean="0"/>
              <a:t>. </a:t>
            </a:r>
            <a:r>
              <a:rPr lang="cs-CZ" sz="2600" dirty="0" smtClean="0">
                <a:latin typeface="New Century Schoolbook" pitchFamily="18" charset="0"/>
              </a:rPr>
              <a:t>Potom vyvenčím pejska</a:t>
            </a:r>
            <a:r>
              <a:rPr lang="cs-CZ" sz="2600" dirty="0" smtClean="0"/>
              <a:t>. </a:t>
            </a:r>
          </a:p>
          <a:p>
            <a:r>
              <a:rPr lang="cs-CZ" sz="2600" dirty="0" smtClean="0">
                <a:latin typeface="Comic Sans MS" pitchFamily="66" charset="0"/>
              </a:rPr>
              <a:t>A nakonec si budu muset udělat domácí úkoly.</a:t>
            </a:r>
            <a:endParaRPr lang="cs-CZ" sz="2600" dirty="0">
              <a:latin typeface="Comic Sans MS" pitchFamily="66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0034" y="4214818"/>
            <a:ext cx="8258204" cy="1214446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marL="630936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Tx/>
              <a:buFont typeface="Wingdings" pitchFamily="2" charset="2"/>
              <a:buChar char="v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Použij alespoň jednou v textu změnu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řezu </a:t>
            </a:r>
            <a:r>
              <a:rPr kumimoji="0" lang="cs-CZ" sz="26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písm</a:t>
            </a:r>
            <a:r>
              <a:rPr lang="cs-CZ" sz="2600" dirty="0" smtClean="0"/>
              <a:t>a – tučné, kurzíva, podtržené.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"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034" y="5143512"/>
            <a:ext cx="8501122" cy="150019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600" dirty="0" smtClean="0">
                <a:latin typeface="Coronet" pitchFamily="66" charset="-18"/>
              </a:rPr>
              <a:t>Odpoledne přijdu ze </a:t>
            </a:r>
            <a:r>
              <a:rPr lang="cs-CZ" sz="2600" b="1" dirty="0" smtClean="0">
                <a:latin typeface="Coronet" pitchFamily="66" charset="-18"/>
              </a:rPr>
              <a:t>školy</a:t>
            </a:r>
            <a:r>
              <a:rPr lang="cs-CZ" sz="2600" dirty="0" smtClean="0">
                <a:latin typeface="Coronet" pitchFamily="66" charset="-18"/>
              </a:rPr>
              <a:t> a dám si svačinu</a:t>
            </a:r>
            <a:r>
              <a:rPr lang="cs-CZ" sz="2600" dirty="0" smtClean="0"/>
              <a:t>. </a:t>
            </a:r>
            <a:r>
              <a:rPr lang="cs-CZ" sz="2600" dirty="0" smtClean="0">
                <a:latin typeface="New Century Schoolbook" pitchFamily="18" charset="0"/>
              </a:rPr>
              <a:t>Potom vyvenčím </a:t>
            </a:r>
            <a:r>
              <a:rPr lang="cs-CZ" sz="2600" u="sng" dirty="0" smtClean="0">
                <a:latin typeface="New Century Schoolbook" pitchFamily="18" charset="0"/>
              </a:rPr>
              <a:t>pejska</a:t>
            </a:r>
            <a:r>
              <a:rPr lang="cs-CZ" sz="2600" dirty="0" smtClean="0"/>
              <a:t>. </a:t>
            </a:r>
          </a:p>
          <a:p>
            <a:r>
              <a:rPr lang="cs-CZ" sz="2600" dirty="0" smtClean="0">
                <a:latin typeface="Comic Sans MS" pitchFamily="66" charset="0"/>
              </a:rPr>
              <a:t>A nakonec si budu muset udělat </a:t>
            </a:r>
            <a:r>
              <a:rPr lang="cs-CZ" sz="2600" i="1" dirty="0" smtClean="0">
                <a:latin typeface="Comic Sans MS" pitchFamily="66" charset="0"/>
              </a:rPr>
              <a:t>domácí úkoly</a:t>
            </a:r>
            <a:r>
              <a:rPr lang="cs-CZ" sz="2600" dirty="0" smtClean="0">
                <a:latin typeface="Comic Sans MS" pitchFamily="66" charset="0"/>
              </a:rPr>
              <a:t>.</a:t>
            </a:r>
            <a:endParaRPr lang="cs-CZ" sz="26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285720" y="285728"/>
            <a:ext cx="8258204" cy="1214446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marL="630936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Tx/>
              <a:buFont typeface="Wingdings" pitchFamily="2" charset="2"/>
              <a:buChar char="v"/>
              <a:tabLst/>
              <a:defRPr/>
            </a:pPr>
            <a:r>
              <a:rPr kumimoji="0" lang="cs-CZ" sz="26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Alespoň dvakrát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změň v textu barvu písma.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"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20" y="1071546"/>
            <a:ext cx="8501122" cy="150019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600" dirty="0" smtClean="0">
                <a:latin typeface="Coronet" pitchFamily="66" charset="-18"/>
              </a:rPr>
              <a:t>Odpoledne přijdu ze </a:t>
            </a:r>
            <a:r>
              <a:rPr lang="cs-CZ" sz="2600" b="1" dirty="0" smtClean="0">
                <a:latin typeface="Coronet" pitchFamily="66" charset="-18"/>
              </a:rPr>
              <a:t>školy</a:t>
            </a:r>
            <a:r>
              <a:rPr lang="cs-CZ" sz="2600" dirty="0" smtClean="0">
                <a:latin typeface="Coronet" pitchFamily="66" charset="-18"/>
              </a:rPr>
              <a:t> a dám si </a:t>
            </a:r>
            <a:r>
              <a:rPr lang="cs-CZ" sz="2600" dirty="0" smtClean="0">
                <a:solidFill>
                  <a:srgbClr val="FF0000"/>
                </a:solidFill>
                <a:latin typeface="Coronet" pitchFamily="66" charset="-18"/>
              </a:rPr>
              <a:t>svačinu</a:t>
            </a:r>
            <a:r>
              <a:rPr lang="cs-CZ" sz="2600" dirty="0" smtClean="0"/>
              <a:t>. </a:t>
            </a:r>
            <a:r>
              <a:rPr lang="cs-CZ" sz="2600" dirty="0" smtClean="0">
                <a:latin typeface="New Century Schoolbook" pitchFamily="18" charset="0"/>
              </a:rPr>
              <a:t>Potom vyvenčím </a:t>
            </a:r>
            <a:r>
              <a:rPr lang="cs-CZ" sz="2600" u="sng" dirty="0" smtClean="0">
                <a:latin typeface="New Century Schoolbook" pitchFamily="18" charset="0"/>
              </a:rPr>
              <a:t>pejska</a:t>
            </a:r>
            <a:r>
              <a:rPr lang="cs-CZ" sz="2600" dirty="0" smtClean="0"/>
              <a:t>. </a:t>
            </a:r>
          </a:p>
          <a:p>
            <a:r>
              <a:rPr lang="cs-CZ" sz="2600" dirty="0" smtClean="0">
                <a:latin typeface="Comic Sans MS" pitchFamily="66" charset="0"/>
              </a:rPr>
              <a:t>A </a:t>
            </a:r>
            <a:r>
              <a:rPr lang="cs-CZ" sz="2600" dirty="0" smtClean="0">
                <a:solidFill>
                  <a:srgbClr val="0070C0"/>
                </a:solidFill>
                <a:latin typeface="Comic Sans MS" pitchFamily="66" charset="0"/>
              </a:rPr>
              <a:t>nakonec</a:t>
            </a:r>
            <a:r>
              <a:rPr lang="cs-CZ" sz="2600" dirty="0" smtClean="0">
                <a:latin typeface="Comic Sans MS" pitchFamily="66" charset="0"/>
              </a:rPr>
              <a:t> si budu muset udělat </a:t>
            </a:r>
            <a:r>
              <a:rPr lang="cs-CZ" sz="2600" i="1" dirty="0" smtClean="0">
                <a:latin typeface="Comic Sans MS" pitchFamily="66" charset="0"/>
              </a:rPr>
              <a:t>domácí úkoly</a:t>
            </a:r>
            <a:r>
              <a:rPr lang="cs-CZ" sz="2600" dirty="0" smtClean="0">
                <a:latin typeface="Comic Sans MS" pitchFamily="66" charset="0"/>
              </a:rPr>
              <a:t>.</a:t>
            </a:r>
            <a:endParaRPr lang="cs-CZ" sz="2600" dirty="0">
              <a:latin typeface="Comic Sans MS" pitchFamily="66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57158" y="2786058"/>
            <a:ext cx="8258204" cy="1214446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marL="630936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Tx/>
              <a:buFont typeface="Wingdings" pitchFamily="2" charset="2"/>
              <a:buChar char="v"/>
              <a:tabLst/>
              <a:defRPr/>
            </a:pPr>
            <a:r>
              <a:rPr kumimoji="0" lang="cs-CZ" sz="26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Alespoň </a:t>
            </a:r>
            <a:r>
              <a:rPr kumimoji="0" lang="cs-CZ" sz="2600" b="0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jednou</a:t>
            </a:r>
            <a:r>
              <a:rPr kumimoji="0" lang="cs-CZ" sz="26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 textu změň barvu papíru pod textem.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"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7158" y="3929066"/>
            <a:ext cx="8501122" cy="1500198"/>
          </a:xfrm>
          <a:prstGeom prst="roundRect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600" dirty="0" smtClean="0">
                <a:latin typeface="Coronet" pitchFamily="66" charset="-18"/>
              </a:rPr>
              <a:t>Odpoledne přijdu ze </a:t>
            </a:r>
            <a:r>
              <a:rPr lang="cs-CZ" sz="2600" b="1" dirty="0" smtClean="0">
                <a:latin typeface="Coronet" pitchFamily="66" charset="-18"/>
              </a:rPr>
              <a:t>školy</a:t>
            </a:r>
            <a:r>
              <a:rPr lang="cs-CZ" sz="2600" dirty="0" smtClean="0">
                <a:latin typeface="Coronet" pitchFamily="66" charset="-18"/>
              </a:rPr>
              <a:t> a dám si </a:t>
            </a:r>
            <a:r>
              <a:rPr lang="cs-CZ" sz="2600" dirty="0" smtClean="0">
                <a:solidFill>
                  <a:srgbClr val="FF0000"/>
                </a:solidFill>
                <a:latin typeface="Coronet" pitchFamily="66" charset="-18"/>
              </a:rPr>
              <a:t>svačinu</a:t>
            </a:r>
            <a:r>
              <a:rPr lang="cs-CZ" sz="2600" dirty="0" smtClean="0"/>
              <a:t>. </a:t>
            </a:r>
            <a:r>
              <a:rPr lang="cs-CZ" sz="2600" dirty="0" smtClean="0">
                <a:latin typeface="New Century Schoolbook" pitchFamily="18" charset="0"/>
              </a:rPr>
              <a:t>Potom vyvenčím </a:t>
            </a:r>
            <a:r>
              <a:rPr lang="cs-CZ" sz="2600" u="sng" dirty="0" smtClean="0">
                <a:latin typeface="New Century Schoolbook" pitchFamily="18" charset="0"/>
              </a:rPr>
              <a:t>pejska</a:t>
            </a:r>
            <a:r>
              <a:rPr lang="cs-CZ" sz="2600" dirty="0" smtClean="0"/>
              <a:t>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latin typeface="Comic Sans MS" pitchFamily="66" charset="0"/>
              </a:rPr>
              <a:t>A </a:t>
            </a:r>
            <a:r>
              <a:rPr lang="cs-CZ" sz="2600" dirty="0" smtClean="0">
                <a:solidFill>
                  <a:srgbClr val="0070C0"/>
                </a:solidFill>
                <a:latin typeface="Comic Sans MS" pitchFamily="66" charset="0"/>
              </a:rPr>
              <a:t>nakonec</a:t>
            </a:r>
            <a:r>
              <a:rPr lang="cs-CZ" sz="2600" dirty="0" smtClean="0">
                <a:latin typeface="Comic Sans MS" pitchFamily="66" charset="0"/>
              </a:rPr>
              <a:t> si budu </a:t>
            </a:r>
            <a:r>
              <a:rPr lang="cs-CZ" sz="2800" dirty="0" smtClean="0">
                <a:highlight>
                  <a:srgbClr val="FFFF00"/>
                </a:highlight>
                <a:latin typeface="Comic Sans MS" pitchFamily="66" charset="0"/>
                <a:ea typeface="Calibri"/>
                <a:cs typeface="Times New Roman"/>
              </a:rPr>
              <a:t>muset </a:t>
            </a:r>
            <a:r>
              <a:rPr lang="cs-CZ" sz="2600" dirty="0" smtClean="0">
                <a:latin typeface="Comic Sans MS" pitchFamily="66" charset="0"/>
              </a:rPr>
              <a:t>udělat </a:t>
            </a:r>
            <a:r>
              <a:rPr lang="cs-CZ" sz="2600" i="1" dirty="0" smtClean="0">
                <a:latin typeface="Comic Sans MS" pitchFamily="66" charset="0"/>
              </a:rPr>
              <a:t>domácí úkoly</a:t>
            </a:r>
            <a:r>
              <a:rPr lang="cs-CZ" sz="2600" dirty="0" smtClean="0">
                <a:latin typeface="Comic Sans MS" pitchFamily="66" charset="0"/>
              </a:rPr>
              <a:t>.</a:t>
            </a:r>
            <a:endParaRPr lang="cs-CZ" sz="26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75246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3713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Použité materiály:</a:t>
            </a:r>
          </a:p>
          <a:p>
            <a:pPr>
              <a:buNone/>
            </a:pPr>
            <a:r>
              <a:rPr lang="it-IT" sz="1800" dirty="0" smtClean="0"/>
              <a:t>Microsoft. [online]. [cit. 2013-01-30]. Dostupné z: http://office.microsoft.com/cs-cz/word/ </a:t>
            </a:r>
            <a:endParaRPr lang="cs-CZ" sz="1800" dirty="0" smtClean="0"/>
          </a:p>
          <a:p>
            <a:pPr>
              <a:buNone/>
            </a:pPr>
            <a:r>
              <a:rPr lang="it-IT" sz="1800" dirty="0" smtClean="0"/>
              <a:t>Microsoft. [online]. [cit. 2013-01-30]. Dostupné z: http://www.microsoft.com/cze/education/schools</a:t>
            </a:r>
            <a:endParaRPr lang="cs-CZ" sz="1800" dirty="0" smtClean="0"/>
          </a:p>
          <a:p>
            <a:pPr>
              <a:buNone/>
            </a:pPr>
            <a:r>
              <a:rPr lang="cs-CZ" sz="1800" i="1" dirty="0" smtClean="0"/>
              <a:t>Microsoft Office 2007: Průvodce pro každého</a:t>
            </a:r>
            <a:r>
              <a:rPr lang="cs-CZ" sz="1800" dirty="0" smtClean="0"/>
              <a:t>. Brno: Extra </a:t>
            </a:r>
            <a:r>
              <a:rPr lang="cs-CZ" sz="1800" dirty="0" err="1" smtClean="0"/>
              <a:t>Publishing</a:t>
            </a:r>
            <a:r>
              <a:rPr lang="cs-CZ" sz="1800" dirty="0" smtClean="0"/>
              <a:t>, 2007. ISSN 1802-1220.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dirty="0" smtClean="0"/>
              <a:t>Obrázky:</a:t>
            </a:r>
          </a:p>
          <a:p>
            <a:pPr>
              <a:buNone/>
            </a:pPr>
            <a:r>
              <a:rPr lang="cs-CZ" sz="1800" dirty="0" err="1" smtClean="0"/>
              <a:t>Print</a:t>
            </a:r>
            <a:r>
              <a:rPr lang="cs-CZ" sz="1800" dirty="0" smtClean="0"/>
              <a:t> </a:t>
            </a:r>
            <a:r>
              <a:rPr lang="cs-CZ" sz="1800" dirty="0" err="1" smtClean="0"/>
              <a:t>Screen</a:t>
            </a:r>
            <a:r>
              <a:rPr lang="cs-CZ" sz="1800" dirty="0" smtClean="0"/>
              <a:t> vlastní obrazovky.</a:t>
            </a:r>
            <a:endParaRPr lang="it-IT" sz="18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lux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481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Deluxe</vt:lpstr>
      <vt:lpstr>Snímek 1</vt:lpstr>
      <vt:lpstr>MS Word 2007 Úvodní lekce</vt:lpstr>
      <vt:lpstr>MS Word - opakování</vt:lpstr>
      <vt:lpstr>Základní pojmy</vt:lpstr>
      <vt:lpstr>Základní pojmy</vt:lpstr>
      <vt:lpstr>Základní pojmy</vt:lpstr>
      <vt:lpstr>Základní pojmy</vt:lpstr>
      <vt:lpstr>Snímek 8</vt:lpstr>
      <vt:lpstr>Formát písma</vt:lpstr>
      <vt:lpstr>Vyzkoušej si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Word Úvodní lekce</dc:title>
  <dc:creator>Jana Cmárová</dc:creator>
  <cp:lastModifiedBy>sborovna</cp:lastModifiedBy>
  <cp:revision>14</cp:revision>
  <dcterms:created xsi:type="dcterms:W3CDTF">2012-03-12T15:20:19Z</dcterms:created>
  <dcterms:modified xsi:type="dcterms:W3CDTF">2013-02-12T12:57:03Z</dcterms:modified>
</cp:coreProperties>
</file>