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D76F7-2B54-4E1D-BEAF-2006BC60916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8EFC-948B-4A0A-9E86-90113E53EC9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D76F7-2B54-4E1D-BEAF-2006BC60916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8EFC-948B-4A0A-9E86-90113E53EC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D76F7-2B54-4E1D-BEAF-2006BC60916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8EFC-948B-4A0A-9E86-90113E53EC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D76F7-2B54-4E1D-BEAF-2006BC60916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8EFC-948B-4A0A-9E86-90113E53EC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D76F7-2B54-4E1D-BEAF-2006BC60916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8EFC-948B-4A0A-9E86-90113E53EC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D76F7-2B54-4E1D-BEAF-2006BC60916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8EFC-948B-4A0A-9E86-90113E53EC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D76F7-2B54-4E1D-BEAF-2006BC60916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8EFC-948B-4A0A-9E86-90113E53EC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D76F7-2B54-4E1D-BEAF-2006BC60916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8EFC-948B-4A0A-9E86-90113E53EC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D76F7-2B54-4E1D-BEAF-2006BC60916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8EFC-948B-4A0A-9E86-90113E53EC9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D76F7-2B54-4E1D-BEAF-2006BC60916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8EFC-948B-4A0A-9E86-90113E53EC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D76F7-2B54-4E1D-BEAF-2006BC60916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8EFC-948B-4A0A-9E86-90113E53EC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D76F7-2B54-4E1D-BEAF-2006BC60916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ED38EFC-948B-4A0A-9E86-90113E53EC9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Relationship Id="rId9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file:///\\en.wikipedia.org\wiki\cs:Creative_Commons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628800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Péče o volně žijící zvířata v zimě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5314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53244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 zimě zvířátka v přírodě strádají. Mají často hlad. Proto musí lesníci zvěř přikrmovat.</a:t>
            </a:r>
          </a:p>
          <a:p>
            <a:endParaRPr lang="cs-CZ" sz="32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 krmelců  dávají pro srnce a zajíce seno, kaštany, řepu a sůl.</a:t>
            </a:r>
          </a:p>
          <a:p>
            <a:r>
              <a:rPr lang="cs-CZ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Koroptvím a bažantům sypou pod stříšku na poli zrní.</a:t>
            </a:r>
          </a:p>
          <a:p>
            <a:r>
              <a:rPr lang="cs-CZ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 krmítka dávají ptáčkům zrní, mák a ptačí zob. U krmítka můžeme vidět vrabce, kosa, sýkorku a chocholouše.</a:t>
            </a:r>
          </a:p>
          <a:p>
            <a:r>
              <a:rPr lang="cs-CZ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 pomocí člověka zvířátka  zimu přečkávají.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60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6849" y="356783"/>
            <a:ext cx="8506281" cy="830997"/>
          </a:xfrm>
          <a:prstGeom prst="rect">
            <a:avLst/>
          </a:prstGeom>
          <a:solidFill>
            <a:srgbClr val="00B0F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Volně žijící zvířátka, o která se musíme v zimě starat, přetáhni myší ke krmelci a krmítku: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14" r="23527"/>
          <a:stretch/>
        </p:blipFill>
        <p:spPr>
          <a:xfrm>
            <a:off x="155500" y="2774609"/>
            <a:ext cx="4059271" cy="398936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0364" y="793419"/>
            <a:ext cx="1395455" cy="22723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520" y="5190632"/>
            <a:ext cx="2019299" cy="13630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089071" y="5391255"/>
            <a:ext cx="1728192" cy="114636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1450682"/>
            <a:ext cx="1178469" cy="1339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014014" y="3411707"/>
            <a:ext cx="1828153" cy="133901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62" t="20063" r="7334" b="12499"/>
          <a:stretch/>
        </p:blipFill>
        <p:spPr>
          <a:xfrm>
            <a:off x="6842167" y="3411707"/>
            <a:ext cx="1733797" cy="113258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49" t="18895" r="36514" b="17286"/>
          <a:stretch/>
        </p:blipFill>
        <p:spPr>
          <a:xfrm>
            <a:off x="2555776" y="1187780"/>
            <a:ext cx="1515252" cy="2114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42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644008" y="1012929"/>
            <a:ext cx="3672408" cy="450430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3530" y="980728"/>
            <a:ext cx="3660398" cy="453650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95536" y="332656"/>
            <a:ext cx="8208912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Roztřiď, co dáš zvířátkům do krmelce a co do krmítka: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5" t="12583" r="9516" b="7249"/>
          <a:stretch/>
        </p:blipFill>
        <p:spPr>
          <a:xfrm>
            <a:off x="489031" y="1000530"/>
            <a:ext cx="2963043" cy="210443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14" r="23527"/>
          <a:stretch/>
        </p:blipFill>
        <p:spPr>
          <a:xfrm>
            <a:off x="4932040" y="1012929"/>
            <a:ext cx="3096344" cy="256008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57277" y="5805264"/>
            <a:ext cx="787508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SENO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5805264"/>
            <a:ext cx="720080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SŮL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5805264"/>
            <a:ext cx="1224136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KAŠTANY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35335" y="6299596"/>
            <a:ext cx="792088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ŘEPA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1183" y="5767553"/>
            <a:ext cx="936104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ZRNÍ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05514" y="6293364"/>
            <a:ext cx="828092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MÁK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02046" y="6293364"/>
            <a:ext cx="1152128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ŽALUDY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5767553"/>
            <a:ext cx="1372313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PTAČÍ ZOB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86348" y="6299596"/>
            <a:ext cx="826012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LŮJ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448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212976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Jak pomáháš v zimě zvířátkům ty?</a:t>
            </a:r>
            <a:endParaRPr lang="cs-CZ" sz="4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412776"/>
            <a:ext cx="69847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Vypravuj!</a:t>
            </a:r>
            <a:endParaRPr lang="cs-CZ" sz="6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573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136904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Zdroje: </a:t>
            </a:r>
            <a:r>
              <a:rPr lang="cs-CZ" sz="1200" dirty="0"/>
              <a:t>S</a:t>
            </a:r>
            <a:r>
              <a:rPr lang="en-US" sz="1200" dirty="0" err="1" smtClean="0">
                <a:effectLst/>
              </a:rPr>
              <a:t>oubor</a:t>
            </a:r>
            <a:r>
              <a:rPr lang="cs-CZ" sz="1200" dirty="0" smtClean="0">
                <a:effectLst/>
              </a:rPr>
              <a:t>y</a:t>
            </a:r>
            <a:r>
              <a:rPr lang="en-US" sz="1200" dirty="0" smtClean="0">
                <a:effectLst/>
              </a:rPr>
              <a:t> </a:t>
            </a:r>
            <a:r>
              <a:rPr lang="en-US" sz="1200" dirty="0" err="1" smtClean="0">
                <a:effectLst/>
              </a:rPr>
              <a:t>podléhá</a:t>
            </a:r>
            <a:r>
              <a:rPr lang="en-US" sz="1200" dirty="0" smtClean="0">
                <a:effectLst/>
              </a:rPr>
              <a:t> </a:t>
            </a:r>
            <a:r>
              <a:rPr lang="en-US" sz="1200" dirty="0" err="1" smtClean="0">
                <a:effectLst/>
              </a:rPr>
              <a:t>licenci</a:t>
            </a:r>
            <a:r>
              <a:rPr lang="en-US" sz="1200" dirty="0" smtClean="0">
                <a:effectLst/>
              </a:rPr>
              <a:t> </a:t>
            </a:r>
            <a:r>
              <a:rPr lang="en-US" sz="1200" dirty="0" smtClean="0">
                <a:effectLst/>
                <a:hlinkClick r:id="rId2" action="ppaction://hlinkfile" tooltip="w:cs:Creative Commons"/>
              </a:rPr>
              <a:t>Creative Commons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i="1" dirty="0" err="1">
                <a:latin typeface="Times New Roman" pitchFamily="18" charset="0"/>
                <a:cs typeface="Times New Roman" pitchFamily="18" charset="0"/>
              </a:rPr>
              <a:t>Lysy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http://commons.wikimedia.org/wiki/File:Feeding_rack.jpg?uselang=cs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2011. [cit. 2011-12-25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]</a:t>
            </a:r>
          </a:p>
          <a:p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Michael </a:t>
            </a:r>
            <a:r>
              <a:rPr lang="cs-CZ" sz="1200" i="1" dirty="0" err="1" smtClean="0">
                <a:effectLst/>
                <a:latin typeface="Times New Roman" pitchFamily="18" charset="0"/>
                <a:cs typeface="Times New Roman" pitchFamily="18" charset="0"/>
              </a:rPr>
              <a:t>Gäbler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http://commons.wikimedia.org/wiki/File:Young_wild_boar.jpg?uselang=cs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2010. [cit. 2011-12-25]</a:t>
            </a:r>
          </a:p>
          <a:p>
            <a:r>
              <a:rPr lang="cs-CZ" sz="1200" i="1" dirty="0" err="1" smtClean="0">
                <a:effectLst/>
                <a:latin typeface="Times New Roman" pitchFamily="18" charset="0"/>
                <a:cs typeface="Times New Roman" pitchFamily="18" charset="0"/>
              </a:rPr>
              <a:t>Alvesgaspar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http://commons.wikimedia.org/wiki/File:Passer_domesticus_April_2009-1.jpg?uselang=cs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2009. [cit. 2011-12-25]..</a:t>
            </a:r>
          </a:p>
          <a:p>
            <a:r>
              <a:rPr lang="it-IT" sz="1200" i="1" dirty="0" smtClean="0">
                <a:effectLst/>
                <a:latin typeface="Times New Roman" pitchFamily="18" charset="0"/>
                <a:cs typeface="Times New Roman" pitchFamily="18" charset="0"/>
              </a:rPr>
              <a:t>Miraceti</a:t>
            </a:r>
            <a:r>
              <a:rPr lang="it-IT" sz="1200" dirty="0" smtClean="0">
                <a:effectLst/>
                <a:latin typeface="Times New Roman" pitchFamily="18" charset="0"/>
                <a:cs typeface="Times New Roman" pitchFamily="18" charset="0"/>
              </a:rPr>
              <a:t>:</a:t>
            </a:r>
            <a:r>
              <a:rPr lang="it-IT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http://commons.wikimedia.http://commons.wikimedia.org/wiki/File:Birdfeeder,_dendrocopos_major,_coal_tit.jpg?uselang=cs</a:t>
            </a:r>
            <a:r>
              <a:rPr lang="it-IT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2009. [cit. 2011-12-25]. </a:t>
            </a:r>
            <a:endParaRPr lang="cs-CZ" sz="1200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HTO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http://commons.wikimedia.org/wiki/</a:t>
            </a:r>
            <a:r>
              <a:rPr lang="cs-CZ" sz="1200" i="1" dirty="0" err="1">
                <a:latin typeface="Times New Roman" pitchFamily="18" charset="0"/>
                <a:cs typeface="Times New Roman" pitchFamily="18" charset="0"/>
              </a:rPr>
              <a:t>File:Krmítko.JPG?uselang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1200" i="1" dirty="0" err="1">
                <a:latin typeface="Times New Roman" pitchFamily="18" charset="0"/>
                <a:cs typeface="Times New Roman" pitchFamily="18" charset="0"/>
              </a:rPr>
              <a:t>cs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2010. [cit. 2011-12-25]. </a:t>
            </a: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Dostupné pod licencí 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public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domain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://www.clker.com/clipart-white-tailed-dear.html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2008. [cit. 2011-12-25].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http://www.clker.com/clipart-3441.html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2007. [cit. 2011-12-25].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http://www.clker.com/clipart-11806.html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2007. [cit. 2011-12-25].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http://www.clker.com/clipart-159149.html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2011. [cit. 2011-12-25]. </a:t>
            </a: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383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429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200</TotalTime>
  <Words>277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pc</cp:lastModifiedBy>
  <cp:revision>18</cp:revision>
  <dcterms:created xsi:type="dcterms:W3CDTF">2011-12-25T15:50:39Z</dcterms:created>
  <dcterms:modified xsi:type="dcterms:W3CDTF">2013-10-31T09:36:58Z</dcterms:modified>
</cp:coreProperties>
</file>