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2" r:id="rId4"/>
    <p:sldId id="261" r:id="rId5"/>
    <p:sldId id="263" r:id="rId6"/>
    <p:sldId id="267" r:id="rId7"/>
    <p:sldId id="259" r:id="rId8"/>
    <p:sldId id="260" r:id="rId9"/>
    <p:sldId id="264" r:id="rId10"/>
    <p:sldId id="265" r:id="rId11"/>
    <p:sldId id="266" r:id="rId12"/>
    <p:sldId id="25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0873D-ADBB-44E5-A862-054379290A5F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B371-F29D-4680-973D-613EC1872FB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0873D-ADBB-44E5-A862-054379290A5F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B371-F29D-4680-973D-613EC1872F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0873D-ADBB-44E5-A862-054379290A5F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B371-F29D-4680-973D-613EC1872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0873D-ADBB-44E5-A862-054379290A5F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B371-F29D-4680-973D-613EC1872F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0873D-ADBB-44E5-A862-054379290A5F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B371-F29D-4680-973D-613EC1872F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0873D-ADBB-44E5-A862-054379290A5F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B371-F29D-4680-973D-613EC1872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0873D-ADBB-44E5-A862-054379290A5F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B371-F29D-4680-973D-613EC1872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0873D-ADBB-44E5-A862-054379290A5F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B371-F29D-4680-973D-613EC1872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0873D-ADBB-44E5-A862-054379290A5F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B371-F29D-4680-973D-613EC1872FB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0873D-ADBB-44E5-A862-054379290A5F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B371-F29D-4680-973D-613EC1872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0873D-ADBB-44E5-A862-054379290A5F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B371-F29D-4680-973D-613EC1872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A50873D-ADBB-44E5-A862-054379290A5F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131B371-F29D-4680-973D-613EC1872FB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13090" y="2852936"/>
            <a:ext cx="2906782" cy="343424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403648" y="1124744"/>
            <a:ext cx="748883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C00000"/>
                </a:solidFill>
              </a:rPr>
              <a:t>Co mám v hlavě</a:t>
            </a:r>
          </a:p>
          <a:p>
            <a:pPr algn="ctr"/>
            <a:r>
              <a:rPr lang="cs-CZ" sz="8000" dirty="0" smtClean="0">
                <a:solidFill>
                  <a:srgbClr val="C00000"/>
                </a:solidFill>
              </a:rPr>
              <a:t> a na hlavě</a:t>
            </a:r>
            <a:endParaRPr lang="cs-CZ" sz="8000" dirty="0">
              <a:solidFill>
                <a:srgbClr val="C000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704" y="3861048"/>
            <a:ext cx="1800200" cy="2126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139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8962" y="764704"/>
            <a:ext cx="3862250" cy="4248472"/>
          </a:xfrm>
          <a:prstGeom prst="rect">
            <a:avLst/>
          </a:prstGeom>
        </p:spPr>
      </p:pic>
      <p:sp>
        <p:nvSpPr>
          <p:cNvPr id="3" name="Čárový popisek 1 2"/>
          <p:cNvSpPr/>
          <p:nvPr/>
        </p:nvSpPr>
        <p:spPr>
          <a:xfrm>
            <a:off x="6300192" y="908720"/>
            <a:ext cx="1872208" cy="648072"/>
          </a:xfrm>
          <a:prstGeom prst="borderCallout1">
            <a:avLst>
              <a:gd name="adj1" fmla="val 44404"/>
              <a:gd name="adj2" fmla="val -193"/>
              <a:gd name="adj3" fmla="val 91122"/>
              <a:gd name="adj4" fmla="val -81254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Čárový popisek 1 3"/>
          <p:cNvSpPr/>
          <p:nvPr/>
        </p:nvSpPr>
        <p:spPr>
          <a:xfrm>
            <a:off x="7020272" y="2708920"/>
            <a:ext cx="1872208" cy="648072"/>
          </a:xfrm>
          <a:prstGeom prst="borderCallout1">
            <a:avLst>
              <a:gd name="adj1" fmla="val 44404"/>
              <a:gd name="adj2" fmla="val -193"/>
              <a:gd name="adj3" fmla="val 91122"/>
              <a:gd name="adj4" fmla="val -81254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6084168" y="3861048"/>
            <a:ext cx="1872208" cy="648072"/>
          </a:xfrm>
          <a:prstGeom prst="borderCallout1">
            <a:avLst>
              <a:gd name="adj1" fmla="val 44404"/>
              <a:gd name="adj2" fmla="val -193"/>
              <a:gd name="adj3" fmla="val 80433"/>
              <a:gd name="adj4" fmla="val -104194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899592" y="4528057"/>
            <a:ext cx="1872208" cy="648072"/>
          </a:xfrm>
          <a:prstGeom prst="borderCallout1">
            <a:avLst>
              <a:gd name="adj1" fmla="val 50818"/>
              <a:gd name="adj2" fmla="val 100449"/>
              <a:gd name="adj3" fmla="val -94867"/>
              <a:gd name="adj4" fmla="val 174790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árový popisek 1 7"/>
          <p:cNvSpPr/>
          <p:nvPr/>
        </p:nvSpPr>
        <p:spPr>
          <a:xfrm>
            <a:off x="6084168" y="5176129"/>
            <a:ext cx="1872208" cy="648072"/>
          </a:xfrm>
          <a:prstGeom prst="borderCallout1">
            <a:avLst>
              <a:gd name="adj1" fmla="val 44404"/>
              <a:gd name="adj2" fmla="val -193"/>
              <a:gd name="adj3" fmla="val -49973"/>
              <a:gd name="adj4" fmla="val -107154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Čárový popisek 1 8"/>
          <p:cNvSpPr/>
          <p:nvPr/>
        </p:nvSpPr>
        <p:spPr>
          <a:xfrm>
            <a:off x="262923" y="3537012"/>
            <a:ext cx="1872208" cy="648072"/>
          </a:xfrm>
          <a:prstGeom prst="borderCallout1">
            <a:avLst>
              <a:gd name="adj1" fmla="val 50818"/>
              <a:gd name="adj2" fmla="val 99709"/>
              <a:gd name="adj3" fmla="val 65469"/>
              <a:gd name="adj4" fmla="val 172570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Čárový popisek 1 9"/>
          <p:cNvSpPr/>
          <p:nvPr/>
        </p:nvSpPr>
        <p:spPr>
          <a:xfrm>
            <a:off x="186754" y="1988840"/>
            <a:ext cx="1872208" cy="648072"/>
          </a:xfrm>
          <a:prstGeom prst="borderCallout1">
            <a:avLst>
              <a:gd name="adj1" fmla="val 50818"/>
              <a:gd name="adj2" fmla="val 99709"/>
              <a:gd name="adj3" fmla="val 86847"/>
              <a:gd name="adj4" fmla="val 212531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476319" y="972017"/>
            <a:ext cx="10480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vlasy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36296" y="2708920"/>
            <a:ext cx="7560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uši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02959" y="3924345"/>
            <a:ext cx="10480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ústa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5176129"/>
            <a:ext cx="13141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brada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0030" y="1988839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čelo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0790" y="3537012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tváře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99027" y="4559705"/>
            <a:ext cx="8599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nos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26888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692696"/>
            <a:ext cx="1788200" cy="151216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769716"/>
            <a:ext cx="2568684" cy="166108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6371" y="904096"/>
            <a:ext cx="1911170" cy="108936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419" y="2996952"/>
            <a:ext cx="2132204" cy="188261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2086" y="2930147"/>
            <a:ext cx="2016224" cy="20162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9483" y="3074003"/>
            <a:ext cx="1604945" cy="1805563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55743" y="5301208"/>
            <a:ext cx="47028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Po kom máš vlasy?</a:t>
            </a:r>
            <a:endParaRPr lang="cs-CZ" sz="4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92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84158"/>
            <a:ext cx="2987013" cy="124075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9701" y="2852936"/>
            <a:ext cx="1896023" cy="274988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2922" y="449926"/>
            <a:ext cx="1828313" cy="21594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2922" y="3660470"/>
            <a:ext cx="1828313" cy="227078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739611" y="1901465"/>
            <a:ext cx="1176203" cy="707886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zrak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61639" y="5846681"/>
            <a:ext cx="1332148" cy="707886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sluch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48141" y="2780928"/>
            <a:ext cx="1053107" cy="707886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čich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53137" y="6088483"/>
            <a:ext cx="1333103" cy="707886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chuť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130168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657" y="2148345"/>
            <a:ext cx="3489618" cy="129614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27657" y="332656"/>
            <a:ext cx="75608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Máš stejné oči jako maminka?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Jaké mohou mít oči barvu?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55" t="34385" r="14707" b="32808"/>
          <a:stretch/>
        </p:blipFill>
        <p:spPr>
          <a:xfrm>
            <a:off x="4650787" y="2148345"/>
            <a:ext cx="3921181" cy="12961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0787" y="4077072"/>
            <a:ext cx="3921181" cy="128418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165" y="4265855"/>
            <a:ext cx="3588622" cy="90662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53165" y="5589240"/>
            <a:ext cx="39536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Jak pečuješ o svůj zrak?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1229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628800"/>
            <a:ext cx="2840866" cy="352839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404664"/>
            <a:ext cx="62286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Jaké rozlišujeme chutě?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84068" y="1368865"/>
            <a:ext cx="19442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slané</a:t>
            </a:r>
          </a:p>
          <a:p>
            <a:endParaRPr lang="cs-CZ" sz="3600" b="1" dirty="0">
              <a:solidFill>
                <a:srgbClr val="C00000"/>
              </a:solidFill>
            </a:endParaRPr>
          </a:p>
          <a:p>
            <a:r>
              <a:rPr lang="cs-CZ" sz="3600" b="1" dirty="0" smtClean="0">
                <a:solidFill>
                  <a:srgbClr val="C00000"/>
                </a:solidFill>
              </a:rPr>
              <a:t>sladké</a:t>
            </a:r>
          </a:p>
          <a:p>
            <a:endParaRPr lang="cs-CZ" sz="3600" b="1" dirty="0">
              <a:solidFill>
                <a:srgbClr val="C00000"/>
              </a:solidFill>
            </a:endParaRPr>
          </a:p>
          <a:p>
            <a:r>
              <a:rPr lang="cs-CZ" sz="3600" b="1" dirty="0" smtClean="0">
                <a:solidFill>
                  <a:srgbClr val="C00000"/>
                </a:solidFill>
              </a:rPr>
              <a:t>kyselé</a:t>
            </a:r>
          </a:p>
          <a:p>
            <a:endParaRPr lang="cs-CZ" sz="3600" b="1" dirty="0">
              <a:solidFill>
                <a:srgbClr val="C00000"/>
              </a:solidFill>
            </a:endParaRPr>
          </a:p>
          <a:p>
            <a:r>
              <a:rPr lang="cs-CZ" sz="3600" b="1" dirty="0" smtClean="0">
                <a:solidFill>
                  <a:srgbClr val="C00000"/>
                </a:solidFill>
              </a:rPr>
              <a:t>hořké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401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764704"/>
            <a:ext cx="4543705" cy="432048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5659803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Lebka, chrání mozek a ostatní orgány v hlavě uložené.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77764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3401" y="476672"/>
            <a:ext cx="3960440" cy="4510083"/>
          </a:xfrm>
          <a:prstGeom prst="rect">
            <a:avLst/>
          </a:prstGeom>
        </p:spPr>
      </p:pic>
      <p:sp>
        <p:nvSpPr>
          <p:cNvPr id="3" name="Čárový popisek 1 2"/>
          <p:cNvSpPr/>
          <p:nvPr/>
        </p:nvSpPr>
        <p:spPr>
          <a:xfrm>
            <a:off x="5795512" y="854827"/>
            <a:ext cx="2520280" cy="576064"/>
          </a:xfrm>
          <a:prstGeom prst="borderCallout1">
            <a:avLst>
              <a:gd name="adj1" fmla="val 47610"/>
              <a:gd name="adj2" fmla="val -1187"/>
              <a:gd name="adj3" fmla="val 52374"/>
              <a:gd name="adj4" fmla="val -76814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76721" y="896701"/>
            <a:ext cx="14019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mozek</a:t>
            </a:r>
            <a:endParaRPr lang="cs-CZ" sz="2800" dirty="0"/>
          </a:p>
        </p:txBody>
      </p:sp>
      <p:sp>
        <p:nvSpPr>
          <p:cNvPr id="5" name="Čárový popisek 1 4"/>
          <p:cNvSpPr/>
          <p:nvPr/>
        </p:nvSpPr>
        <p:spPr>
          <a:xfrm>
            <a:off x="5975532" y="2901071"/>
            <a:ext cx="2520280" cy="576064"/>
          </a:xfrm>
          <a:prstGeom prst="borderCallout1">
            <a:avLst>
              <a:gd name="adj1" fmla="val 47610"/>
              <a:gd name="adj2" fmla="val -1187"/>
              <a:gd name="adj3" fmla="val 52374"/>
              <a:gd name="adj4" fmla="val -76814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444208" y="2953915"/>
            <a:ext cx="11344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mícha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0300" y="5301411"/>
            <a:ext cx="78842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Mozek řídí práci celého těla: činnost srdce, trávení, pohyb, řeč, ale i samotné myšlení, paměť, emoce.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58853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6912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C00000"/>
                </a:solidFill>
              </a:rPr>
              <a:t>Úkol č. 1:  Doplň názvy částí hlavy(přetáhni myší) </a:t>
            </a:r>
            <a:endParaRPr lang="cs-CZ" sz="2000" b="1" u="sng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8962" y="764704"/>
            <a:ext cx="3862250" cy="4248472"/>
          </a:xfrm>
          <a:prstGeom prst="rect">
            <a:avLst/>
          </a:prstGeom>
        </p:spPr>
      </p:pic>
      <p:sp>
        <p:nvSpPr>
          <p:cNvPr id="4" name="Čárový popisek 1 3"/>
          <p:cNvSpPr/>
          <p:nvPr/>
        </p:nvSpPr>
        <p:spPr>
          <a:xfrm>
            <a:off x="6300192" y="908720"/>
            <a:ext cx="1872208" cy="648072"/>
          </a:xfrm>
          <a:prstGeom prst="borderCallout1">
            <a:avLst>
              <a:gd name="adj1" fmla="val 44404"/>
              <a:gd name="adj2" fmla="val -193"/>
              <a:gd name="adj3" fmla="val 91122"/>
              <a:gd name="adj4" fmla="val -81254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árový popisek 1 4"/>
          <p:cNvSpPr/>
          <p:nvPr/>
        </p:nvSpPr>
        <p:spPr>
          <a:xfrm>
            <a:off x="7020272" y="2708920"/>
            <a:ext cx="1872208" cy="648072"/>
          </a:xfrm>
          <a:prstGeom prst="borderCallout1">
            <a:avLst>
              <a:gd name="adj1" fmla="val 44404"/>
              <a:gd name="adj2" fmla="val -193"/>
              <a:gd name="adj3" fmla="val 91122"/>
              <a:gd name="adj4" fmla="val -81254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6084168" y="3861048"/>
            <a:ext cx="1872208" cy="648072"/>
          </a:xfrm>
          <a:prstGeom prst="borderCallout1">
            <a:avLst>
              <a:gd name="adj1" fmla="val 44404"/>
              <a:gd name="adj2" fmla="val -193"/>
              <a:gd name="adj3" fmla="val 80433"/>
              <a:gd name="adj4" fmla="val -104194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6084168" y="5176129"/>
            <a:ext cx="1872208" cy="648072"/>
          </a:xfrm>
          <a:prstGeom prst="borderCallout1">
            <a:avLst>
              <a:gd name="adj1" fmla="val 44404"/>
              <a:gd name="adj2" fmla="val -193"/>
              <a:gd name="adj3" fmla="val -49973"/>
              <a:gd name="adj4" fmla="val -107154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árový popisek 1 7"/>
          <p:cNvSpPr/>
          <p:nvPr/>
        </p:nvSpPr>
        <p:spPr>
          <a:xfrm>
            <a:off x="186754" y="1988840"/>
            <a:ext cx="1872208" cy="648072"/>
          </a:xfrm>
          <a:prstGeom prst="borderCallout1">
            <a:avLst>
              <a:gd name="adj1" fmla="val 50818"/>
              <a:gd name="adj2" fmla="val 99709"/>
              <a:gd name="adj3" fmla="val 86847"/>
              <a:gd name="adj4" fmla="val 212531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Čárový popisek 1 8"/>
          <p:cNvSpPr/>
          <p:nvPr/>
        </p:nvSpPr>
        <p:spPr>
          <a:xfrm>
            <a:off x="262923" y="3537012"/>
            <a:ext cx="1872208" cy="648072"/>
          </a:xfrm>
          <a:prstGeom prst="borderCallout1">
            <a:avLst>
              <a:gd name="adj1" fmla="val 50818"/>
              <a:gd name="adj2" fmla="val 99709"/>
              <a:gd name="adj3" fmla="val 65469"/>
              <a:gd name="adj4" fmla="val 172570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Čárový popisek 1 9"/>
          <p:cNvSpPr/>
          <p:nvPr/>
        </p:nvSpPr>
        <p:spPr>
          <a:xfrm>
            <a:off x="899592" y="4528057"/>
            <a:ext cx="1872208" cy="648072"/>
          </a:xfrm>
          <a:prstGeom prst="borderCallout1">
            <a:avLst>
              <a:gd name="adj1" fmla="val 50818"/>
              <a:gd name="adj2" fmla="val 100449"/>
              <a:gd name="adj3" fmla="val -94867"/>
              <a:gd name="adj4" fmla="val 174790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62923" y="5985358"/>
            <a:ext cx="10518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vlasy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925707" y="5969768"/>
            <a:ext cx="66396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uši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205172" y="6019505"/>
            <a:ext cx="8467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ústa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289542" y="6021913"/>
            <a:ext cx="10967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brada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957286" y="5979872"/>
            <a:ext cx="8691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čelo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332994" y="5963990"/>
            <a:ext cx="10054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tváře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7794732" y="6027205"/>
            <a:ext cx="7553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nos</a:t>
            </a:r>
          </a:p>
        </p:txBody>
      </p:sp>
    </p:spTree>
    <p:extLst>
      <p:ext uri="{BB962C8B-B14F-4D97-AF65-F5344CB8AC3E}">
        <p14:creationId xmlns:p14="http://schemas.microsoft.com/office/powerpoint/2010/main" val="190881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77768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C00000"/>
                </a:solidFill>
              </a:rPr>
              <a:t>Úkol č. 2       Co k sobě patří? </a:t>
            </a:r>
            <a:endParaRPr lang="cs-CZ" sz="2000" b="1" u="sng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9932" y="1978022"/>
            <a:ext cx="1008112" cy="64633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>
                  <a:solidFill>
                    <a:srgbClr val="FF0000"/>
                  </a:solidFill>
                </a:ln>
              </a:rPr>
              <a:t>oči</a:t>
            </a:r>
            <a:endParaRPr lang="cs-CZ" sz="3600" b="1" dirty="0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6881" y="3270683"/>
            <a:ext cx="864096" cy="64633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>
                  <a:solidFill>
                    <a:srgbClr val="FF0000"/>
                  </a:solidFill>
                </a:ln>
              </a:rPr>
              <a:t>uši</a:t>
            </a:r>
            <a:endParaRPr lang="cs-CZ" sz="3600" b="1" dirty="0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9807" y="5805264"/>
            <a:ext cx="1008112" cy="64633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>
                  <a:solidFill>
                    <a:srgbClr val="FF0000"/>
                  </a:solidFill>
                </a:ln>
              </a:rPr>
              <a:t>nos</a:t>
            </a:r>
            <a:endParaRPr lang="cs-CZ" sz="3600" b="1" dirty="0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5326" y="4566874"/>
            <a:ext cx="1152128" cy="64633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>
                  <a:solidFill>
                    <a:srgbClr val="FF0000"/>
                  </a:solidFill>
                </a:ln>
              </a:rPr>
              <a:t>ústa</a:t>
            </a:r>
            <a:endParaRPr lang="cs-CZ" sz="3600" b="1" dirty="0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95301" y="902411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máme proto, abychom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231740" y="748624"/>
            <a:ext cx="4104456" cy="792088"/>
          </a:xfrm>
          <a:prstGeom prst="ellipse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777340" y="2162311"/>
            <a:ext cx="1584176" cy="64633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>
                  <a:solidFill>
                    <a:srgbClr val="FF0000"/>
                  </a:solidFill>
                </a:ln>
              </a:rPr>
              <a:t>slyšeli</a:t>
            </a:r>
            <a:endParaRPr lang="cs-CZ" sz="3600" b="1" dirty="0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2019" y="3140968"/>
            <a:ext cx="1224136" cy="64633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>
                  <a:solidFill>
                    <a:srgbClr val="FF0000"/>
                  </a:solidFill>
                </a:ln>
              </a:rPr>
              <a:t>cítili</a:t>
            </a:r>
            <a:endParaRPr lang="cs-CZ" sz="3600" b="1" dirty="0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4040197"/>
            <a:ext cx="1530361" cy="64633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>
                  <a:solidFill>
                    <a:srgbClr val="FF0000"/>
                  </a:solidFill>
                </a:ln>
              </a:rPr>
              <a:t>viděli</a:t>
            </a:r>
            <a:endParaRPr lang="cs-CZ" sz="3600" b="1" dirty="0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31754" y="5266675"/>
            <a:ext cx="2624666" cy="120032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>
                  <a:solidFill>
                    <a:srgbClr val="FF0000"/>
                  </a:solidFill>
                </a:ln>
              </a:rPr>
              <a:t>poznali chuť jídla</a:t>
            </a:r>
            <a:endParaRPr lang="cs-CZ" sz="3600" b="1" dirty="0">
              <a:ln>
                <a:solidFill>
                  <a:srgbClr val="FF000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1573988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6912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Úkol č. 3    Vyber správnou odpověď a přetáhni do rámečku: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877432"/>
            <a:ext cx="5112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Co řídí práci celého těla?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572000" y="2852936"/>
            <a:ext cx="3816424" cy="1008112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03753" y="4477761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játra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4477762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mozek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96136" y="4477762"/>
            <a:ext cx="1584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plíce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856896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568952" cy="4601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100" dirty="0" smtClean="0">
                <a:effectLst/>
              </a:rPr>
              <a:t>PATRICK J. LYNCH. </a:t>
            </a:r>
            <a:r>
              <a:rPr lang="cs-CZ" sz="1100" i="1" dirty="0" smtClean="0">
                <a:effectLst/>
              </a:rPr>
              <a:t>Http://commons.wikimedia.org/wiki/File:Head_lateral_sagittal_brain.jpg?uselang=cs</a:t>
            </a:r>
            <a:r>
              <a:rPr lang="cs-CZ" sz="1100" dirty="0" smtClean="0">
                <a:effectLst/>
              </a:rPr>
              <a:t> [online]. 2006.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 2.5 </a:t>
            </a:r>
            <a:r>
              <a:rPr lang="cs-CZ" sz="1100" dirty="0" err="1" smtClean="0">
                <a:effectLst/>
              </a:rPr>
              <a:t>Generic</a:t>
            </a:r>
            <a:r>
              <a:rPr lang="cs-CZ" sz="1100" dirty="0" smtClean="0">
                <a:effectLst/>
              </a:rPr>
              <a:t> [cit. 2012-02-04]. </a:t>
            </a:r>
          </a:p>
          <a:p>
            <a:r>
              <a:rPr lang="cs-CZ" sz="1100" i="1" dirty="0" smtClean="0">
                <a:effectLst/>
              </a:rPr>
              <a:t>Http://commons.wikimedia.org/wiki/File:Fungal_tounge.jpg?uselang=cs</a:t>
            </a:r>
            <a:r>
              <a:rPr lang="cs-CZ" sz="1100" dirty="0" smtClean="0">
                <a:effectLst/>
              </a:rPr>
              <a:t> [online]. 2007.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 [cit. 2012-02-04].</a:t>
            </a:r>
          </a:p>
          <a:p>
            <a:r>
              <a:rPr lang="cs-CZ" sz="1100" dirty="0" smtClean="0">
                <a:effectLst/>
              </a:rPr>
              <a:t>DIDIER DESCOUENS. </a:t>
            </a:r>
            <a:r>
              <a:rPr lang="cs-CZ" sz="1100" i="1" dirty="0" smtClean="0">
                <a:effectLst/>
              </a:rPr>
              <a:t>Http://commons.wikimedia.org/wiki/File:Crane1.png?uselang=cs</a:t>
            </a:r>
            <a:r>
              <a:rPr lang="cs-CZ" sz="1100" dirty="0" smtClean="0">
                <a:effectLst/>
              </a:rPr>
              <a:t> [online]. 2009.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autora-Zachovejte licenci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 [cit. 2012-02-04].  </a:t>
            </a:r>
          </a:p>
          <a:p>
            <a:r>
              <a:rPr lang="cs-CZ" sz="1100" i="1" dirty="0" smtClean="0">
                <a:effectLst/>
              </a:rPr>
              <a:t>Http://commons.wikimedia.org/wiki/File:NIA_human_brain_drawing.jpg?uselang=cs</a:t>
            </a:r>
            <a:r>
              <a:rPr lang="cs-CZ" sz="1100" dirty="0" smtClean="0">
                <a:effectLst/>
              </a:rPr>
              <a:t> [online].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. [cit. 2012-02-04].</a:t>
            </a:r>
          </a:p>
          <a:p>
            <a:r>
              <a:rPr lang="cs-CZ" sz="1100" dirty="0" smtClean="0">
                <a:effectLst/>
              </a:rPr>
              <a:t>ITHUNN. </a:t>
            </a:r>
            <a:r>
              <a:rPr lang="cs-CZ" sz="1100" i="1" dirty="0" smtClean="0">
                <a:effectLst/>
              </a:rPr>
              <a:t>Http://commons.wikimedia.org/wiki/File:2632tris_occhi.jpg?uselang=cs</a:t>
            </a:r>
            <a:r>
              <a:rPr lang="cs-CZ" sz="1100" dirty="0" smtClean="0">
                <a:effectLst/>
              </a:rPr>
              <a:t> [online]. 2009.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autora-Zachovejte licenci [cit. 2012-02-04].</a:t>
            </a:r>
          </a:p>
          <a:p>
            <a:r>
              <a:rPr lang="cs-CZ" sz="1100" dirty="0" smtClean="0">
                <a:effectLst/>
              </a:rPr>
              <a:t>DAVID BENBENNICK. </a:t>
            </a:r>
            <a:r>
              <a:rPr lang="cs-CZ" sz="1100" i="1" dirty="0" smtClean="0">
                <a:effectLst/>
              </a:rPr>
              <a:t>Http://commons.wikimedia.org/wiki/File:Ear.jpg?uselang=cs</a:t>
            </a:r>
            <a:r>
              <a:rPr lang="cs-CZ" sz="1100" dirty="0" smtClean="0">
                <a:effectLst/>
              </a:rPr>
              <a:t> [online]. 2005.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autora-Zachovejte licenci 3.0 </a:t>
            </a:r>
            <a:r>
              <a:rPr lang="cs-CZ" sz="1100" dirty="0" err="1" smtClean="0">
                <a:effectLst/>
              </a:rPr>
              <a:t>Unpor</a:t>
            </a:r>
            <a:r>
              <a:rPr lang="cs-CZ" sz="1100" dirty="0" smtClean="0">
                <a:effectLst/>
              </a:rPr>
              <a:t> [cit. 2012-02-04].</a:t>
            </a:r>
          </a:p>
          <a:p>
            <a:r>
              <a:rPr lang="cs-CZ" sz="1100" i="1" dirty="0" smtClean="0">
                <a:effectLst/>
              </a:rPr>
              <a:t>Http://commons.wikimedia.org/wiki/File:Neus1.jpg</a:t>
            </a:r>
            <a:r>
              <a:rPr lang="cs-CZ" sz="1100" dirty="0" smtClean="0">
                <a:effectLst/>
              </a:rPr>
              <a:t> [online]. Tento soubor je licencován podle licence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Attribution-Share</a:t>
            </a:r>
            <a:r>
              <a:rPr lang="cs-CZ" sz="1100" dirty="0" smtClean="0">
                <a:effectLst/>
              </a:rPr>
              <a:t> stejné obecné [cit. 2012-02-04].</a:t>
            </a:r>
          </a:p>
          <a:p>
            <a:r>
              <a:rPr lang="cs-CZ" sz="1100" dirty="0" smtClean="0">
                <a:effectLst/>
              </a:rPr>
              <a:t>GREP FROM EN.WIKIPEDIA.ORG. </a:t>
            </a:r>
            <a:r>
              <a:rPr lang="cs-CZ" sz="1100" i="1" dirty="0" smtClean="0">
                <a:effectLst/>
              </a:rPr>
              <a:t>Http://commons.wikimedia.org/wiki/File:Fungal_tounge.jpg?uselang=cs</a:t>
            </a:r>
            <a:r>
              <a:rPr lang="cs-CZ" sz="1100" dirty="0" smtClean="0">
                <a:effectLst/>
              </a:rPr>
              <a:t> [online]. 2007.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autora-Zachovejte licenci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 [cit. 2012-02-04]. </a:t>
            </a:r>
          </a:p>
          <a:p>
            <a:r>
              <a:rPr lang="cs-CZ" sz="1100" i="1" dirty="0" smtClean="0">
                <a:effectLst/>
              </a:rPr>
              <a:t>Http://www.clker.com/clipart-anime-hair.html</a:t>
            </a:r>
            <a:r>
              <a:rPr lang="cs-CZ" sz="1100" dirty="0" smtClean="0">
                <a:effectLst/>
              </a:rPr>
              <a:t> [online]. 2011.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 [cit. 2012-02-04].    </a:t>
            </a:r>
          </a:p>
          <a:p>
            <a:r>
              <a:rPr lang="cs-CZ" sz="1100" i="1" dirty="0" smtClean="0">
                <a:effectLst/>
              </a:rPr>
              <a:t>Http://www.clker.com/clipart-40429.html</a:t>
            </a:r>
            <a:r>
              <a:rPr lang="cs-CZ" sz="1100" dirty="0" smtClean="0">
                <a:effectLst/>
              </a:rPr>
              <a:t> [online]. 2009.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 [cit. 2012-02-04].</a:t>
            </a:r>
          </a:p>
          <a:p>
            <a:r>
              <a:rPr lang="cs-CZ" sz="1100" i="1" dirty="0" smtClean="0">
                <a:effectLst/>
              </a:rPr>
              <a:t>Http://www.clker.com/clipart-40428.html</a:t>
            </a:r>
            <a:r>
              <a:rPr lang="cs-CZ" sz="1100" dirty="0" smtClean="0">
                <a:effectLst/>
              </a:rPr>
              <a:t> [online]. 2009.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 [cit. 2012-02-04].</a:t>
            </a:r>
          </a:p>
          <a:p>
            <a:r>
              <a:rPr lang="cs-CZ" sz="1100" i="1" dirty="0" smtClean="0">
                <a:effectLst/>
              </a:rPr>
              <a:t>Http://www.clker.com/clipart-blond-hair-wig.html</a:t>
            </a:r>
            <a:r>
              <a:rPr lang="cs-CZ" sz="1100" dirty="0" smtClean="0">
                <a:effectLst/>
              </a:rPr>
              <a:t> [online]. 2011.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 [cit. 2012-02-04]. </a:t>
            </a:r>
          </a:p>
          <a:p>
            <a:r>
              <a:rPr lang="cs-CZ" sz="1100" i="1" dirty="0"/>
              <a:t>Http://www.clker.com/clipart-hair-9.html</a:t>
            </a:r>
            <a:r>
              <a:rPr lang="cs-CZ" sz="1100" dirty="0"/>
              <a:t> [online]. 2011. Public </a:t>
            </a:r>
            <a:r>
              <a:rPr lang="cs-CZ" sz="1100" dirty="0" err="1"/>
              <a:t>domain</a:t>
            </a:r>
            <a:r>
              <a:rPr lang="cs-CZ" sz="1100" dirty="0"/>
              <a:t> [cit. 2012-02-05]. </a:t>
            </a:r>
            <a:r>
              <a:rPr lang="cs-CZ" sz="1100" dirty="0" smtClean="0">
                <a:effectLst/>
              </a:rPr>
              <a:t>  </a:t>
            </a:r>
          </a:p>
          <a:p>
            <a:r>
              <a:rPr lang="cs-CZ" sz="1100" i="1" dirty="0"/>
              <a:t>Http://www.clker.com/clipart-hair-10.html</a:t>
            </a:r>
            <a:r>
              <a:rPr lang="cs-CZ" sz="1100" dirty="0"/>
              <a:t> [online]. 2011. Public </a:t>
            </a:r>
            <a:r>
              <a:rPr lang="cs-CZ" sz="1100" dirty="0" err="1"/>
              <a:t>domain</a:t>
            </a:r>
            <a:r>
              <a:rPr lang="cs-CZ" sz="1100" dirty="0"/>
              <a:t> [cit. 2012-02-05].</a:t>
            </a:r>
            <a:r>
              <a:rPr lang="cs-CZ" sz="1100" dirty="0" smtClean="0">
                <a:effectLst/>
              </a:rPr>
              <a:t> </a:t>
            </a:r>
          </a:p>
          <a:p>
            <a:r>
              <a:rPr lang="cs-CZ" sz="1100" dirty="0"/>
              <a:t>AARYNNE. </a:t>
            </a:r>
            <a:r>
              <a:rPr lang="cs-CZ" sz="1100" i="1" dirty="0"/>
              <a:t>Http://commons.wikimedia.org/wiki/File:Amber_Eyes.jpg?uselang=cs</a:t>
            </a:r>
            <a:r>
              <a:rPr lang="cs-CZ" sz="1100" dirty="0"/>
              <a:t> [online]. 2006. Public </a:t>
            </a:r>
            <a:r>
              <a:rPr lang="cs-CZ" sz="1100" dirty="0" err="1"/>
              <a:t>domain</a:t>
            </a:r>
            <a:r>
              <a:rPr lang="cs-CZ" sz="1100" dirty="0"/>
              <a:t> [cit. 2012-02-05]. </a:t>
            </a:r>
            <a:endParaRPr lang="cs-CZ" sz="1100" dirty="0" smtClean="0"/>
          </a:p>
          <a:p>
            <a:r>
              <a:rPr lang="cs-CZ" sz="1100" dirty="0"/>
              <a:t>JFROSTY, SILSOR, ANTHERE. </a:t>
            </a:r>
            <a:r>
              <a:rPr lang="cs-CZ" sz="1100" i="1" dirty="0"/>
              <a:t>Http://commons.wikimedia.org/wiki/File:Cheche.JPG?uselang=cs</a:t>
            </a:r>
            <a:r>
              <a:rPr lang="cs-CZ" sz="1100" dirty="0"/>
              <a:t> [online]. 2003. Tento soubor podléhá licenci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Uveďte autora-Zachovejte licenci 3.0 </a:t>
            </a:r>
            <a:r>
              <a:rPr lang="cs-CZ" sz="1100" dirty="0" err="1"/>
              <a:t>Unported</a:t>
            </a:r>
            <a:r>
              <a:rPr lang="cs-CZ" sz="1100" dirty="0"/>
              <a:t> [cit. 2012-02-05]. </a:t>
            </a:r>
            <a:endParaRPr lang="cs-CZ" sz="1100" dirty="0" smtClean="0"/>
          </a:p>
          <a:p>
            <a:r>
              <a:rPr lang="cs-CZ" sz="1100" dirty="0"/>
              <a:t>PEDRAM AMIRI. </a:t>
            </a:r>
            <a:r>
              <a:rPr lang="cs-CZ" sz="1100" i="1" dirty="0"/>
              <a:t>Http://commons.wikimedia.org/wiki/File:GreenEyes.jpg?uselang=cs</a:t>
            </a:r>
            <a:r>
              <a:rPr lang="cs-CZ" sz="1100" dirty="0"/>
              <a:t> [online]. 2008. Volné dílo [cit. 2012-02-05]. </a:t>
            </a:r>
            <a:endParaRPr lang="cs-CZ" sz="1100" dirty="0" smtClean="0"/>
          </a:p>
          <a:p>
            <a:r>
              <a:rPr lang="cs-CZ" sz="1100" dirty="0"/>
              <a:t>IERAN CEALLACH. </a:t>
            </a:r>
            <a:r>
              <a:rPr lang="cs-CZ" sz="1100" i="1" dirty="0"/>
              <a:t>Http://commons.wikimedia.org/wiki/File:Green-brown_eyes.jpg?uselang=cs</a:t>
            </a:r>
            <a:r>
              <a:rPr lang="cs-CZ" sz="1100" dirty="0"/>
              <a:t> [online]. 2009. Volné dílo [cit. 2012-02-05].</a:t>
            </a:r>
            <a:endParaRPr lang="cs-CZ" sz="1100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0559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251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4360651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FE66FF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326</TotalTime>
  <Words>509</Words>
  <Application>Microsoft Office PowerPoint</Application>
  <PresentationFormat>Předvádění na obrazovce (4:3)</PresentationFormat>
  <Paragraphs>71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Georgia</vt:lpstr>
      <vt:lpstr>Times New Roman</vt:lpstr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Petra</cp:lastModifiedBy>
  <cp:revision>31</cp:revision>
  <dcterms:created xsi:type="dcterms:W3CDTF">2012-02-04T17:03:02Z</dcterms:created>
  <dcterms:modified xsi:type="dcterms:W3CDTF">2013-10-30T18:12:38Z</dcterms:modified>
</cp:coreProperties>
</file>