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3" r:id="rId5"/>
    <p:sldId id="262" r:id="rId6"/>
    <p:sldId id="261" r:id="rId7"/>
    <p:sldId id="257" r:id="rId8"/>
    <p:sldId id="264" r:id="rId9"/>
    <p:sldId id="265" r:id="rId10"/>
    <p:sldId id="258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56" autoAdjust="0"/>
    <p:restoredTop sz="94660"/>
  </p:normalViewPr>
  <p:slideViewPr>
    <p:cSldViewPr>
      <p:cViewPr varScale="1">
        <p:scale>
          <a:sx n="70" d="100"/>
          <a:sy n="70" d="100"/>
        </p:scale>
        <p:origin x="136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DE403-8CEA-4B26-9079-0B29C5FCEFA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82BCB27-E375-4B56-A790-E87926B5E2B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DE403-8CEA-4B26-9079-0B29C5FCEFA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BCB27-E375-4B56-A790-E87926B5E2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DE403-8CEA-4B26-9079-0B29C5FCEFA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BCB27-E375-4B56-A790-E87926B5E2B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DE403-8CEA-4B26-9079-0B29C5FCEFA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BCB27-E375-4B56-A790-E87926B5E2B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DE403-8CEA-4B26-9079-0B29C5FCEFA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BCB27-E375-4B56-A790-E87926B5E2B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DE403-8CEA-4B26-9079-0B29C5FCEFA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BCB27-E375-4B56-A790-E87926B5E2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DE403-8CEA-4B26-9079-0B29C5FCEFA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BCB27-E375-4B56-A790-E87926B5E2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DE403-8CEA-4B26-9079-0B29C5FCEFA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BCB27-E375-4B56-A790-E87926B5E2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DE403-8CEA-4B26-9079-0B29C5FCEFA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BCB27-E375-4B56-A790-E87926B5E2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DE403-8CEA-4B26-9079-0B29C5FCEFA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BCB27-E375-4B56-A790-E87926B5E2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DE403-8CEA-4B26-9079-0B29C5FCEFA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BCB27-E375-4B56-A790-E87926B5E2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34DE403-8CEA-4B26-9079-0B29C5FCEFA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82BCB27-E375-4B56-A790-E87926B5E2B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b/b2/Gfi-set01-camping2.png" TargetMode="External"/><Relationship Id="rId5" Type="http://schemas.openxmlformats.org/officeDocument/2006/relationships/image" Target="../media/image21.png"/><Relationship Id="rId10" Type="http://schemas.openxmlformats.org/officeDocument/2006/relationships/image" Target="../media/image24.png"/><Relationship Id="rId4" Type="http://schemas.openxmlformats.org/officeDocument/2006/relationships/hyperlink" Target="http://upload.wikimedia.org/wikipedia/commons/8/8f/Gfi-set01-castle1.png" TargetMode="External"/><Relationship Id="rId9" Type="http://schemas.openxmlformats.org/officeDocument/2006/relationships/hyperlink" Target="http://upload.wikimedia.org/wikipedia/commons/5/55/Gfi-set01-railway1.pn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py.cz/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764704"/>
            <a:ext cx="8586994" cy="521659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16741" y="687090"/>
            <a:ext cx="78488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C00000"/>
                </a:solidFill>
              </a:rPr>
              <a:t>Nad mapou České republiky</a:t>
            </a:r>
          </a:p>
          <a:p>
            <a:pPr algn="ctr"/>
            <a:endParaRPr lang="cs-CZ" sz="2800" b="1" dirty="0" smtClean="0">
              <a:solidFill>
                <a:srgbClr val="C00000"/>
              </a:solidFill>
            </a:endParaRPr>
          </a:p>
          <a:p>
            <a:pPr algn="ctr"/>
            <a:r>
              <a:rPr lang="cs-CZ" sz="4400" dirty="0" smtClean="0">
                <a:solidFill>
                  <a:srgbClr val="C00000"/>
                </a:solidFill>
              </a:rPr>
              <a:t>(místo kde žijeme)</a:t>
            </a:r>
            <a:endParaRPr lang="cs-CZ" sz="4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56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0602" y="631063"/>
            <a:ext cx="80648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Určitě všichni víte, že žijeme na </a:t>
            </a:r>
            <a:r>
              <a:rPr lang="cs-CZ" sz="4400" b="1" dirty="0" smtClean="0">
                <a:solidFill>
                  <a:srgbClr val="C00000"/>
                </a:solidFill>
              </a:rPr>
              <a:t>planetě Zemi</a:t>
            </a:r>
            <a:r>
              <a:rPr lang="cs-CZ" sz="4000" b="1" dirty="0" smtClean="0">
                <a:solidFill>
                  <a:srgbClr val="C00000"/>
                </a:solidFill>
              </a:rPr>
              <a:t>. 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340768"/>
            <a:ext cx="4032448" cy="465401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2996952"/>
            <a:ext cx="38164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Naše vlast se jmenuje Česká </a:t>
            </a:r>
            <a:r>
              <a:rPr lang="cs-CZ" sz="3200" dirty="0" smtClean="0">
                <a:solidFill>
                  <a:srgbClr val="C00000"/>
                </a:solidFill>
              </a:rPr>
              <a:t>republika.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40317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00214"/>
            <a:ext cx="835292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Vesnice</a:t>
            </a:r>
            <a:r>
              <a:rPr lang="cs-CZ" sz="3600" dirty="0">
                <a:solidFill>
                  <a:srgbClr val="C00000"/>
                </a:solidFill>
              </a:rPr>
              <a:t>, města se od sebe něčím liší. Také okolní krajina je </a:t>
            </a:r>
            <a:r>
              <a:rPr lang="cs-CZ" sz="3600" dirty="0" smtClean="0">
                <a:solidFill>
                  <a:srgbClr val="C00000"/>
                </a:solidFill>
              </a:rPr>
              <a:t>rozmanitá.</a:t>
            </a:r>
          </a:p>
          <a:p>
            <a:r>
              <a:rPr lang="cs-CZ" sz="3600" dirty="0" smtClean="0">
                <a:solidFill>
                  <a:srgbClr val="C00000"/>
                </a:solidFill>
              </a:rPr>
              <a:t>Někde jsou hory, někde nízké kopce – </a:t>
            </a:r>
            <a:r>
              <a:rPr lang="cs-CZ" sz="3600" b="1" dirty="0" smtClean="0">
                <a:solidFill>
                  <a:srgbClr val="C00000"/>
                </a:solidFill>
              </a:rPr>
              <a:t>pahorkatiny, vrchoviny.</a:t>
            </a:r>
          </a:p>
          <a:p>
            <a:r>
              <a:rPr lang="cs-CZ" sz="3600" dirty="0" smtClean="0">
                <a:solidFill>
                  <a:srgbClr val="C00000"/>
                </a:solidFill>
              </a:rPr>
              <a:t>Podél </a:t>
            </a:r>
            <a:r>
              <a:rPr lang="cs-CZ" sz="3600" dirty="0">
                <a:solidFill>
                  <a:srgbClr val="C00000"/>
                </a:solidFill>
              </a:rPr>
              <a:t>řek, nebo na pobřeží moře se rozkládají </a:t>
            </a:r>
            <a:r>
              <a:rPr lang="cs-CZ" sz="3600" b="1" dirty="0">
                <a:solidFill>
                  <a:srgbClr val="C00000"/>
                </a:solidFill>
              </a:rPr>
              <a:t>nížiny a roviny</a:t>
            </a:r>
            <a:r>
              <a:rPr lang="cs-CZ" sz="3600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sz="3600" dirty="0" smtClean="0">
                <a:solidFill>
                  <a:srgbClr val="C00000"/>
                </a:solidFill>
              </a:rPr>
              <a:t>Krajinou </a:t>
            </a:r>
            <a:r>
              <a:rPr lang="cs-CZ" sz="3600" dirty="0">
                <a:solidFill>
                  <a:srgbClr val="C00000"/>
                </a:solidFill>
              </a:rPr>
              <a:t>protékají </a:t>
            </a:r>
            <a:r>
              <a:rPr lang="cs-CZ" sz="3600" b="1" dirty="0">
                <a:solidFill>
                  <a:srgbClr val="C00000"/>
                </a:solidFill>
              </a:rPr>
              <a:t>řeky a potoky</a:t>
            </a:r>
            <a:r>
              <a:rPr lang="cs-CZ" sz="3600" dirty="0">
                <a:solidFill>
                  <a:srgbClr val="C00000"/>
                </a:solidFill>
              </a:rPr>
              <a:t>. Vodu najdeme také v </a:t>
            </a:r>
            <a:r>
              <a:rPr lang="cs-CZ" sz="3600" b="1" dirty="0">
                <a:solidFill>
                  <a:srgbClr val="C00000"/>
                </a:solidFill>
              </a:rPr>
              <a:t>rybnících, přehradách. </a:t>
            </a:r>
          </a:p>
          <a:p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1108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361" y="404664"/>
            <a:ext cx="3981730" cy="253885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475656" y="306993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rovina</a:t>
            </a:r>
            <a:endParaRPr lang="cs-CZ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92623"/>
            <a:ext cx="3816424" cy="252838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716016" y="3097422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 popředí nížina, v pozadí pahorkatina</a:t>
            </a:r>
            <a:endParaRPr lang="cs-CZ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455"/>
          <a:stretch/>
        </p:blipFill>
        <p:spPr>
          <a:xfrm>
            <a:off x="260361" y="3497942"/>
            <a:ext cx="4046303" cy="275732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475656" y="6268670"/>
            <a:ext cx="1023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řeka</a:t>
            </a:r>
            <a:endParaRPr lang="cs-CZ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7435" y="3651241"/>
            <a:ext cx="3733369" cy="260402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264188" y="6284199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hory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32479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6764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C00000"/>
                </a:solidFill>
              </a:rPr>
              <a:t>Plány a mapy zobrazují určité území. Je mnoho druhů map, slouží různým účelům</a:t>
            </a:r>
            <a:r>
              <a:rPr lang="cs-CZ" sz="3600" dirty="0" smtClean="0">
                <a:solidFill>
                  <a:srgbClr val="C00000"/>
                </a:solidFill>
              </a:rPr>
              <a:t>.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3259" y="4370328"/>
            <a:ext cx="2664296" cy="154383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6122744" y="5924085"/>
            <a:ext cx="2554811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mapa povodí řek Vltava, Labe, Morava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3403" y="1579802"/>
            <a:ext cx="2802420" cy="201423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5387779" y="3594041"/>
            <a:ext cx="2448272" cy="369332"/>
          </a:xfrm>
          <a:prstGeom prst="rect">
            <a:avLst/>
          </a:prstGeom>
          <a:solidFill>
            <a:srgbClr val="99FF99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mapa dopravy v Plzni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811" y="4805719"/>
            <a:ext cx="3316594" cy="183241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252448" y="4957580"/>
            <a:ext cx="2110714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turistická mapa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027" y="1579802"/>
            <a:ext cx="3217524" cy="258350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039685" y="4163310"/>
            <a:ext cx="1872208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historická mapa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7102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54759" y="188640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600" u="sng" dirty="0">
                <a:solidFill>
                  <a:srgbClr val="C00000"/>
                </a:solidFill>
              </a:rPr>
              <a:t>My se podíváme na mapu ČR</a:t>
            </a:r>
            <a:r>
              <a:rPr lang="cs-CZ" sz="3600" dirty="0">
                <a:solidFill>
                  <a:srgbClr val="C00000"/>
                </a:solidFill>
              </a:rPr>
              <a:t>.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62" t="20681" r="9597" b="11392"/>
          <a:stretch/>
        </p:blipFill>
        <p:spPr>
          <a:xfrm>
            <a:off x="971600" y="980728"/>
            <a:ext cx="6336704" cy="3950660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137448"/>
            <a:ext cx="720080" cy="552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676084" y="5099049"/>
            <a:ext cx="632646" cy="866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6803" y="5269360"/>
            <a:ext cx="670901" cy="670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894" y="6060352"/>
            <a:ext cx="581025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216206"/>
            <a:ext cx="733425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051720" y="542014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hory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77407" y="6250792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nížiny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5420144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řeka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85498" y="6164145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město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73908" y="5402950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vodní plocha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391294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</a:rPr>
              <a:t>SVĚTOVÉ STRANY</a:t>
            </a:r>
            <a:endParaRPr lang="cs-CZ" sz="3200" b="1" u="sng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369" y="1234207"/>
            <a:ext cx="76328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Pro orientaci na mapě je důležité znát světové strany.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204863"/>
            <a:ext cx="4324350" cy="431482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788024" y="1911315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SEVER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22050" y="6460428"/>
            <a:ext cx="7560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JIH</a:t>
            </a:r>
            <a:endParaRPr lang="cs-CZ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77503" y="4147173"/>
            <a:ext cx="1254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VÝCHOD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4797" y="4177609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ZÁPAD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647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652" y="2276872"/>
            <a:ext cx="1145282" cy="89077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40652" y="342370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Z každé mapy vyčtete spoustu zajímavostí. U každé mapy najdete vysvětlivky mapových značek.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35696" y="2420888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jeskyně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652" y="3661744"/>
            <a:ext cx="1063400" cy="10634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666934" y="3839501"/>
            <a:ext cx="26094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UNESCO přírodního dědictví</a:t>
            </a:r>
          </a:p>
        </p:txBody>
      </p:sp>
      <p:pic>
        <p:nvPicPr>
          <p:cNvPr id="9" name="obrázek 1" descr="File:Gfi-set01-castle1.pn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459" y="5157192"/>
            <a:ext cx="655667" cy="72008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ovéPole 9"/>
          <p:cNvSpPr txBox="1"/>
          <p:nvPr/>
        </p:nvSpPr>
        <p:spPr>
          <a:xfrm>
            <a:off x="1814883" y="5333862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hrad</a:t>
            </a:r>
          </a:p>
        </p:txBody>
      </p:sp>
      <p:pic>
        <p:nvPicPr>
          <p:cNvPr id="11" name="obrázek 1" descr="File:Gfi-set01-camping2.png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1363" y="2394279"/>
            <a:ext cx="728464" cy="728464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TextovéPole 11"/>
          <p:cNvSpPr txBox="1"/>
          <p:nvPr/>
        </p:nvSpPr>
        <p:spPr>
          <a:xfrm>
            <a:off x="6012160" y="2620943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kemp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4967" y="3675630"/>
            <a:ext cx="661256" cy="661256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5796136" y="3839501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turistické informace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5" name="obrázek 2" descr="File:Gfi-set01-railway1.png">
            <a:hlinkClick r:id="rId9"/>
          </p:cNvPr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967" y="5150264"/>
            <a:ext cx="661256" cy="583708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TextovéPole 15"/>
          <p:cNvSpPr txBox="1"/>
          <p:nvPr/>
        </p:nvSpPr>
        <p:spPr>
          <a:xfrm>
            <a:off x="6012160" y="515026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železniční stanice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125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92088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</a:rPr>
              <a:t>Úkoly:</a:t>
            </a:r>
          </a:p>
          <a:p>
            <a:endParaRPr lang="cs-CZ" sz="3200" b="1" u="sng" dirty="0" smtClean="0">
              <a:solidFill>
                <a:srgbClr val="C00000"/>
              </a:solidFill>
            </a:endParaRPr>
          </a:p>
          <a:p>
            <a:r>
              <a:rPr lang="cs-CZ" sz="3200" dirty="0" smtClean="0"/>
              <a:t>Na mapě, kterou máte ve škole, vyhledejte některé značky a řekněte, co znamenají. Porovnejte různé typy map.</a:t>
            </a:r>
          </a:p>
          <a:p>
            <a:endParaRPr lang="cs-CZ" sz="3200" dirty="0"/>
          </a:p>
          <a:p>
            <a:r>
              <a:rPr lang="cs-CZ" sz="3200" dirty="0" smtClean="0"/>
              <a:t>Vyhledej na mapě některá pohoří, nížiny, řeky.</a:t>
            </a:r>
          </a:p>
          <a:p>
            <a:endParaRPr lang="cs-CZ" sz="3200" dirty="0"/>
          </a:p>
          <a:p>
            <a:r>
              <a:rPr lang="cs-CZ" sz="3200" dirty="0" smtClean="0"/>
              <a:t>Na internetu si najdi </a:t>
            </a:r>
            <a:r>
              <a:rPr lang="cs-CZ" sz="3200" dirty="0" smtClean="0">
                <a:hlinkClick r:id="rId2"/>
              </a:rPr>
              <a:t>www.mapy.cz</a:t>
            </a:r>
            <a:r>
              <a:rPr lang="cs-CZ" sz="3200" dirty="0" smtClean="0"/>
              <a:t>. Vyhledávej dle pokynů vyučujícího. Vyzkoušej si náhled na mapu - obecná, turistická, letecká.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40910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6632"/>
            <a:ext cx="856895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Zdroje</a:t>
            </a:r>
          </a:p>
          <a:p>
            <a:r>
              <a:rPr lang="cs-CZ" sz="800" dirty="0"/>
              <a:t>ODVOZENÉ DÍLO </a:t>
            </a:r>
            <a:r>
              <a:rPr lang="az-Cyrl-AZ" sz="800" dirty="0"/>
              <a:t>ВИКТОР_В. </a:t>
            </a:r>
            <a:r>
              <a:rPr lang="cs-CZ" sz="800" i="1" dirty="0"/>
              <a:t>Http://commons.wikimedia.org/wiki/File:Relief_Map_of_Czech_Republic.png</a:t>
            </a:r>
            <a:r>
              <a:rPr lang="cs-CZ" sz="800" dirty="0"/>
              <a:t>: </a:t>
            </a:r>
            <a:r>
              <a:rPr lang="cs-CZ" sz="800" i="1" dirty="0"/>
              <a:t>2010</a:t>
            </a:r>
            <a:r>
              <a:rPr lang="cs-CZ" sz="800" dirty="0"/>
              <a:t> [online]. Tento soubor je licencován pod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</a:t>
            </a:r>
            <a:r>
              <a:rPr lang="cs-CZ" sz="800" dirty="0" err="1"/>
              <a:t>Attribution-Share</a:t>
            </a:r>
            <a:r>
              <a:rPr lang="cs-CZ" sz="800" dirty="0"/>
              <a:t> podobní 3.0 </a:t>
            </a:r>
            <a:r>
              <a:rPr lang="cs-CZ" sz="800" dirty="0" err="1"/>
              <a:t>Unported</a:t>
            </a:r>
            <a:r>
              <a:rPr lang="cs-CZ" sz="800" dirty="0"/>
              <a:t>. [cit. 2012-02-22</a:t>
            </a:r>
            <a:r>
              <a:rPr lang="cs-CZ" sz="800" dirty="0" smtClean="0"/>
              <a:t>].</a:t>
            </a:r>
          </a:p>
          <a:p>
            <a:endParaRPr lang="cs-CZ" sz="800" dirty="0" smtClean="0"/>
          </a:p>
          <a:p>
            <a:r>
              <a:rPr lang="cs-CZ" sz="800" dirty="0"/>
              <a:t>CHRISTIAN FISCHER. </a:t>
            </a:r>
            <a:r>
              <a:rPr lang="cs-CZ" sz="800" i="1" dirty="0"/>
              <a:t>Http://commons.wikimedia.org/wiki/File:GEO_Globe.jpg?uselang=cs</a:t>
            </a:r>
            <a:r>
              <a:rPr lang="cs-CZ" sz="800" dirty="0"/>
              <a:t>: </a:t>
            </a:r>
            <a:r>
              <a:rPr lang="cs-CZ" sz="800" i="1" dirty="0"/>
              <a:t>2007</a:t>
            </a:r>
            <a:r>
              <a:rPr lang="cs-CZ" sz="800" dirty="0"/>
              <a:t> [online]. Tento soubor podléhá licenci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Uveďte autora-Zachovejte licenci 2.5 </a:t>
            </a:r>
            <a:r>
              <a:rPr lang="cs-CZ" sz="800" dirty="0" err="1"/>
              <a:t>Generic</a:t>
            </a:r>
            <a:r>
              <a:rPr lang="cs-CZ" sz="800" dirty="0"/>
              <a:t>. [cit. 2012-02-21]. </a:t>
            </a:r>
            <a:r>
              <a:rPr lang="cs-CZ" sz="800" dirty="0" smtClean="0"/>
              <a:t>:</a:t>
            </a:r>
          </a:p>
          <a:p>
            <a:endParaRPr lang="cs-CZ" sz="800" dirty="0" smtClean="0"/>
          </a:p>
          <a:p>
            <a:r>
              <a:rPr lang="cs-CZ" sz="800" dirty="0"/>
              <a:t>ORIGINAL BY CAPTAIN BLOOD. </a:t>
            </a:r>
            <a:r>
              <a:rPr lang="cs-CZ" sz="800" i="1" dirty="0"/>
              <a:t>Http://commons.wikimedia.org/wiki/File:Tschechien_topo.png?uselang=cs</a:t>
            </a:r>
            <a:r>
              <a:rPr lang="cs-CZ" sz="800" dirty="0"/>
              <a:t>: </a:t>
            </a:r>
            <a:r>
              <a:rPr lang="cs-CZ" sz="800" i="1" dirty="0"/>
              <a:t>2005</a:t>
            </a:r>
            <a:r>
              <a:rPr lang="cs-CZ" sz="800" dirty="0"/>
              <a:t> [online]. Tento soubor podléhá licenci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Uveďte autora-Zachovejte licenci 3.0 </a:t>
            </a:r>
            <a:r>
              <a:rPr lang="cs-CZ" sz="800" dirty="0" err="1"/>
              <a:t>Unported</a:t>
            </a:r>
            <a:r>
              <a:rPr lang="cs-CZ" sz="800" dirty="0"/>
              <a:t>. [cit. 2012-02-21]. </a:t>
            </a:r>
            <a:endParaRPr lang="cs-CZ" sz="800" dirty="0" smtClean="0"/>
          </a:p>
          <a:p>
            <a:endParaRPr lang="cs-CZ" sz="800" dirty="0"/>
          </a:p>
          <a:p>
            <a:r>
              <a:rPr lang="cs-CZ" sz="800" dirty="0"/>
              <a:t>MAPOVÉHO NÁLOŽNÍK. </a:t>
            </a:r>
            <a:r>
              <a:rPr lang="cs-CZ" sz="800" i="1" dirty="0"/>
              <a:t>Http://commons.wikimedia.org/wiki/File:Povod%C3%AD_Labe_Vltavy_Moravy.PNG?uselang=cs</a:t>
            </a:r>
            <a:r>
              <a:rPr lang="cs-CZ" sz="800" dirty="0"/>
              <a:t>: </a:t>
            </a:r>
            <a:r>
              <a:rPr lang="cs-CZ" sz="800" i="1" dirty="0"/>
              <a:t>2011</a:t>
            </a:r>
            <a:r>
              <a:rPr lang="cs-CZ" sz="800" dirty="0"/>
              <a:t> [online]. Volné dílo. [cit. 2012-02-21]. </a:t>
            </a:r>
            <a:endParaRPr lang="cs-CZ" sz="800" dirty="0" smtClean="0"/>
          </a:p>
          <a:p>
            <a:endParaRPr lang="cs-CZ" sz="800" dirty="0"/>
          </a:p>
          <a:p>
            <a:r>
              <a:rPr lang="cs-CZ" sz="800" dirty="0"/>
              <a:t>ONDREJ.KONICEK. </a:t>
            </a:r>
            <a:r>
              <a:rPr lang="cs-CZ" sz="800" i="1" dirty="0"/>
              <a:t>Http://commons.wikimedia.org/wiki/File:Plze%C5%88,bus_10.png?uselang=cs</a:t>
            </a:r>
            <a:r>
              <a:rPr lang="cs-CZ" sz="800" dirty="0"/>
              <a:t>: </a:t>
            </a:r>
            <a:r>
              <a:rPr lang="cs-CZ" sz="800" i="1" dirty="0"/>
              <a:t>2010</a:t>
            </a:r>
            <a:r>
              <a:rPr lang="cs-CZ" sz="800" dirty="0"/>
              <a:t> [online]. Tento soubor podléhá licenci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Uveďte autora-Zachovejte licenci 3.0 </a:t>
            </a:r>
            <a:r>
              <a:rPr lang="cs-CZ" sz="800" dirty="0" err="1"/>
              <a:t>Unported</a:t>
            </a:r>
            <a:r>
              <a:rPr lang="cs-CZ" sz="800" dirty="0"/>
              <a:t>, 2.5 Gen. [cit. 2012-02-21]. </a:t>
            </a:r>
            <a:endParaRPr lang="cs-CZ" sz="800" dirty="0" smtClean="0"/>
          </a:p>
          <a:p>
            <a:endParaRPr lang="cs-CZ" sz="800" dirty="0"/>
          </a:p>
          <a:p>
            <a:r>
              <a:rPr lang="cs-CZ" sz="800" dirty="0"/>
              <a:t>ŠJŮ. </a:t>
            </a:r>
            <a:r>
              <a:rPr lang="cs-CZ" sz="800" i="1" dirty="0"/>
              <a:t>Http://commons.wikimedia.org/wiki/File:Greenway_Boti%C4%8D,_pl%C3%A1nek_trasy.jpg?uselang=cs</a:t>
            </a:r>
            <a:r>
              <a:rPr lang="cs-CZ" sz="800" dirty="0"/>
              <a:t>: </a:t>
            </a:r>
            <a:r>
              <a:rPr lang="cs-CZ" sz="800" i="1" dirty="0"/>
              <a:t>2010</a:t>
            </a:r>
            <a:r>
              <a:rPr lang="cs-CZ" sz="800" dirty="0"/>
              <a:t> [online]. Tento soubor podléhá licenci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Uveďte autora-Zachovejte licenci 3.0 </a:t>
            </a:r>
            <a:r>
              <a:rPr lang="cs-CZ" sz="800" dirty="0" err="1"/>
              <a:t>Unported</a:t>
            </a:r>
            <a:r>
              <a:rPr lang="cs-CZ" sz="800" dirty="0"/>
              <a:t>. [cit. 2012-02-21]. </a:t>
            </a:r>
            <a:endParaRPr lang="cs-CZ" sz="800" dirty="0" smtClean="0"/>
          </a:p>
          <a:p>
            <a:endParaRPr lang="cs-CZ" sz="800" dirty="0"/>
          </a:p>
          <a:p>
            <a:r>
              <a:rPr lang="cs-CZ" sz="800" dirty="0"/>
              <a:t>DR. MÁRKI SÁNDOR (1853-1925),. </a:t>
            </a:r>
            <a:r>
              <a:rPr lang="cs-CZ" sz="800" i="1" dirty="0"/>
              <a:t>Http://commons.wikimedia.org/wiki/File:Gesta_hungarorum_map.jpg?uselang=cs</a:t>
            </a:r>
            <a:r>
              <a:rPr lang="cs-CZ" sz="800" dirty="0"/>
              <a:t> [online]. volné dílo. [cit. 2012-02-21]. </a:t>
            </a:r>
            <a:endParaRPr lang="cs-CZ" sz="800" dirty="0" smtClean="0"/>
          </a:p>
          <a:p>
            <a:endParaRPr lang="cs-CZ" sz="800" dirty="0"/>
          </a:p>
          <a:p>
            <a:r>
              <a:rPr lang="cs-CZ" sz="800" dirty="0"/>
              <a:t>STANISLAV DORONENKO. </a:t>
            </a:r>
            <a:r>
              <a:rPr lang="cs-CZ" sz="800" i="1" dirty="0"/>
              <a:t>Http://commons.wikimedia.org/wiki/File:Zahorska_lowland_01.jpg</a:t>
            </a:r>
            <a:r>
              <a:rPr lang="cs-CZ" sz="800" dirty="0"/>
              <a:t>: </a:t>
            </a:r>
            <a:r>
              <a:rPr lang="cs-CZ" sz="800" i="1" dirty="0"/>
              <a:t>2008</a:t>
            </a:r>
            <a:r>
              <a:rPr lang="cs-CZ" sz="800" dirty="0"/>
              <a:t> [online]. Tento soubor je licencován pod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</a:t>
            </a:r>
            <a:r>
              <a:rPr lang="cs-CZ" sz="800" dirty="0" err="1"/>
              <a:t>Attribution</a:t>
            </a:r>
            <a:r>
              <a:rPr lang="cs-CZ" sz="800" dirty="0"/>
              <a:t> 3.0 </a:t>
            </a:r>
            <a:r>
              <a:rPr lang="cs-CZ" sz="800" dirty="0" err="1"/>
              <a:t>Unported</a:t>
            </a:r>
            <a:r>
              <a:rPr lang="cs-CZ" sz="800" dirty="0"/>
              <a:t>. [cit. 2012-02-22]. </a:t>
            </a:r>
            <a:endParaRPr lang="cs-CZ" sz="800" dirty="0" smtClean="0"/>
          </a:p>
          <a:p>
            <a:endParaRPr lang="cs-CZ" sz="800" dirty="0"/>
          </a:p>
          <a:p>
            <a:r>
              <a:rPr lang="cs-CZ" sz="800" dirty="0"/>
              <a:t>VIRTUALAGE. </a:t>
            </a:r>
            <a:r>
              <a:rPr lang="cs-CZ" sz="800" i="1" dirty="0"/>
              <a:t>Http://commons.wikimedia.org/wiki/File:Den_Helder_Scenery2.jpg?uselang=cs</a:t>
            </a:r>
            <a:r>
              <a:rPr lang="cs-CZ" sz="800" dirty="0"/>
              <a:t>: </a:t>
            </a:r>
            <a:r>
              <a:rPr lang="cs-CZ" sz="800" i="1" dirty="0"/>
              <a:t>2006</a:t>
            </a:r>
            <a:r>
              <a:rPr lang="cs-CZ" sz="800" dirty="0"/>
              <a:t> [online]. Tento soubor podléhá licenci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Uveďte autora-Zachovejte licenci 3.0 </a:t>
            </a:r>
            <a:r>
              <a:rPr lang="cs-CZ" sz="800" dirty="0" err="1"/>
              <a:t>Unported</a:t>
            </a:r>
            <a:r>
              <a:rPr lang="cs-CZ" sz="800" dirty="0"/>
              <a:t>. [cit. 2012-02-22]. </a:t>
            </a:r>
            <a:endParaRPr lang="cs-CZ" sz="800" dirty="0" smtClean="0"/>
          </a:p>
          <a:p>
            <a:endParaRPr lang="cs-CZ" sz="800" dirty="0"/>
          </a:p>
          <a:p>
            <a:r>
              <a:rPr lang="cs-CZ" sz="800" dirty="0"/>
              <a:t>CS:IVO LUKAČOVIČ (ILBLOG), ORIGINAL UPLOADER WAS ADAM HAUNER. </a:t>
            </a:r>
            <a:r>
              <a:rPr lang="cs-CZ" sz="800" i="1" dirty="0"/>
              <a:t>Http://commons.wikimedia.org/wiki/File:Sn%C4%9B%C5%BEka_a_Ob%C5%99%C3%AD_d%C5%AFl.jpg?uselang=cs</a:t>
            </a:r>
            <a:r>
              <a:rPr lang="cs-CZ" sz="800" dirty="0"/>
              <a:t>: </a:t>
            </a:r>
            <a:r>
              <a:rPr lang="cs-CZ" sz="800" i="1" dirty="0"/>
              <a:t>2005/2006</a:t>
            </a:r>
            <a:r>
              <a:rPr lang="cs-CZ" sz="800" dirty="0"/>
              <a:t> [online]. Tento soubor podléhá licenci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Uveďte autora-Zachovejte licenci 2.5 </a:t>
            </a:r>
            <a:r>
              <a:rPr lang="cs-CZ" sz="800" dirty="0" err="1"/>
              <a:t>Generic</a:t>
            </a:r>
            <a:r>
              <a:rPr lang="cs-CZ" sz="800" dirty="0"/>
              <a:t>. [cit. 2012-02-22</a:t>
            </a:r>
            <a:r>
              <a:rPr lang="cs-CZ" sz="800" dirty="0" smtClean="0"/>
              <a:t>].</a:t>
            </a:r>
          </a:p>
          <a:p>
            <a:endParaRPr lang="cs-CZ" sz="800" dirty="0"/>
          </a:p>
          <a:p>
            <a:r>
              <a:rPr lang="cs-CZ" sz="800" dirty="0"/>
              <a:t>KAIZENNEKO. </a:t>
            </a:r>
            <a:r>
              <a:rPr lang="cs-CZ" sz="800" i="1" dirty="0"/>
              <a:t>Http://commons.wikimedia.org/wiki/File:Windrose_hg.svg</a:t>
            </a:r>
            <a:r>
              <a:rPr lang="cs-CZ" sz="800" dirty="0"/>
              <a:t>: </a:t>
            </a:r>
            <a:r>
              <a:rPr lang="cs-CZ" sz="800" i="1" dirty="0"/>
              <a:t>2009</a:t>
            </a:r>
            <a:r>
              <a:rPr lang="cs-CZ" sz="800" dirty="0"/>
              <a:t> [online]. Tento soubor je licencován pod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</a:t>
            </a:r>
            <a:r>
              <a:rPr lang="cs-CZ" sz="800" dirty="0" err="1"/>
              <a:t>Attribution-Share</a:t>
            </a:r>
            <a:r>
              <a:rPr lang="cs-CZ" sz="800" dirty="0"/>
              <a:t> podobní 3.0 </a:t>
            </a:r>
            <a:r>
              <a:rPr lang="cs-CZ" sz="800" dirty="0" err="1"/>
              <a:t>Unported</a:t>
            </a:r>
            <a:r>
              <a:rPr lang="cs-CZ" sz="800" dirty="0"/>
              <a:t>. [cit. 2012-02-22].</a:t>
            </a:r>
            <a:r>
              <a:rPr lang="cs-CZ" sz="800" dirty="0" smtClean="0"/>
              <a:t> </a:t>
            </a:r>
          </a:p>
          <a:p>
            <a:endParaRPr lang="cs-CZ" sz="800" dirty="0"/>
          </a:p>
          <a:p>
            <a:r>
              <a:rPr lang="cs-CZ" sz="800" dirty="0"/>
              <a:t>CARPORT. </a:t>
            </a:r>
            <a:r>
              <a:rPr lang="cs-CZ" sz="800" i="1" dirty="0"/>
              <a:t>Http://commons.wikimedia.org/wiki/File:Gfi-set01-cave.svg?uselang=cs</a:t>
            </a:r>
            <a:r>
              <a:rPr lang="cs-CZ" sz="800" dirty="0"/>
              <a:t>: </a:t>
            </a:r>
            <a:r>
              <a:rPr lang="cs-CZ" sz="800" i="1" dirty="0"/>
              <a:t>2009</a:t>
            </a:r>
            <a:r>
              <a:rPr lang="cs-CZ" sz="800" dirty="0"/>
              <a:t> [online]. Tento soubor podléhá licenci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Uveďte autora-Zachovejte licenci 3.0 </a:t>
            </a:r>
            <a:r>
              <a:rPr lang="cs-CZ" sz="800" dirty="0" err="1"/>
              <a:t>Unported</a:t>
            </a:r>
            <a:r>
              <a:rPr lang="cs-CZ" sz="800" dirty="0"/>
              <a:t>. [cit. 2012-02-22</a:t>
            </a:r>
            <a:r>
              <a:rPr lang="cs-CZ" sz="800" dirty="0" smtClean="0"/>
              <a:t>].</a:t>
            </a:r>
          </a:p>
          <a:p>
            <a:endParaRPr lang="cs-CZ" sz="800" dirty="0"/>
          </a:p>
          <a:p>
            <a:r>
              <a:rPr lang="cs-CZ" sz="800" dirty="0"/>
              <a:t>GFI. </a:t>
            </a:r>
            <a:r>
              <a:rPr lang="cs-CZ" sz="800" i="1" dirty="0"/>
              <a:t>Http://commons.wikimedia.org/wiki/File:Gfi-set01-unesco-natural-heritage.png?uselang=cs</a:t>
            </a:r>
            <a:r>
              <a:rPr lang="cs-CZ" sz="800" dirty="0"/>
              <a:t>: </a:t>
            </a:r>
            <a:r>
              <a:rPr lang="cs-CZ" sz="800" i="1" dirty="0"/>
              <a:t>2006</a:t>
            </a:r>
            <a:r>
              <a:rPr lang="cs-CZ" sz="800" dirty="0"/>
              <a:t> [online]. Tento soubor podléhá licenci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Uveďte autora 2.0 </a:t>
            </a:r>
            <a:r>
              <a:rPr lang="cs-CZ" sz="800" dirty="0" err="1"/>
              <a:t>Generic</a:t>
            </a:r>
            <a:r>
              <a:rPr lang="cs-CZ" sz="800" dirty="0"/>
              <a:t>. [cit. 2012-02-22]. </a:t>
            </a:r>
            <a:endParaRPr lang="cs-CZ" sz="800" dirty="0" smtClean="0"/>
          </a:p>
          <a:p>
            <a:endParaRPr lang="cs-CZ" sz="800" dirty="0"/>
          </a:p>
          <a:p>
            <a:r>
              <a:rPr lang="cs-CZ" sz="800" dirty="0"/>
              <a:t>GFI. </a:t>
            </a:r>
            <a:r>
              <a:rPr lang="cs-CZ" sz="800" i="1" dirty="0"/>
              <a:t>Http://commons.wikimedia.org/wiki/File:Gfi-set01-castle1.png?uselang=cs</a:t>
            </a:r>
            <a:r>
              <a:rPr lang="cs-CZ" sz="800" dirty="0"/>
              <a:t>: </a:t>
            </a:r>
            <a:r>
              <a:rPr lang="cs-CZ" sz="800" i="1" dirty="0"/>
              <a:t>2006</a:t>
            </a:r>
            <a:r>
              <a:rPr lang="cs-CZ" sz="800" dirty="0"/>
              <a:t> [online]. Tento soubor podléhá licenci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Uveďte autora 2.0 </a:t>
            </a:r>
            <a:r>
              <a:rPr lang="cs-CZ" sz="800" dirty="0" err="1"/>
              <a:t>Generic</a:t>
            </a:r>
            <a:r>
              <a:rPr lang="cs-CZ" sz="800" dirty="0"/>
              <a:t>. [cit. 2012-02-22]. </a:t>
            </a:r>
            <a:endParaRPr lang="cs-CZ" sz="800" dirty="0" smtClean="0"/>
          </a:p>
          <a:p>
            <a:endParaRPr lang="cs-CZ" sz="800" dirty="0"/>
          </a:p>
          <a:p>
            <a:r>
              <a:rPr lang="cs-CZ" sz="800" dirty="0"/>
              <a:t>GFI. </a:t>
            </a:r>
            <a:r>
              <a:rPr lang="cs-CZ" sz="800" i="1" dirty="0"/>
              <a:t>Http://commons.wikimedia.org/wiki/File:Gfi-set01-camping2.png?uselang=cs</a:t>
            </a:r>
            <a:r>
              <a:rPr lang="cs-CZ" sz="800" dirty="0"/>
              <a:t>: </a:t>
            </a:r>
            <a:r>
              <a:rPr lang="cs-CZ" sz="800" i="1" dirty="0"/>
              <a:t>2006</a:t>
            </a:r>
            <a:r>
              <a:rPr lang="cs-CZ" sz="800" dirty="0"/>
              <a:t> [online]. Tento soubor podléhá licenci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Uveďte autora 2.0 </a:t>
            </a:r>
            <a:r>
              <a:rPr lang="cs-CZ" sz="800" dirty="0" err="1"/>
              <a:t>Generic</a:t>
            </a:r>
            <a:r>
              <a:rPr lang="cs-CZ" sz="800" dirty="0"/>
              <a:t>. [cit. 2012-02-22</a:t>
            </a:r>
            <a:r>
              <a:rPr lang="cs-CZ" sz="800" dirty="0" smtClean="0"/>
              <a:t>].</a:t>
            </a:r>
          </a:p>
          <a:p>
            <a:endParaRPr lang="cs-CZ" sz="800" dirty="0"/>
          </a:p>
          <a:p>
            <a:r>
              <a:rPr lang="cs-CZ" sz="800" dirty="0"/>
              <a:t>AMADA44. </a:t>
            </a:r>
            <a:r>
              <a:rPr lang="cs-CZ" sz="800" i="1" dirty="0"/>
              <a:t>Http://commons.wikimedia.org/wiki/File:Info_Simple.svg?uselang=cs</a:t>
            </a:r>
            <a:r>
              <a:rPr lang="cs-CZ" sz="800" dirty="0"/>
              <a:t> [online]. volné dílo. [cit. 2012-02-22]. </a:t>
            </a:r>
            <a:endParaRPr lang="cs-CZ" sz="800" dirty="0" smtClean="0"/>
          </a:p>
          <a:p>
            <a:endParaRPr lang="cs-CZ" sz="800" dirty="0"/>
          </a:p>
          <a:p>
            <a:r>
              <a:rPr lang="cs-CZ" sz="800" dirty="0"/>
              <a:t>GFI. </a:t>
            </a:r>
            <a:r>
              <a:rPr lang="cs-CZ" sz="800" i="1" dirty="0"/>
              <a:t>Http://commons.wikimedia.org/wiki/File:Gfi-set01-railway1.png?uselang=cs</a:t>
            </a:r>
            <a:r>
              <a:rPr lang="cs-CZ" sz="800" dirty="0"/>
              <a:t>: </a:t>
            </a:r>
            <a:r>
              <a:rPr lang="cs-CZ" sz="800" i="1" dirty="0"/>
              <a:t>2006</a:t>
            </a:r>
            <a:r>
              <a:rPr lang="cs-CZ" sz="800" dirty="0"/>
              <a:t> [online]. Tento soubor podléhá licenci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Uveďte autora 2.0 </a:t>
            </a:r>
            <a:r>
              <a:rPr lang="cs-CZ" sz="800" dirty="0" err="1"/>
              <a:t>Generic</a:t>
            </a:r>
            <a:r>
              <a:rPr lang="cs-CZ" sz="800" dirty="0"/>
              <a:t>. [cit. 2012-02-22].</a:t>
            </a:r>
            <a:endParaRPr lang="cs-CZ" sz="800" dirty="0" smtClean="0"/>
          </a:p>
        </p:txBody>
      </p:sp>
    </p:spTree>
    <p:extLst>
      <p:ext uri="{BB962C8B-B14F-4D97-AF65-F5344CB8AC3E}">
        <p14:creationId xmlns:p14="http://schemas.microsoft.com/office/powerpoint/2010/main" val="1764918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251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51276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337</TotalTime>
  <Words>685</Words>
  <Application>Microsoft Office PowerPoint</Application>
  <PresentationFormat>Předvádění na obrazovce (4:3)</PresentationFormat>
  <Paragraphs>78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Century Gothic</vt:lpstr>
      <vt:lpstr>Courier New</vt:lpstr>
      <vt:lpstr>Times New Roman</vt:lpstr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Petra</cp:lastModifiedBy>
  <cp:revision>26</cp:revision>
  <dcterms:created xsi:type="dcterms:W3CDTF">2012-02-21T19:00:50Z</dcterms:created>
  <dcterms:modified xsi:type="dcterms:W3CDTF">2013-10-30T18:07:24Z</dcterms:modified>
</cp:coreProperties>
</file>