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9" r:id="rId4"/>
    <p:sldId id="262" r:id="rId5"/>
    <p:sldId id="260" r:id="rId6"/>
    <p:sldId id="263" r:id="rId7"/>
    <p:sldId id="261" r:id="rId8"/>
    <p:sldId id="264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42AA1E-025A-4D03-A8CC-AED915A70DDA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A218CD-B7AE-477D-96C5-AC48E6102FB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6037" y="425268"/>
            <a:ext cx="846043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C00000"/>
                </a:solidFill>
              </a:rPr>
              <a:t>Velká města</a:t>
            </a:r>
          </a:p>
          <a:p>
            <a:pPr algn="ctr"/>
            <a:r>
              <a:rPr lang="cs-CZ" sz="8800" b="1" dirty="0" smtClean="0">
                <a:solidFill>
                  <a:srgbClr val="C00000"/>
                </a:solidFill>
              </a:rPr>
              <a:t> České republiky</a:t>
            </a:r>
            <a:endParaRPr lang="cs-CZ" sz="8800" b="1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058228"/>
            <a:ext cx="6256869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86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7" t="5310" r="16812" b="16499"/>
          <a:stretch/>
        </p:blipFill>
        <p:spPr bwMode="auto">
          <a:xfrm>
            <a:off x="1149925" y="2852936"/>
            <a:ext cx="6518417" cy="3819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88640"/>
            <a:ext cx="87129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Obyvatelé naší republiky bydlí ve vesnici nebo ve městě. Ve městech žijí 2/3 všech obyvatel republiky. Mezi největší města naší země patří Praha, Brno, Ostrava. Dalšími velkými městy jsou především krajská města - centra jednotlivých krajů.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49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404664"/>
            <a:ext cx="35643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u="sng" dirty="0" smtClean="0">
                <a:solidFill>
                  <a:srgbClr val="C00000"/>
                </a:solidFill>
              </a:rPr>
              <a:t>PRAHA</a:t>
            </a:r>
            <a:endParaRPr lang="cs-CZ" sz="7200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Praha je hlavním městem </a:t>
            </a:r>
            <a:r>
              <a:rPr lang="cs-CZ" sz="3200" dirty="0">
                <a:solidFill>
                  <a:srgbClr val="C00000"/>
                </a:solidFill>
              </a:rPr>
              <a:t>Č</a:t>
            </a:r>
            <a:r>
              <a:rPr lang="cs-CZ" sz="3200" dirty="0" smtClean="0">
                <a:solidFill>
                  <a:srgbClr val="C00000"/>
                </a:solidFill>
              </a:rPr>
              <a:t>eské republiky. Je to historické město, najdeme zde hodně památek. Na Pražském hradě je sídlo prezidenta České republiky. Významné památky: Karlův most, Václavské náměstí, Staroměstské náměstí s radnicí a orlojem, Národní divadlo, Vyšehrad. V Praze je také mnoho továren a úřadů. Praha je politické, kulturní a sportovní středisko. Má přes 1 000 000 obyvatel.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20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3147814" cy="419708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207" y="332656"/>
            <a:ext cx="5169768" cy="337327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809" y="4653136"/>
            <a:ext cx="7315200" cy="20162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672528" y="4133111"/>
            <a:ext cx="2403528" cy="40011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Václavské náměstí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4533221"/>
            <a:ext cx="2095841" cy="40011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pohled na Prahu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0650" y="3505875"/>
            <a:ext cx="1880325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Pražský hrad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6005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00717" y="188640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u="sng" dirty="0" smtClean="0">
                <a:solidFill>
                  <a:srgbClr val="C00000"/>
                </a:solidFill>
              </a:rPr>
              <a:t>BRNO</a:t>
            </a:r>
            <a:endParaRPr lang="cs-CZ" sz="7200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384" y="1484784"/>
            <a:ext cx="83780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Na Moravě je největším městem Brno. Je zde mnoho továren, památek</a:t>
            </a:r>
            <a:r>
              <a:rPr lang="cs-CZ" sz="3200" dirty="0">
                <a:solidFill>
                  <a:srgbClr val="C00000"/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a úřadů. Brno je známé veletrhy a závodním okruhem. V okolí Brna se nachází velmi úrodná oblast.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322" y="4077072"/>
            <a:ext cx="8671158" cy="19442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84693" y="6055741"/>
            <a:ext cx="3744416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Panoramatický pohled na Brno</a:t>
            </a:r>
          </a:p>
        </p:txBody>
      </p:sp>
    </p:spTree>
    <p:extLst>
      <p:ext uri="{BB962C8B-B14F-4D97-AF65-F5344CB8AC3E}">
        <p14:creationId xmlns:p14="http://schemas.microsoft.com/office/powerpoint/2010/main" val="399598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48680"/>
            <a:ext cx="4215515" cy="283493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64138" y="3258549"/>
            <a:ext cx="1944216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Hrad Špilberk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48680"/>
            <a:ext cx="3779912" cy="283493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1015" y="3699693"/>
            <a:ext cx="5220072" cy="276663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4128" y="6411662"/>
            <a:ext cx="2664296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Brněnské výstaviště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3183559"/>
            <a:ext cx="3168352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Brněnský závodní okruh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8298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188640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u="sng" dirty="0" smtClean="0">
                <a:solidFill>
                  <a:srgbClr val="C00000"/>
                </a:solidFill>
              </a:rPr>
              <a:t>OSTRAVA</a:t>
            </a:r>
            <a:endParaRPr lang="cs-CZ" sz="7200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77001"/>
            <a:ext cx="856895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Ostrava je třetím největším místem naší republiky. V okolí se těží černé uhlí. Město i okolí je hodně průmyslové. Ve vysokých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pecích se vyrábí železo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a ocel. Ty dále zpracovává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strojírenský průmysl.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Životní prostředí je zde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velmi narušené. 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020" y="2964019"/>
            <a:ext cx="4104456" cy="2985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49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0648"/>
            <a:ext cx="5040560" cy="340867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404664"/>
            <a:ext cx="5040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Pohled na areál Nové huti z haldy Ema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789040"/>
            <a:ext cx="5200835" cy="292547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15616" y="4149080"/>
            <a:ext cx="3888432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Ostrava - Masarykovo náměstí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3376" y="260648"/>
            <a:ext cx="2080103" cy="312015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64088" y="260648"/>
            <a:ext cx="2592288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Vysoké pece Vítkovice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4644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9472"/>
            <a:ext cx="828092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Zdroje:</a:t>
            </a:r>
          </a:p>
          <a:p>
            <a:r>
              <a:rPr lang="cs-CZ" sz="1100" dirty="0" smtClean="0">
                <a:effectLst/>
              </a:rPr>
              <a:t>CLASSICAL GEOGRAPHER. </a:t>
            </a:r>
            <a:r>
              <a:rPr lang="cs-CZ" sz="1100" i="1" dirty="0" smtClean="0">
                <a:effectLst/>
              </a:rPr>
              <a:t>Http://generator.citace.com/dok/km23ujRRFnSpJHQf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2009</a:t>
            </a:r>
            <a:r>
              <a:rPr lang="cs-CZ" sz="1100" dirty="0" smtClean="0">
                <a:effectLst/>
              </a:rPr>
              <a:t> [online].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MOLUMEN. </a:t>
            </a:r>
            <a:r>
              <a:rPr lang="cs-CZ" sz="1100" i="1" dirty="0" smtClean="0">
                <a:effectLst/>
              </a:rPr>
              <a:t>Http://commons.wikimedia.org/wiki/File:Map_of_the_Czech_Republic_clip_art.svg?uselang=cs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2006</a:t>
            </a:r>
            <a:r>
              <a:rPr lang="cs-CZ" sz="1100" dirty="0" smtClean="0">
                <a:effectLst/>
              </a:rPr>
              <a:t> [online].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Dedication</a:t>
            </a:r>
            <a:r>
              <a:rPr lang="cs-CZ" sz="1100" dirty="0" smtClean="0">
                <a:effectLst/>
              </a:rPr>
              <a:t>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BJÖRN LÁCZAY. </a:t>
            </a:r>
            <a:r>
              <a:rPr lang="cs-CZ" sz="1100" i="1" dirty="0" smtClean="0">
                <a:effectLst/>
              </a:rPr>
              <a:t>Http://commons.wikimedia.org/wiki/File:Wenzelsplatz-00.jpg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2004</a:t>
            </a:r>
            <a:r>
              <a:rPr lang="cs-CZ" sz="1100" dirty="0" smtClean="0">
                <a:effectLst/>
              </a:rPr>
              <a:t> [online]. Tento soubor je licencován pod licencí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</a:t>
            </a:r>
            <a:r>
              <a:rPr lang="cs-CZ" sz="1100" dirty="0" smtClean="0">
                <a:effectLst/>
              </a:rPr>
              <a:t> 2.0 obecný.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STEFAN BAUER. </a:t>
            </a:r>
            <a:r>
              <a:rPr lang="cs-CZ" sz="1100" i="1" dirty="0" smtClean="0">
                <a:effectLst/>
              </a:rPr>
              <a:t>Http://commons.wikimedia.org/wiki/File:Hradschin_Prag.jpg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2004</a:t>
            </a:r>
            <a:r>
              <a:rPr lang="cs-CZ" sz="1100" dirty="0" smtClean="0">
                <a:effectLst/>
              </a:rPr>
              <a:t> [online]. Tento soubor je licencován pod licencí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</a:t>
            </a:r>
            <a:r>
              <a:rPr lang="cs-CZ" sz="1100" dirty="0" smtClean="0">
                <a:effectLst/>
              </a:rPr>
              <a:t> 2.0 obecný. [cit. 2012-02-28].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LUKÁŠ HRON. </a:t>
            </a:r>
            <a:r>
              <a:rPr lang="cs-CZ" sz="1100" i="1" dirty="0" smtClean="0">
                <a:effectLst/>
              </a:rPr>
              <a:t>Http://commons.wikimedia.org/wiki/File:Prague_panorama.jpg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2007</a:t>
            </a:r>
            <a:r>
              <a:rPr lang="cs-CZ" sz="1100" dirty="0" smtClean="0">
                <a:effectLst/>
              </a:rPr>
              <a:t> [online]. Tento soubor je licencován pod Licencí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, 2,5 . [cit. 2012-02-28].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KIRK. </a:t>
            </a:r>
            <a:r>
              <a:rPr lang="cs-CZ" sz="1100" i="1" dirty="0" smtClean="0">
                <a:effectLst/>
              </a:rPr>
              <a:t>Http://commons.wikimedia.org/wiki/File:%C5%A0pilberk_(02).jpg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2009</a:t>
            </a:r>
            <a:r>
              <a:rPr lang="cs-CZ" sz="1100" dirty="0" smtClean="0">
                <a:effectLst/>
              </a:rPr>
              <a:t> [online]. Tento soubor je licencován pod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HOPFENBART. </a:t>
            </a:r>
            <a:r>
              <a:rPr lang="cs-CZ" sz="1100" i="1" dirty="0" smtClean="0">
                <a:effectLst/>
              </a:rPr>
              <a:t>Http://commons.wikimedia.org/wiki/File:Start_Superbike_Weltmeisterschaft_2008_Brno.JPG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2008</a:t>
            </a:r>
            <a:r>
              <a:rPr lang="cs-CZ" sz="1100" dirty="0" smtClean="0">
                <a:effectLst/>
              </a:rPr>
              <a:t> [online]. Tento soubor je licencován pod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MIAOW </a:t>
            </a:r>
            <a:r>
              <a:rPr lang="cs-CZ" sz="1100" dirty="0" err="1" smtClean="0">
                <a:effectLst/>
              </a:rPr>
              <a:t>MIAOW</a:t>
            </a:r>
            <a:r>
              <a:rPr lang="cs-CZ" sz="1100" dirty="0" smtClean="0">
                <a:effectLst/>
              </a:rPr>
              <a:t>. </a:t>
            </a:r>
            <a:r>
              <a:rPr lang="cs-CZ" sz="1100" i="1" dirty="0" smtClean="0">
                <a:effectLst/>
              </a:rPr>
              <a:t>Http://commons.wikimedia.org/wiki/File:Brno_CZ_Exhibition_Grounds_from_S_118_-_v%C3%BD%C5%99ez.jpg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2010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MILLENIUM187. </a:t>
            </a:r>
            <a:r>
              <a:rPr lang="cs-CZ" sz="1100" i="1" dirty="0" smtClean="0">
                <a:effectLst/>
              </a:rPr>
              <a:t>Http://commons.wikimedia.org/wiki/File:Brno_-_panorama_I.jpg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2011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SPŠCHAG OSTRAVA. </a:t>
            </a:r>
            <a:r>
              <a:rPr lang="cs-CZ" sz="1100" i="1" dirty="0" smtClean="0">
                <a:effectLst/>
              </a:rPr>
              <a:t>Http://commons.wikimedia.org/wiki/File:Ostrava,_pohled_z_Nov%C3%A9_radnice_2.jpg?uselang=cs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2005</a:t>
            </a:r>
            <a:r>
              <a:rPr lang="cs-CZ" sz="1100" dirty="0" smtClean="0">
                <a:effectLst/>
              </a:rPr>
              <a:t> [online]. volné dílo.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PETR ŠTEFEK. </a:t>
            </a:r>
            <a:r>
              <a:rPr lang="cs-CZ" sz="1100" i="1" dirty="0" smtClean="0">
                <a:effectLst/>
              </a:rPr>
              <a:t>Http://commons.wikimedia.org/wiki/File:20050111_Nova_hut_Ostrava.jpg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2005</a:t>
            </a:r>
            <a:r>
              <a:rPr lang="cs-CZ" sz="1100" dirty="0" smtClean="0">
                <a:effectLst/>
              </a:rPr>
              <a:t> [online]. Tento soubor je licencován podle licence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stejné obecné.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PUDELEK. </a:t>
            </a:r>
            <a:r>
              <a:rPr lang="cs-CZ" sz="1100" i="1" dirty="0" smtClean="0">
                <a:effectLst/>
              </a:rPr>
              <a:t>Http://commons.wikimedia.org/wiki/File:Ostrava_-_Masarykovo_namesti.JPG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2008</a:t>
            </a:r>
            <a:r>
              <a:rPr lang="cs-CZ" sz="1100" dirty="0" smtClean="0">
                <a:effectLst/>
              </a:rPr>
              <a:t> [online]. Tento soubor je licencován pod Licencí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, 2,5 . [cit. 2012-02-28].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BORIS RENNER. </a:t>
            </a:r>
            <a:r>
              <a:rPr lang="cs-CZ" sz="1100" i="1" dirty="0" smtClean="0">
                <a:effectLst/>
              </a:rPr>
              <a:t>Http://commons.wikimedia.org/wiki/File:Vysoke_pece_vitkovice_-_26.7.2007.jpg?uselang=cs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2007</a:t>
            </a:r>
            <a:r>
              <a:rPr lang="cs-CZ" sz="1100" dirty="0" smtClean="0">
                <a:effectLst/>
              </a:rPr>
              <a:t> [online]. Tento soubor je licencován pod Licencí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, 2,5 . [cit. 2012-02-28].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164804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12309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</TotalTime>
  <Words>585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Times New Roman</vt:lpstr>
      <vt:lpstr>Wingdings 2</vt:lpstr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18</cp:revision>
  <dcterms:created xsi:type="dcterms:W3CDTF">2012-02-28T18:12:14Z</dcterms:created>
  <dcterms:modified xsi:type="dcterms:W3CDTF">2013-10-30T17:54:01Z</dcterms:modified>
</cp:coreProperties>
</file>