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0" r:id="rId4"/>
    <p:sldId id="263" r:id="rId5"/>
    <p:sldId id="258" r:id="rId6"/>
    <p:sldId id="262" r:id="rId7"/>
    <p:sldId id="259" r:id="rId8"/>
    <p:sldId id="264" r:id="rId9"/>
    <p:sldId id="257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684EE7-DB20-4BF9-A1E8-151C18A31C05}" type="datetimeFigureOut">
              <a:rPr lang="cs-CZ" smtClean="0"/>
              <a:t>30. 10. 2013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20DDEC7-2767-4418-9B02-452777E185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knihy.abz.cz/imgs/products/img_284885_orig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0593" y="692696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Příchod Slovanů,</a:t>
            </a:r>
          </a:p>
          <a:p>
            <a:r>
              <a:rPr lang="cs-CZ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 praotec Čech</a:t>
            </a:r>
            <a:endParaRPr lang="cs-CZ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" t="5082" r="4421" b="4910"/>
          <a:stretch/>
        </p:blipFill>
        <p:spPr>
          <a:xfrm>
            <a:off x="587183" y="2420888"/>
            <a:ext cx="5369560" cy="387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79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Šly roky, desetiletí  a staletí</a:t>
            </a:r>
            <a:r>
              <a:rPr lang="cs-CZ" sz="3200" dirty="0" smtClean="0">
                <a:solidFill>
                  <a:srgbClr val="C00000"/>
                </a:solidFill>
              </a:rPr>
              <a:t>. Lidé vymýšleli dokonalejší nástroje. Naučily se vyrábět kovy. Stavěli si stále lepší obydlí. Ale byla i období válek. Kmeny mezi sebou bojovaly. A některé se daly na cestu. Takovým způsobem k nám přišli od východu naši předkové – Slované. Z doby jejich příchodu a osídlování naší země nemáme žádné písemné zprávy. Archeologové však objevili různé zemědělské nářadí a nástroje starých Slovanů. Také se nám o nich dochovaly ústně předávané zprávy – pověsti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757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04664"/>
            <a:ext cx="7620000" cy="549592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491880" y="6003298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smtClean="0">
                <a:solidFill>
                  <a:srgbClr val="C00000"/>
                </a:solidFill>
              </a:rPr>
              <a:t>hora </a:t>
            </a:r>
            <a:r>
              <a:rPr lang="cs-CZ" sz="4000" b="1" dirty="0" smtClean="0">
                <a:solidFill>
                  <a:srgbClr val="C00000"/>
                </a:solidFill>
              </a:rPr>
              <a:t>Říp</a:t>
            </a:r>
            <a:endParaRPr lang="cs-CZ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75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799288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i="1" dirty="0" smtClean="0">
                <a:solidFill>
                  <a:schemeClr val="accent4">
                    <a:lumMod val="50000"/>
                  </a:schemeClr>
                </a:solidFill>
              </a:rPr>
              <a:t>O praotci Čechovi</a:t>
            </a:r>
          </a:p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Vejvoda Čech a Lech odešli ze svým lidem z míst, kde původně žili. Hledali nový domov. Nejprve šli zvědové a muži ve zbrani, pak statný a silný Čech. Následovali je starci, ženy a děti. S sebou hnali i stáda dobytka. </a:t>
            </a:r>
          </a:p>
          <a:p>
            <a:r>
              <a:rPr lang="cs-CZ" sz="2800" i="1" dirty="0" smtClean="0">
                <a:solidFill>
                  <a:schemeClr val="accent4">
                    <a:lumMod val="50000"/>
                  </a:schemeClr>
                </a:solidFill>
              </a:rPr>
              <a:t>Cesta hlubokými lesy, bažinami a křovinami byla těžká a velmi dlouhá.  Až jednou zastavili pod horou Říp, aby si zde odpočinuli. Druhý den ráno se vydal Čech sám na horu. Uviděl širý kraj s lesy, loukami a řekami. Když sestoupil, řekl svým lidem: „Vizte, to je ta země, kterou jste hledali. To je ta země zaslíbená, zvěře a ptáků plná, medem oplývající“. Země po něm dostala název Čechy.</a:t>
            </a:r>
            <a:endParaRPr lang="cs-CZ" sz="2800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8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2618"/>
            <a:ext cx="6840760" cy="442388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1943708" y="5479834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Praotec Čech na hoře Říp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49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5664" y="1909135"/>
            <a:ext cx="849694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		„</a:t>
            </a:r>
            <a:r>
              <a:rPr lang="cs-CZ" sz="2800" i="1" dirty="0" smtClean="0"/>
              <a:t>Již si nebudeme stýskati, neboť jsme našli 			kraj, kde zůstaneme a sídla zarazíme. Vizte, 			to je ta země, kterou jste hledali. Často jsem vám o ní mluvil a sliboval, že vás do ní uvedu. To je ta země zaslíbená, zvěře a ptáků plná, medem oplývající. Na všem budete míti hojnost a bude nám dobrou obranou proti nepřátelům. Hle, země po vaší vůli! Jen jména nemá; rozvažte, jakým jménem by měla být jmenována.“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(Alois Jirásek: Staré pověsti české)   O praotci Čechovi</a:t>
            </a:r>
          </a:p>
          <a:p>
            <a:endParaRPr lang="cs-CZ" dirty="0"/>
          </a:p>
        </p:txBody>
      </p:sp>
      <p:pic>
        <p:nvPicPr>
          <p:cNvPr id="3" name="obrázek 35" descr="http://knihy.abz.cz/imgs/products/img_284885_orig.jpg">
            <a:hlinkClick r:id="rId2" tooltip="&quot;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98" y="548680"/>
            <a:ext cx="1882374" cy="262131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2555776" y="836712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Úryvek z knihy: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8044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85904"/>
            <a:ext cx="5149180" cy="536372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03848" y="5949278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Bratři Lech a Čech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15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0648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Otázky:</a:t>
            </a:r>
          </a:p>
          <a:p>
            <a:endParaRPr lang="cs-CZ" sz="3600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cs-CZ" sz="3600" dirty="0" smtClean="0">
                <a:solidFill>
                  <a:srgbClr val="FF0000"/>
                </a:solidFill>
              </a:rPr>
              <a:t>Jak se jmenoval lid, který k nám přivedl        praotec Čech?</a:t>
            </a:r>
          </a:p>
          <a:p>
            <a:pPr marL="342900" indent="-342900">
              <a:buAutoNum type="arabicPeriod"/>
            </a:pPr>
            <a:r>
              <a:rPr lang="cs-CZ" sz="3600" dirty="0" smtClean="0">
                <a:solidFill>
                  <a:srgbClr val="FF0000"/>
                </a:solidFill>
              </a:rPr>
              <a:t>Proč opustili staří Slované svoji původní zem a vydali se hledat nový domov?</a:t>
            </a:r>
          </a:p>
          <a:p>
            <a:pPr marL="342900" indent="-342900">
              <a:buAutoNum type="arabicPeriod"/>
            </a:pPr>
            <a:r>
              <a:rPr lang="cs-CZ" sz="3600" dirty="0" smtClean="0">
                <a:solidFill>
                  <a:srgbClr val="FF0000"/>
                </a:solidFill>
              </a:rPr>
              <a:t>Jak vypadala země, kde se usadil praotec </a:t>
            </a:r>
            <a:r>
              <a:rPr lang="cs-CZ" sz="3600" dirty="0">
                <a:solidFill>
                  <a:srgbClr val="FF0000"/>
                </a:solidFill>
              </a:rPr>
              <a:t>Č</a:t>
            </a:r>
            <a:r>
              <a:rPr lang="cs-CZ" sz="3600" dirty="0" smtClean="0">
                <a:solidFill>
                  <a:srgbClr val="FF0000"/>
                </a:solidFill>
              </a:rPr>
              <a:t>ech se svým lidem?</a:t>
            </a:r>
          </a:p>
          <a:p>
            <a:pPr marL="342900" indent="-342900">
              <a:buAutoNum type="arabicPeriod"/>
            </a:pPr>
            <a:r>
              <a:rPr lang="cs-CZ" sz="3600" dirty="0" smtClean="0">
                <a:solidFill>
                  <a:srgbClr val="FF0000"/>
                </a:solidFill>
              </a:rPr>
              <a:t>Jak se tato zem nyní nazývá?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37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2089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  <a:br>
              <a:rPr lang="cs-CZ" dirty="0" smtClean="0"/>
            </a:br>
            <a:r>
              <a:rPr lang="cs-CZ" sz="1200" dirty="0" smtClean="0">
                <a:effectLst/>
              </a:rPr>
              <a:t>JOSEF_MATHAUSER. </a:t>
            </a:r>
            <a:r>
              <a:rPr lang="cs-CZ" sz="1200" i="1" dirty="0" smtClean="0">
                <a:effectLst/>
              </a:rPr>
              <a:t>Http://commons.wikimedia.org/wiki/File:Josef_Mathauser_-_Praotec_%C4%8Cech_na_ho%C5%99e_%C5%98%C3%ADp.jpg?uselang=cs</a:t>
            </a:r>
            <a:r>
              <a:rPr lang="cs-CZ" sz="1200" dirty="0" smtClean="0">
                <a:effectLst/>
              </a:rPr>
              <a:t> [online]. [cit. 2012-01-20].  Volné dílo</a:t>
            </a:r>
          </a:p>
          <a:p>
            <a:r>
              <a:rPr lang="cs-CZ" sz="1200" dirty="0" smtClean="0">
                <a:effectLst/>
              </a:rPr>
              <a:t>MACIEJ MIECHOWITA. </a:t>
            </a:r>
            <a:r>
              <a:rPr lang="cs-CZ" sz="1200" i="1" dirty="0" smtClean="0">
                <a:effectLst/>
              </a:rPr>
              <a:t>Http://commons.wikimedia.org/wiki/File:Chronica_Polonorum_Lech_%26_Czech.jpg</a:t>
            </a:r>
            <a:r>
              <a:rPr lang="cs-CZ" sz="1200" dirty="0" smtClean="0">
                <a:effectLst/>
              </a:rPr>
              <a:t> [online]. [cit. 2012-01-20]. public </a:t>
            </a:r>
            <a:r>
              <a:rPr lang="cs-CZ" sz="1200" dirty="0" err="1" smtClean="0">
                <a:effectLst/>
              </a:rPr>
              <a:t>domain</a:t>
            </a:r>
            <a:endParaRPr lang="cs-CZ" sz="1200" dirty="0" smtClean="0">
              <a:effectLst/>
            </a:endParaRPr>
          </a:p>
          <a:p>
            <a:r>
              <a:rPr lang="cs-CZ" sz="1200" dirty="0" smtClean="0">
                <a:effectLst/>
              </a:rPr>
              <a:t>STROEMINGER_VILEM. </a:t>
            </a:r>
            <a:r>
              <a:rPr lang="cs-CZ" sz="1200" i="1" dirty="0" smtClean="0">
                <a:effectLst/>
              </a:rPr>
              <a:t>Http://commons.wikimedia.org/wiki/File:Stroeminger_Vilem_-_A_View_of_Roudnice_with_Mount_Rip_013.jpg</a:t>
            </a:r>
            <a:r>
              <a:rPr lang="cs-CZ" sz="1200" dirty="0" smtClean="0">
                <a:effectLst/>
              </a:rPr>
              <a:t> [online]. [cit. 2012-01-20]. public </a:t>
            </a:r>
            <a:r>
              <a:rPr lang="cs-CZ" sz="1200" dirty="0" err="1" smtClean="0">
                <a:effectLst/>
              </a:rPr>
              <a:t>domain</a:t>
            </a:r>
            <a:endParaRPr lang="cs-CZ" sz="1200" dirty="0" smtClean="0">
              <a:effectLst/>
            </a:endParaRPr>
          </a:p>
          <a:p>
            <a:r>
              <a:rPr lang="cs-CZ" sz="1200" dirty="0" smtClean="0">
                <a:effectLst/>
              </a:rPr>
              <a:t>KAREL LIEBSCHER. </a:t>
            </a:r>
            <a:r>
              <a:rPr lang="cs-CZ" sz="1200" i="1" dirty="0" smtClean="0">
                <a:effectLst/>
              </a:rPr>
              <a:t>Http://commons.wikimedia.org/wiki/File:Rip_severovychod_Karel_Liebscher.jpg</a:t>
            </a:r>
            <a:r>
              <a:rPr lang="cs-CZ" sz="1200" dirty="0" smtClean="0">
                <a:effectLst/>
              </a:rPr>
              <a:t> [online]. [cit. 2012-01-20]. public </a:t>
            </a:r>
            <a:r>
              <a:rPr lang="cs-CZ" sz="1200" dirty="0" err="1" smtClean="0">
                <a:effectLst/>
              </a:rPr>
              <a:t>domain</a:t>
            </a:r>
            <a:endParaRPr lang="cs-CZ" sz="1200" dirty="0" smtClean="0">
              <a:effectLst/>
            </a:endParaRPr>
          </a:p>
          <a:p>
            <a:r>
              <a:rPr lang="cs-CZ" sz="1200" dirty="0" smtClean="0">
                <a:effectLst/>
              </a:rPr>
              <a:t>JIRÁSEK ALOIS. </a:t>
            </a:r>
            <a:r>
              <a:rPr lang="cs-CZ" sz="1200" i="1" dirty="0" smtClean="0">
                <a:effectLst/>
              </a:rPr>
              <a:t>Staré pověsti české</a:t>
            </a:r>
            <a:r>
              <a:rPr lang="cs-CZ" sz="1200" dirty="0" smtClean="0">
                <a:effectLst/>
              </a:rPr>
              <a:t> [online]. [cit. 2012-01-20]. </a:t>
            </a:r>
          </a:p>
          <a:p>
            <a:endParaRPr lang="cs-CZ" sz="1200" dirty="0" smtClean="0">
              <a:effectLst/>
            </a:endParaRP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2992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25144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79935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Vlastní 4">
      <a:dk1>
        <a:srgbClr val="49345F"/>
      </a:dk1>
      <a:lt1>
        <a:srgbClr val="DDD9C3"/>
      </a:lt1>
      <a:dk2>
        <a:srgbClr val="000000"/>
      </a:dk2>
      <a:lt2>
        <a:srgbClr val="FFFFFF"/>
      </a:lt2>
      <a:accent1>
        <a:srgbClr val="310095"/>
      </a:accent1>
      <a:accent2>
        <a:srgbClr val="886286"/>
      </a:accent2>
      <a:accent3>
        <a:srgbClr val="A082F5"/>
      </a:accent3>
      <a:accent4>
        <a:srgbClr val="5061C8"/>
      </a:accent4>
      <a:accent5>
        <a:srgbClr val="00AAAA"/>
      </a:accent5>
      <a:accent6>
        <a:srgbClr val="008040"/>
      </a:accent6>
      <a:hlink>
        <a:srgbClr val="77FFFE"/>
      </a:hlink>
      <a:folHlink>
        <a:srgbClr val="CF9BF7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170</TotalTime>
  <Words>293</Words>
  <Application>Microsoft Office PowerPoint</Application>
  <PresentationFormat>Předvádění na obrazovce (4:3)</PresentationFormat>
  <Paragraphs>24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Wingdings 2</vt:lpstr>
      <vt:lpstr>Jmění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Petra</cp:lastModifiedBy>
  <cp:revision>13</cp:revision>
  <dcterms:created xsi:type="dcterms:W3CDTF">2012-01-20T14:46:16Z</dcterms:created>
  <dcterms:modified xsi:type="dcterms:W3CDTF">2013-10-30T17:46:08Z</dcterms:modified>
</cp:coreProperties>
</file>