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7" r:id="rId4"/>
    <p:sldId id="258" r:id="rId5"/>
    <p:sldId id="260" r:id="rId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6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31.12.2011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31.12.2011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31.12.2011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31.12.2011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31.12.2011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31.12.2011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31.12.2011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31.12.2011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31.12.2011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31.12.2011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31.12.2011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31.12.2011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helpforenglish.cz/slovni-zasoba/okruhy-slovni-zasoby/tematicke-okruhy/c2010101201-flowers---wild-flowers.html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tarfall.com/n/holiday/gardenshop/load.htm?f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elpforenglish.cz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starfall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2"/>
          <p:cNvSpPr txBox="1">
            <a:spLocks/>
          </p:cNvSpPr>
          <p:nvPr/>
        </p:nvSpPr>
        <p:spPr>
          <a:xfrm>
            <a:off x="0" y="188640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Vzdělávací oblast:</a:t>
            </a:r>
          </a:p>
        </p:txBody>
      </p:sp>
      <p:sp>
        <p:nvSpPr>
          <p:cNvPr id="3" name="Zástupný symbol pro text 2"/>
          <p:cNvSpPr txBox="1">
            <a:spLocks/>
          </p:cNvSpPr>
          <p:nvPr/>
        </p:nvSpPr>
        <p:spPr>
          <a:xfrm>
            <a:off x="0" y="746702"/>
            <a:ext cx="2267744" cy="59406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Stupeň základního vzdělávání:</a:t>
            </a:r>
          </a:p>
        </p:txBody>
      </p:sp>
      <p:sp>
        <p:nvSpPr>
          <p:cNvPr id="4" name="Zástupný symbol pro text 2"/>
          <p:cNvSpPr txBox="1">
            <a:spLocks/>
          </p:cNvSpPr>
          <p:nvPr/>
        </p:nvSpPr>
        <p:spPr>
          <a:xfrm>
            <a:off x="0" y="1304764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Vzdělávací obor:</a:t>
            </a:r>
          </a:p>
        </p:txBody>
      </p:sp>
      <p:sp>
        <p:nvSpPr>
          <p:cNvPr id="5" name="Zástupný symbol pro text 2"/>
          <p:cNvSpPr txBox="1">
            <a:spLocks/>
          </p:cNvSpPr>
          <p:nvPr/>
        </p:nvSpPr>
        <p:spPr>
          <a:xfrm>
            <a:off x="0" y="1862826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Tematický okruh:</a:t>
            </a:r>
          </a:p>
        </p:txBody>
      </p:sp>
      <p:sp>
        <p:nvSpPr>
          <p:cNvPr id="6" name="Zástupný symbol pro text 2"/>
          <p:cNvSpPr txBox="1">
            <a:spLocks/>
          </p:cNvSpPr>
          <p:nvPr/>
        </p:nvSpPr>
        <p:spPr>
          <a:xfrm>
            <a:off x="0" y="2420888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Téma:</a:t>
            </a:r>
          </a:p>
        </p:txBody>
      </p:sp>
      <p:sp>
        <p:nvSpPr>
          <p:cNvPr id="7" name="Zástupný symbol pro text 2"/>
          <p:cNvSpPr txBox="1">
            <a:spLocks/>
          </p:cNvSpPr>
          <p:nvPr/>
        </p:nvSpPr>
        <p:spPr>
          <a:xfrm>
            <a:off x="0" y="2978950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Autor:</a:t>
            </a:r>
          </a:p>
        </p:txBody>
      </p:sp>
      <p:sp>
        <p:nvSpPr>
          <p:cNvPr id="8" name="Zástupný symbol pro text 2"/>
          <p:cNvSpPr txBox="1">
            <a:spLocks/>
          </p:cNvSpPr>
          <p:nvPr/>
        </p:nvSpPr>
        <p:spPr>
          <a:xfrm>
            <a:off x="0" y="3537012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cs-CZ" sz="2000" dirty="0" smtClean="0">
                <a:solidFill>
                  <a:schemeClr val="tx1">
                    <a:tint val="75000"/>
                  </a:schemeClr>
                </a:solidFill>
              </a:rPr>
              <a:t>Období vzniku</a:t>
            </a: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</p:txBody>
      </p:sp>
      <p:sp>
        <p:nvSpPr>
          <p:cNvPr id="9" name="Zástupný symbol pro text 2"/>
          <p:cNvSpPr txBox="1">
            <a:spLocks/>
          </p:cNvSpPr>
          <p:nvPr/>
        </p:nvSpPr>
        <p:spPr>
          <a:xfrm>
            <a:off x="0" y="4095074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Určeno pro ročník:</a:t>
            </a:r>
          </a:p>
        </p:txBody>
      </p:sp>
      <p:sp>
        <p:nvSpPr>
          <p:cNvPr id="10" name="Zástupný symbol pro text 2"/>
          <p:cNvSpPr txBox="1">
            <a:spLocks/>
          </p:cNvSpPr>
          <p:nvPr/>
        </p:nvSpPr>
        <p:spPr>
          <a:xfrm>
            <a:off x="0" y="4653136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Anotace:</a:t>
            </a:r>
          </a:p>
        </p:txBody>
      </p:sp>
      <p:grpSp>
        <p:nvGrpSpPr>
          <p:cNvPr id="11" name="Skupina 10"/>
          <p:cNvGrpSpPr/>
          <p:nvPr/>
        </p:nvGrpSpPr>
        <p:grpSpPr>
          <a:xfrm>
            <a:off x="2015208" y="260648"/>
            <a:ext cx="7128792" cy="6048672"/>
            <a:chOff x="1763688" y="260648"/>
            <a:chExt cx="7128792" cy="6048672"/>
          </a:xfrm>
        </p:grpSpPr>
        <p:sp>
          <p:nvSpPr>
            <p:cNvPr id="12" name="Nadpis 1"/>
            <p:cNvSpPr txBox="1">
              <a:spLocks/>
            </p:cNvSpPr>
            <p:nvPr/>
          </p:nvSpPr>
          <p:spPr>
            <a:xfrm>
              <a:off x="1763688" y="818710"/>
              <a:ext cx="2808312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1.</a:t>
              </a:r>
            </a:p>
          </p:txBody>
        </p:sp>
        <p:sp>
          <p:nvSpPr>
            <p:cNvPr id="13" name="Nadpis 1"/>
            <p:cNvSpPr txBox="1">
              <a:spLocks/>
            </p:cNvSpPr>
            <p:nvPr/>
          </p:nvSpPr>
          <p:spPr>
            <a:xfrm>
              <a:off x="1763688" y="260648"/>
              <a:ext cx="4896544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Jazyk a jazyková komunikace</a:t>
              </a:r>
            </a:p>
          </p:txBody>
        </p:sp>
        <p:sp>
          <p:nvSpPr>
            <p:cNvPr id="14" name="Nadpis 1"/>
            <p:cNvSpPr txBox="1">
              <a:spLocks/>
            </p:cNvSpPr>
            <p:nvPr/>
          </p:nvSpPr>
          <p:spPr>
            <a:xfrm>
              <a:off x="1763688" y="1376772"/>
              <a:ext cx="2808312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 fontScale="6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40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Cizí jazyk</a:t>
              </a:r>
            </a:p>
          </p:txBody>
        </p:sp>
        <p:sp>
          <p:nvSpPr>
            <p:cNvPr id="15" name="Nadpis 1"/>
            <p:cNvSpPr txBox="1">
              <a:spLocks/>
            </p:cNvSpPr>
            <p:nvPr/>
          </p:nvSpPr>
          <p:spPr>
            <a:xfrm>
              <a:off x="1763688" y="1934834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Receptivní řečové dovednosti</a:t>
              </a:r>
            </a:p>
          </p:txBody>
        </p:sp>
        <p:sp>
          <p:nvSpPr>
            <p:cNvPr id="16" name="Nadpis 1"/>
            <p:cNvSpPr txBox="1">
              <a:spLocks/>
            </p:cNvSpPr>
            <p:nvPr/>
          </p:nvSpPr>
          <p:spPr>
            <a:xfrm>
              <a:off x="1763688" y="2492896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cs-CZ" sz="2400" b="1" cap="all" dirty="0" err="1" smtClean="0">
                  <a:latin typeface="+mj-lt"/>
                  <a:ea typeface="+mj-ea"/>
                  <a:cs typeface="+mj-cs"/>
                </a:rPr>
                <a:t>Flowers</a:t>
              </a:r>
              <a:r>
                <a:rPr lang="cs-CZ" sz="2400" b="1" cap="all" dirty="0" smtClean="0">
                  <a:latin typeface="+mj-lt"/>
                  <a:ea typeface="+mj-ea"/>
                  <a:cs typeface="+mj-cs"/>
                </a:rPr>
                <a:t> - Slovní zásoba </a:t>
              </a:r>
              <a:endParaRPr kumimoji="0" lang="cs-CZ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7" name="Nadpis 1"/>
            <p:cNvSpPr txBox="1">
              <a:spLocks/>
            </p:cNvSpPr>
            <p:nvPr/>
          </p:nvSpPr>
          <p:spPr>
            <a:xfrm>
              <a:off x="1763688" y="3050958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MGR. Hana Slaná</a:t>
              </a:r>
            </a:p>
          </p:txBody>
        </p:sp>
        <p:sp>
          <p:nvSpPr>
            <p:cNvPr id="18" name="Nadpis 1"/>
            <p:cNvSpPr txBox="1">
              <a:spLocks/>
            </p:cNvSpPr>
            <p:nvPr/>
          </p:nvSpPr>
          <p:spPr>
            <a:xfrm>
              <a:off x="1763688" y="3609020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cs-CZ" sz="2400" b="1" cap="all" dirty="0" smtClean="0">
                  <a:latin typeface="+mj-lt"/>
                  <a:ea typeface="+mj-ea"/>
                  <a:cs typeface="+mj-cs"/>
                </a:rPr>
                <a:t>duben 2011</a:t>
              </a:r>
              <a:endParaRPr kumimoji="0" lang="cs-CZ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9" name="Nadpis 1"/>
            <p:cNvSpPr txBox="1">
              <a:spLocks/>
            </p:cNvSpPr>
            <p:nvPr/>
          </p:nvSpPr>
          <p:spPr>
            <a:xfrm>
              <a:off x="1763688" y="4167082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5.</a:t>
              </a:r>
            </a:p>
          </p:txBody>
        </p:sp>
        <p:sp>
          <p:nvSpPr>
            <p:cNvPr id="20" name="Nadpis 1"/>
            <p:cNvSpPr txBox="1">
              <a:spLocks/>
            </p:cNvSpPr>
            <p:nvPr/>
          </p:nvSpPr>
          <p:spPr>
            <a:xfrm>
              <a:off x="1763688" y="4725144"/>
              <a:ext cx="7128792" cy="1584176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0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Prezentace je určena k perceptivnímu osvojení nové slovní zásoby. Žáci opakují</a:t>
              </a:r>
              <a:r>
                <a:rPr lang="cs-CZ" sz="2000" b="1" cap="all" dirty="0" smtClean="0">
                  <a:latin typeface="+mj-lt"/>
                  <a:ea typeface="+mj-ea"/>
                  <a:cs typeface="+mj-cs"/>
                </a:rPr>
                <a:t> slova stejně jako rodilý mluvčí. Ve druhé části navazuje nácvik čtení nových slov opět s dopomocí rodilého mluvčího</a:t>
              </a:r>
              <a:r>
                <a:rPr kumimoji="0" lang="cs-CZ" sz="2000" b="1" i="0" u="none" strike="noStrike" kern="1200" cap="all" spc="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. Tuto prezentaci lze následně využít při tvorbě </a:t>
              </a:r>
              <a:r>
                <a:rPr kumimoji="0" lang="cs-CZ" sz="2000" b="1" i="0" u="none" strike="noStrike" kern="1200" cap="all" spc="0" normalizeH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easter</a:t>
              </a:r>
              <a:r>
                <a:rPr kumimoji="0" lang="cs-CZ" sz="2000" b="1" i="0" u="none" strike="noStrike" kern="1200" cap="all" spc="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 </a:t>
              </a:r>
              <a:r>
                <a:rPr kumimoji="0" lang="cs-CZ" sz="2000" b="1" i="0" u="none" strike="noStrike" kern="1200" cap="all" spc="0" normalizeH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bonnet</a:t>
              </a:r>
              <a:r>
                <a:rPr kumimoji="0" lang="cs-CZ" sz="2000" b="1" i="0" u="none" strike="noStrike" kern="1200" cap="all" spc="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.</a:t>
              </a:r>
              <a:endParaRPr kumimoji="0" lang="cs-CZ" sz="2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Hanka\AppData\Local\Microsoft\Windows\Temporary Internet Files\Content.IE5\W50DX9YX\MP900422484[1].jpg"/>
          <p:cNvPicPr>
            <a:picLocks noChangeAspect="1" noChangeArrowheads="1"/>
          </p:cNvPicPr>
          <p:nvPr/>
        </p:nvPicPr>
        <p:blipFill>
          <a:blip r:embed="rId2" cstate="print">
            <a:lum bright="30000" contrast="-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Nadpis 1"/>
          <p:cNvSpPr>
            <a:spLocks noGrp="1"/>
          </p:cNvSpPr>
          <p:nvPr>
            <p:ph type="ctrTitle"/>
          </p:nvPr>
        </p:nvSpPr>
        <p:spPr>
          <a:xfrm>
            <a:off x="1403648" y="2276872"/>
            <a:ext cx="5976664" cy="936104"/>
          </a:xfrm>
        </p:spPr>
        <p:txBody>
          <a:bodyPr>
            <a:noAutofit/>
          </a:bodyPr>
          <a:lstStyle/>
          <a:p>
            <a:r>
              <a:rPr lang="cs-CZ" sz="80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Flowers</a:t>
            </a:r>
            <a:endParaRPr lang="cs-CZ" sz="8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01800" y="4796632"/>
            <a:ext cx="571817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Podnadpis 2"/>
          <p:cNvSpPr>
            <a:spLocks noGrp="1"/>
          </p:cNvSpPr>
          <p:nvPr/>
        </p:nvSpPr>
        <p:spPr bwMode="auto">
          <a:xfrm>
            <a:off x="395536" y="548680"/>
            <a:ext cx="8305800" cy="55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b" anchorCtr="0" compatLnSpc="1">
            <a:prstTxWarp prst="textNoShape">
              <a:avLst/>
            </a:prstTxWarp>
            <a:normAutofit/>
          </a:bodyPr>
          <a:lstStyle>
            <a:defPPr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defPPr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defRPr lang="en-US" sz="2200" b="0">
                <a:solidFill>
                  <a:schemeClr val="tx2">
                    <a:shade val="55000"/>
                  </a:schemeClr>
                </a:solidFill>
                <a:effectLst/>
                <a:latin typeface="+mn-lt"/>
                <a:ea typeface="+mn-lt"/>
                <a:cs typeface="+mn-lt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None/>
              <a:defRPr sz="2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43D1F"/>
              </a:buClr>
              <a:buFont typeface="Wingdings 2" pitchFamily="18" charset="2"/>
              <a:buNone/>
              <a:defRPr sz="20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42469"/>
              </a:buClr>
              <a:buFont typeface="Wingdings 2" pitchFamily="18" charset="2"/>
              <a:buNone/>
              <a:defRPr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B309B"/>
              </a:buClr>
              <a:buFont typeface="Wingdings 2" pitchFamily="18" charset="2"/>
              <a:buNone/>
              <a:defRPr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  <a:lvl6pPr marL="2286000" indent="0" algn="ctr" eaLnBrk="1" hangingPunct="1">
              <a:buClr>
                <a:schemeClr val="accent6"/>
              </a:buClr>
              <a:buFont typeface="Wingdings 2" pitchFamily="18" charset="2"/>
              <a:buNone/>
              <a:defRPr lang="en-US" sz="1600" baseline="0" smtClean="0">
                <a:latin typeface="+mn-lt"/>
              </a:defRPr>
            </a:lvl6pPr>
            <a:lvl7pPr marL="2743200" indent="0" algn="ctr" eaLnBrk="1" hangingPunct="1">
              <a:buClr>
                <a:schemeClr val="tx2"/>
              </a:buClr>
              <a:buFont typeface="Wingdings 2" pitchFamily="18" charset="2"/>
              <a:buNone/>
              <a:defRPr lang="en-US" sz="1600" baseline="0" smtClean="0">
                <a:latin typeface="+mn-lt"/>
              </a:defRPr>
            </a:lvl7pPr>
            <a:lvl8pPr marL="3200400" indent="0" algn="ctr" eaLnBrk="1" hangingPunct="1">
              <a:buClr>
                <a:schemeClr val="accent2"/>
              </a:buClr>
              <a:buFont typeface="Wingdings 2" pitchFamily="18" charset="2"/>
              <a:buNone/>
              <a:defRPr sz="1600" baseline="0">
                <a:latin typeface="+mn-lt"/>
              </a:defRPr>
            </a:lvl8pPr>
            <a:lvl9pPr marL="3657600" indent="0" algn="ctr" eaLnBrk="1" hangingPunct="1">
              <a:buClr>
                <a:schemeClr val="accent1"/>
              </a:buClr>
              <a:buFont typeface="Wingdings 2" pitchFamily="18" charset="2"/>
              <a:buNone/>
              <a:defRPr sz="1400" baseline="0">
                <a:latin typeface="+mn-lt"/>
              </a:defRPr>
            </a:lvl9pPr>
          </a:lstStyle>
          <a:p>
            <a:pPr eaLnBrk="1" hangingPunct="1">
              <a:defRPr/>
            </a:pPr>
            <a:r>
              <a:rPr lang="cs-CZ" sz="2000" dirty="0" smtClean="0"/>
              <a:t>VY_22_INOVACE_08_</a:t>
            </a:r>
            <a:r>
              <a:rPr lang="cs-CZ" sz="2000" dirty="0" err="1" smtClean="0"/>
              <a:t>Flowers</a:t>
            </a: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Wild</a:t>
            </a:r>
            <a:r>
              <a:rPr lang="cs-CZ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cs-CZ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flowers</a:t>
            </a:r>
            <a:endParaRPr lang="cs-CZ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hlinkClick r:id="rId2"/>
              </a:rPr>
              <a:t>http://www.</a:t>
            </a:r>
            <a:r>
              <a:rPr lang="cs-CZ" dirty="0" err="1" smtClean="0">
                <a:hlinkClick r:id="rId2"/>
              </a:rPr>
              <a:t>helpforenglish.cz</a:t>
            </a:r>
            <a:r>
              <a:rPr lang="cs-CZ" dirty="0" smtClean="0">
                <a:hlinkClick r:id="rId2"/>
              </a:rPr>
              <a:t>/</a:t>
            </a:r>
            <a:r>
              <a:rPr lang="cs-CZ" dirty="0" err="1" smtClean="0">
                <a:hlinkClick r:id="rId2"/>
              </a:rPr>
              <a:t>slovni</a:t>
            </a:r>
            <a:r>
              <a:rPr lang="cs-CZ" dirty="0" smtClean="0">
                <a:hlinkClick r:id="rId2"/>
              </a:rPr>
              <a:t>-</a:t>
            </a:r>
            <a:r>
              <a:rPr lang="cs-CZ" dirty="0" err="1" smtClean="0">
                <a:hlinkClick r:id="rId2"/>
              </a:rPr>
              <a:t>zasoba</a:t>
            </a:r>
            <a:r>
              <a:rPr lang="cs-CZ" dirty="0" smtClean="0">
                <a:hlinkClick r:id="rId2"/>
              </a:rPr>
              <a:t>/okruhy-</a:t>
            </a:r>
            <a:r>
              <a:rPr lang="cs-CZ" dirty="0" err="1" smtClean="0">
                <a:hlinkClick r:id="rId2"/>
              </a:rPr>
              <a:t>slovni</a:t>
            </a:r>
            <a:r>
              <a:rPr lang="cs-CZ" dirty="0" smtClean="0">
                <a:hlinkClick r:id="rId2"/>
              </a:rPr>
              <a:t>-</a:t>
            </a:r>
            <a:r>
              <a:rPr lang="cs-CZ" dirty="0" err="1" smtClean="0">
                <a:hlinkClick r:id="rId2"/>
              </a:rPr>
              <a:t>zasoby</a:t>
            </a:r>
            <a:r>
              <a:rPr lang="cs-CZ" dirty="0" smtClean="0">
                <a:hlinkClick r:id="rId2"/>
              </a:rPr>
              <a:t>/</a:t>
            </a:r>
            <a:r>
              <a:rPr lang="cs-CZ" dirty="0" err="1" smtClean="0">
                <a:hlinkClick r:id="rId2"/>
              </a:rPr>
              <a:t>tematicke</a:t>
            </a:r>
            <a:r>
              <a:rPr lang="cs-CZ" dirty="0" smtClean="0">
                <a:hlinkClick r:id="rId2"/>
              </a:rPr>
              <a:t>-okruhy/c2010101201-</a:t>
            </a:r>
            <a:r>
              <a:rPr lang="cs-CZ" dirty="0" err="1" smtClean="0">
                <a:hlinkClick r:id="rId2"/>
              </a:rPr>
              <a:t>flowers</a:t>
            </a:r>
            <a:r>
              <a:rPr lang="cs-CZ" dirty="0" smtClean="0">
                <a:hlinkClick r:id="rId2"/>
              </a:rPr>
              <a:t>---</a:t>
            </a:r>
            <a:r>
              <a:rPr lang="cs-CZ" dirty="0" err="1" smtClean="0">
                <a:hlinkClick r:id="rId2"/>
              </a:rPr>
              <a:t>wild</a:t>
            </a:r>
            <a:r>
              <a:rPr lang="cs-CZ" dirty="0" smtClean="0">
                <a:hlinkClick r:id="rId2"/>
              </a:rPr>
              <a:t>-</a:t>
            </a:r>
            <a:r>
              <a:rPr lang="cs-CZ" dirty="0" err="1" smtClean="0">
                <a:hlinkClick r:id="rId2"/>
              </a:rPr>
              <a:t>flowers.html</a:t>
            </a:r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Let‘s </a:t>
            </a:r>
            <a:r>
              <a:rPr lang="cs-CZ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plant</a:t>
            </a:r>
            <a:r>
              <a:rPr lang="cs-CZ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a </a:t>
            </a:r>
            <a:r>
              <a:rPr lang="cs-CZ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flower</a:t>
            </a:r>
            <a:endParaRPr lang="cs-CZ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84784"/>
          </a:xfrm>
        </p:spPr>
        <p:txBody>
          <a:bodyPr/>
          <a:lstStyle/>
          <a:p>
            <a:r>
              <a:rPr lang="cs-CZ" dirty="0" smtClean="0">
                <a:hlinkClick r:id="rId2"/>
              </a:rPr>
              <a:t>http://www.</a:t>
            </a:r>
            <a:r>
              <a:rPr lang="cs-CZ" dirty="0" err="1" smtClean="0">
                <a:hlinkClick r:id="rId2"/>
              </a:rPr>
              <a:t>starfall.com</a:t>
            </a:r>
            <a:r>
              <a:rPr lang="cs-CZ" dirty="0" smtClean="0">
                <a:hlinkClick r:id="rId2"/>
              </a:rPr>
              <a:t>/n/</a:t>
            </a:r>
            <a:r>
              <a:rPr lang="cs-CZ" dirty="0" err="1" smtClean="0">
                <a:hlinkClick r:id="rId2"/>
              </a:rPr>
              <a:t>holiday</a:t>
            </a:r>
            <a:r>
              <a:rPr lang="cs-CZ" dirty="0" smtClean="0">
                <a:hlinkClick r:id="rId2"/>
              </a:rPr>
              <a:t>/</a:t>
            </a:r>
            <a:r>
              <a:rPr lang="cs-CZ" dirty="0" err="1" smtClean="0">
                <a:hlinkClick r:id="rId2"/>
              </a:rPr>
              <a:t>gardenshop</a:t>
            </a:r>
            <a:r>
              <a:rPr lang="cs-CZ" dirty="0" smtClean="0">
                <a:hlinkClick r:id="rId2"/>
              </a:rPr>
              <a:t>/</a:t>
            </a:r>
            <a:r>
              <a:rPr lang="cs-CZ" dirty="0" err="1" smtClean="0">
                <a:hlinkClick r:id="rId2"/>
              </a:rPr>
              <a:t>load.htm</a:t>
            </a:r>
            <a:r>
              <a:rPr lang="cs-CZ" dirty="0" smtClean="0">
                <a:hlinkClick r:id="rId2"/>
              </a:rPr>
              <a:t>?f</a:t>
            </a:r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Hanka\AppData\Local\Microsoft\Windows\Temporary Internet Files\Content.IE5\W50DX9YX\MP900422484[1].jpg"/>
          <p:cNvPicPr>
            <a:picLocks noChangeAspect="1" noChangeArrowheads="1"/>
          </p:cNvPicPr>
          <p:nvPr/>
        </p:nvPicPr>
        <p:blipFill>
          <a:blip r:embed="rId2" cstate="print">
            <a:lum bright="30000" contrast="-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Nadpis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5976664" cy="936104"/>
          </a:xfrm>
        </p:spPr>
        <p:txBody>
          <a:bodyPr>
            <a:noAutofit/>
          </a:bodyPr>
          <a:lstStyle/>
          <a:p>
            <a:r>
              <a:rPr lang="cs-CZ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Použité zdroje:</a:t>
            </a:r>
            <a:endParaRPr lang="cs-CZ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323528" y="1340768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cs-CZ" sz="2400" dirty="0" smtClean="0">
                <a:hlinkClick r:id="rId3"/>
              </a:rPr>
              <a:t>http://www.</a:t>
            </a:r>
            <a:r>
              <a:rPr lang="cs-CZ" sz="2400" dirty="0" err="1" smtClean="0">
                <a:hlinkClick r:id="rId3"/>
              </a:rPr>
              <a:t>helpforenglish.cz</a:t>
            </a:r>
            <a:endParaRPr lang="cs-CZ" sz="2400" dirty="0" smtClean="0"/>
          </a:p>
          <a:p>
            <a:endParaRPr lang="cs-CZ" dirty="0" smtClean="0"/>
          </a:p>
        </p:txBody>
      </p:sp>
      <p:sp>
        <p:nvSpPr>
          <p:cNvPr id="9" name="Obdélník 8"/>
          <p:cNvSpPr/>
          <p:nvPr/>
        </p:nvSpPr>
        <p:spPr>
          <a:xfrm>
            <a:off x="323528" y="1916832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cs-CZ" sz="2400" dirty="0" smtClean="0">
                <a:hlinkClick r:id="rId4"/>
              </a:rPr>
              <a:t>http://www.</a:t>
            </a:r>
            <a:r>
              <a:rPr lang="cs-CZ" sz="2400" dirty="0" err="1" smtClean="0">
                <a:hlinkClick r:id="rId4"/>
              </a:rPr>
              <a:t>starfall.com</a:t>
            </a:r>
            <a:endParaRPr lang="cs-CZ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116</Words>
  <Application>Microsoft Office PowerPoint</Application>
  <PresentationFormat>Předvádění na obrazovce (4:3)</PresentationFormat>
  <Paragraphs>27</Paragraphs>
  <Slides>5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5</vt:i4>
      </vt:variant>
    </vt:vector>
  </HeadingPairs>
  <TitlesOfParts>
    <vt:vector size="6" baseType="lpstr">
      <vt:lpstr>Motiv sady Office</vt:lpstr>
      <vt:lpstr>Snímek 1</vt:lpstr>
      <vt:lpstr>Flowers</vt:lpstr>
      <vt:lpstr>Wild flowers</vt:lpstr>
      <vt:lpstr>Let‘s plant a flower</vt:lpstr>
      <vt:lpstr>Použité zdroje: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Flowers</dc:title>
  <dc:creator>Hanka</dc:creator>
  <cp:lastModifiedBy>Hanka</cp:lastModifiedBy>
  <cp:revision>6</cp:revision>
  <dcterms:created xsi:type="dcterms:W3CDTF">2011-04-25T19:01:16Z</dcterms:created>
  <dcterms:modified xsi:type="dcterms:W3CDTF">2011-12-31T12:58:28Z</dcterms:modified>
</cp:coreProperties>
</file>