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BBAC77-1C34-4E24-9A8F-76990FC2B670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CEEFC-AE18-4A15-8FB3-290BA877D2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BBAC77-1C34-4E24-9A8F-76990FC2B670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CEEFC-AE18-4A15-8FB3-290BA877D2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BBAC77-1C34-4E24-9A8F-76990FC2B670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CEEFC-AE18-4A15-8FB3-290BA877D2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BBAC77-1C34-4E24-9A8F-76990FC2B670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CEEFC-AE18-4A15-8FB3-290BA877D2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BBAC77-1C34-4E24-9A8F-76990FC2B670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CEEFC-AE18-4A15-8FB3-290BA877D2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BBAC77-1C34-4E24-9A8F-76990FC2B670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CEEFC-AE18-4A15-8FB3-290BA877D2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BBAC77-1C34-4E24-9A8F-76990FC2B670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CEEFC-AE18-4A15-8FB3-290BA877D2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BBAC77-1C34-4E24-9A8F-76990FC2B670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CEEFC-AE18-4A15-8FB3-290BA877D2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BBAC77-1C34-4E24-9A8F-76990FC2B670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CEEFC-AE18-4A15-8FB3-290BA877D246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BBAC77-1C34-4E24-9A8F-76990FC2B670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CEEFC-AE18-4A15-8FB3-290BA877D2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BBAC77-1C34-4E24-9A8F-76990FC2B670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FCEEFC-AE18-4A15-8FB3-290BA877D24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6BBAC77-1C34-4E24-9A8F-76990FC2B670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0FCEEFC-AE18-4A15-8FB3-290BA877D24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rmulare-ke-stazeni.cz/nahledy/nu_08Faktura.pn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573016"/>
            <a:ext cx="1429949" cy="142282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777" y="2573572"/>
            <a:ext cx="1429949" cy="1422823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17953" y="692696"/>
            <a:ext cx="84969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C00000"/>
                </a:solidFill>
              </a:rPr>
              <a:t>Peníze a jejich funkce, </a:t>
            </a:r>
          </a:p>
          <a:p>
            <a:pPr algn="ctr"/>
            <a:r>
              <a:rPr lang="cs-CZ" sz="6000" b="1" dirty="0" smtClean="0">
                <a:solidFill>
                  <a:srgbClr val="C00000"/>
                </a:solidFill>
              </a:rPr>
              <a:t>hospodaření domácnosti.</a:t>
            </a:r>
            <a:endParaRPr lang="cs-CZ" sz="6000" b="1" dirty="0">
              <a:solidFill>
                <a:srgbClr val="C00000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284984"/>
            <a:ext cx="2584368" cy="266429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9377">
            <a:off x="4074512" y="4617132"/>
            <a:ext cx="1429949" cy="1422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88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332656"/>
            <a:ext cx="78488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C00000"/>
                </a:solidFill>
              </a:rPr>
              <a:t>Mnoho věcí, které potřebujeme k životu, musíme kupovat. K tomu potřebujeme peníze. Rodiče peníze vydělávají v zaměstnání. Mezi námi jsou také lidé (např. staří, nemocní nebo nezaměstnaní), kteří dostávají od státu různé podpory nebo důchod. </a:t>
            </a:r>
            <a:endParaRPr lang="cs-CZ" sz="3600" dirty="0">
              <a:solidFill>
                <a:srgbClr val="C00000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469" y="3789040"/>
            <a:ext cx="3358616" cy="251476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95536" y="4797152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Co všechno můžeme koupit za peníze?</a:t>
            </a:r>
            <a:endParaRPr lang="cs-CZ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57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79208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C00000"/>
                </a:solidFill>
              </a:rPr>
              <a:t>S penězi musí každý dobře hospodařit.</a:t>
            </a:r>
          </a:p>
          <a:p>
            <a:r>
              <a:rPr lang="cs-CZ" sz="3600" dirty="0" smtClean="0">
                <a:solidFill>
                  <a:srgbClr val="C00000"/>
                </a:solidFill>
              </a:rPr>
              <a:t>Rodina si dělá </a:t>
            </a:r>
            <a:r>
              <a:rPr lang="cs-CZ" sz="3600" b="1" dirty="0" smtClean="0">
                <a:solidFill>
                  <a:srgbClr val="C00000"/>
                </a:solidFill>
              </a:rPr>
              <a:t>rodinný rozpočet</a:t>
            </a:r>
            <a:r>
              <a:rPr lang="cs-CZ" sz="3600" dirty="0" smtClean="0">
                <a:solidFill>
                  <a:srgbClr val="C00000"/>
                </a:solidFill>
              </a:rPr>
              <a:t>.</a:t>
            </a:r>
          </a:p>
          <a:p>
            <a:r>
              <a:rPr lang="cs-CZ" sz="3600" dirty="0" smtClean="0">
                <a:solidFill>
                  <a:srgbClr val="C00000"/>
                </a:solidFill>
              </a:rPr>
              <a:t>Jsou v něm </a:t>
            </a:r>
            <a:r>
              <a:rPr lang="cs-CZ" sz="3600" b="1" dirty="0" smtClean="0">
                <a:solidFill>
                  <a:srgbClr val="C00000"/>
                </a:solidFill>
              </a:rPr>
              <a:t>příjmy</a:t>
            </a:r>
            <a:r>
              <a:rPr lang="cs-CZ" sz="3600" dirty="0" smtClean="0">
                <a:solidFill>
                  <a:srgbClr val="C00000"/>
                </a:solidFill>
              </a:rPr>
              <a:t> (to jsou všechny peníze, které členové rodiny dostanou - výplata, přídavky na děti, důchody) a </a:t>
            </a:r>
            <a:r>
              <a:rPr lang="cs-CZ" sz="3600" b="1" dirty="0" smtClean="0">
                <a:solidFill>
                  <a:srgbClr val="C00000"/>
                </a:solidFill>
              </a:rPr>
              <a:t>výdaje</a:t>
            </a:r>
            <a:r>
              <a:rPr lang="cs-CZ" sz="3600" dirty="0" smtClean="0">
                <a:solidFill>
                  <a:srgbClr val="C00000"/>
                </a:solidFill>
              </a:rPr>
              <a:t> (peníze, které se musí za něco zaplatit). </a:t>
            </a:r>
            <a:endParaRPr lang="cs-CZ" sz="3600" dirty="0"/>
          </a:p>
        </p:txBody>
      </p:sp>
      <p:pic>
        <p:nvPicPr>
          <p:cNvPr id="1026" name="Picture 2" descr="Kastner softwar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6" t="38234" r="7334" b="36588"/>
          <a:stretch/>
        </p:blipFill>
        <p:spPr bwMode="auto">
          <a:xfrm>
            <a:off x="761968" y="4365648"/>
            <a:ext cx="3761121" cy="1882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aktura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4664958" y="3789040"/>
            <a:ext cx="3723466" cy="2592288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01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2394294"/>
            <a:ext cx="2265606" cy="646331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VÝDAJE: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927737" y="908720"/>
            <a:ext cx="5544616" cy="1015663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</a:rPr>
              <a:t>základní životní potřeby (bez nich nemůžeme žít)</a:t>
            </a:r>
          </a:p>
          <a:p>
            <a:r>
              <a:rPr lang="cs-CZ" sz="2000" dirty="0" smtClean="0">
                <a:solidFill>
                  <a:srgbClr val="C00000"/>
                </a:solidFill>
              </a:rPr>
              <a:t>- bydlení, provoz domácnosti (plyn, elektrika, voda, teplo, potraviny)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015977" y="2517405"/>
            <a:ext cx="5400600" cy="400110"/>
          </a:xfrm>
          <a:prstGeom prst="rect">
            <a:avLst/>
          </a:prstGeom>
          <a:ln w="127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</a:rPr>
              <a:t>různé výdaje - kultura, dovolená, sport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60203" y="3637059"/>
            <a:ext cx="5512149" cy="70788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</a:rPr>
              <a:t>spoření - je důležité mít peníze na mimořádné výdaje, např. nutné opravy v bytě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29575" y="4725144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C00000"/>
                </a:solidFill>
              </a:rPr>
              <a:t>Někdy si člověk musí peníze půjčit (třeba koupě bytu, domu, zařízení bytu). </a:t>
            </a:r>
            <a:r>
              <a:rPr lang="cs-CZ" sz="3600" u="sng" dirty="0" smtClean="0">
                <a:solidFill>
                  <a:srgbClr val="C00000"/>
                </a:solidFill>
              </a:rPr>
              <a:t>Půjčka se musí vždy splatit!!!</a:t>
            </a:r>
            <a:endParaRPr lang="cs-CZ" sz="3600" u="sng" dirty="0">
              <a:solidFill>
                <a:srgbClr val="C00000"/>
              </a:solidFill>
            </a:endParaRPr>
          </a:p>
        </p:txBody>
      </p:sp>
      <p:cxnSp>
        <p:nvCxnSpPr>
          <p:cNvPr id="8" name="Přímá spojnice 7"/>
          <p:cNvCxnSpPr>
            <a:stCxn id="2" idx="0"/>
            <a:endCxn id="3" idx="1"/>
          </p:cNvCxnSpPr>
          <p:nvPr/>
        </p:nvCxnSpPr>
        <p:spPr>
          <a:xfrm flipV="1">
            <a:off x="1600347" y="1416552"/>
            <a:ext cx="1327390" cy="977742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>
            <a:endCxn id="5" idx="1"/>
          </p:cNvCxnSpPr>
          <p:nvPr/>
        </p:nvCxnSpPr>
        <p:spPr>
          <a:xfrm>
            <a:off x="1475656" y="3040625"/>
            <a:ext cx="1484547" cy="950377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stCxn id="2" idx="3"/>
            <a:endCxn id="4" idx="1"/>
          </p:cNvCxnSpPr>
          <p:nvPr/>
        </p:nvCxnSpPr>
        <p:spPr>
          <a:xfrm>
            <a:off x="2733150" y="2717460"/>
            <a:ext cx="282827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363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836712"/>
            <a:ext cx="684076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rgbClr val="C00000"/>
                </a:solidFill>
              </a:rPr>
              <a:t>Otázky:</a:t>
            </a:r>
          </a:p>
          <a:p>
            <a:pPr marL="342900" indent="-342900">
              <a:buAutoNum type="arabicPeriod"/>
            </a:pPr>
            <a:r>
              <a:rPr lang="cs-CZ" sz="3200" dirty="0" smtClean="0">
                <a:solidFill>
                  <a:srgbClr val="C00000"/>
                </a:solidFill>
              </a:rPr>
              <a:t>Může rodina všechny vydělané peníze ihned utratit?</a:t>
            </a:r>
          </a:p>
          <a:p>
            <a:pPr marL="342900" indent="-342900">
              <a:buAutoNum type="arabicPeriod"/>
            </a:pPr>
            <a:r>
              <a:rPr lang="cs-CZ" sz="3200" dirty="0" smtClean="0">
                <a:solidFill>
                  <a:srgbClr val="C00000"/>
                </a:solidFill>
              </a:rPr>
              <a:t>Na co musí mít rodina každý měsíc peníze?</a:t>
            </a:r>
          </a:p>
          <a:p>
            <a:pPr marL="342900" indent="-342900">
              <a:buAutoNum type="arabicPeriod"/>
            </a:pPr>
            <a:r>
              <a:rPr lang="cs-CZ" sz="3200" dirty="0" smtClean="0">
                <a:solidFill>
                  <a:srgbClr val="C00000"/>
                </a:solidFill>
              </a:rPr>
              <a:t>Co hrozí těm lidem, kteří neplatí za elektřinu, plyn?</a:t>
            </a:r>
          </a:p>
          <a:p>
            <a:pPr marL="342900" indent="-342900">
              <a:buAutoNum type="arabicPeriod"/>
            </a:pPr>
            <a:r>
              <a:rPr lang="cs-CZ" sz="3200" dirty="0" smtClean="0">
                <a:solidFill>
                  <a:srgbClr val="C00000"/>
                </a:solidFill>
              </a:rPr>
              <a:t>Proč se musí půjčka splácet?</a:t>
            </a:r>
          </a:p>
          <a:p>
            <a:pPr marL="342900" indent="-342900">
              <a:buAutoNum type="arabicPeriod"/>
            </a:pPr>
            <a:r>
              <a:rPr lang="cs-CZ" sz="3200" dirty="0" smtClean="0">
                <a:solidFill>
                  <a:srgbClr val="C00000"/>
                </a:solidFill>
              </a:rPr>
              <a:t>Dostáváš kapesné? Za co jej utrácíš?</a:t>
            </a:r>
          </a:p>
          <a:p>
            <a:pPr marL="342900" indent="-342900">
              <a:buAutoNum type="arabicPeriod"/>
            </a:pPr>
            <a:endParaRPr lang="cs-CZ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820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725144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84530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792088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Zdroje:</a:t>
            </a:r>
          </a:p>
          <a:p>
            <a:r>
              <a:rPr lang="cs-CZ" sz="1200" i="1" dirty="0" smtClean="0">
                <a:effectLst/>
              </a:rPr>
              <a:t>Http://www.clker.com/clipart-172745.html</a:t>
            </a:r>
            <a:r>
              <a:rPr lang="cs-CZ" sz="1200" dirty="0" smtClean="0">
                <a:effectLst/>
              </a:rPr>
              <a:t>: </a:t>
            </a:r>
            <a:r>
              <a:rPr lang="cs-CZ" sz="1200" i="1" dirty="0" smtClean="0">
                <a:effectLst/>
              </a:rPr>
              <a:t>2012</a:t>
            </a:r>
            <a:r>
              <a:rPr lang="cs-CZ" sz="1200" dirty="0" smtClean="0">
                <a:effectLst/>
              </a:rPr>
              <a:t> [online]. Public </a:t>
            </a:r>
            <a:r>
              <a:rPr lang="cs-CZ" sz="1200" dirty="0" err="1" smtClean="0">
                <a:effectLst/>
              </a:rPr>
              <a:t>domain</a:t>
            </a:r>
            <a:r>
              <a:rPr lang="cs-CZ" sz="1200" dirty="0" smtClean="0">
                <a:effectLst/>
              </a:rPr>
              <a:t>. [cit. 2012-02-25].</a:t>
            </a:r>
          </a:p>
          <a:p>
            <a:endParaRPr lang="cs-CZ" sz="1200" dirty="0" smtClean="0">
              <a:effectLst/>
            </a:endParaRPr>
          </a:p>
          <a:p>
            <a:r>
              <a:rPr lang="cs-CZ" sz="1200" dirty="0" smtClean="0">
                <a:effectLst/>
              </a:rPr>
              <a:t>ILYA RUDOMILOV. </a:t>
            </a:r>
            <a:r>
              <a:rPr lang="cs-CZ" sz="1200" i="1" dirty="0" smtClean="0">
                <a:effectLst/>
              </a:rPr>
              <a:t>Http://commons.wikimedia.org/wiki/File:Coin-20-Kc-reverse.jpg?uselang=cs</a:t>
            </a:r>
            <a:r>
              <a:rPr lang="cs-CZ" sz="1200" dirty="0" smtClean="0">
                <a:effectLst/>
              </a:rPr>
              <a:t>: </a:t>
            </a:r>
            <a:r>
              <a:rPr lang="cs-CZ" sz="1200" i="1" dirty="0" smtClean="0">
                <a:effectLst/>
              </a:rPr>
              <a:t>2011</a:t>
            </a:r>
            <a:r>
              <a:rPr lang="cs-CZ" sz="1200" dirty="0" smtClean="0">
                <a:effectLst/>
              </a:rPr>
              <a:t> [online]. Tento soubor podléhá licenci </a:t>
            </a:r>
            <a:r>
              <a:rPr lang="cs-CZ" sz="1200" dirty="0" err="1" smtClean="0">
                <a:effectLst/>
              </a:rPr>
              <a:t>Creative</a:t>
            </a:r>
            <a:r>
              <a:rPr lang="cs-CZ" sz="1200" dirty="0" smtClean="0">
                <a:effectLst/>
              </a:rPr>
              <a:t> </a:t>
            </a:r>
            <a:r>
              <a:rPr lang="cs-CZ" sz="1200" dirty="0" err="1" smtClean="0">
                <a:effectLst/>
              </a:rPr>
              <a:t>Commons</a:t>
            </a:r>
            <a:r>
              <a:rPr lang="cs-CZ" sz="1200" dirty="0" smtClean="0">
                <a:effectLst/>
              </a:rPr>
              <a:t> Uveďte autora-Zachovejte licenci 3.0 </a:t>
            </a:r>
            <a:r>
              <a:rPr lang="cs-CZ" sz="1200" dirty="0" err="1" smtClean="0">
                <a:effectLst/>
              </a:rPr>
              <a:t>Unported</a:t>
            </a:r>
            <a:r>
              <a:rPr lang="cs-CZ" sz="1200" dirty="0" smtClean="0">
                <a:effectLst/>
              </a:rPr>
              <a:t>. [cit. 2012-02-25].  </a:t>
            </a:r>
          </a:p>
          <a:p>
            <a:endParaRPr lang="cs-CZ" sz="1200" dirty="0"/>
          </a:p>
          <a:p>
            <a:r>
              <a:rPr lang="cs-CZ" sz="1200" dirty="0" smtClean="0">
                <a:effectLst/>
              </a:rPr>
              <a:t>DIPANKAN001. </a:t>
            </a:r>
            <a:r>
              <a:rPr lang="cs-CZ" sz="1200" i="1" dirty="0" smtClean="0">
                <a:effectLst/>
              </a:rPr>
              <a:t>Http://commons.wikimedia.org/wiki/File:At_Spencer%27s_in_South_City.jpg</a:t>
            </a:r>
            <a:r>
              <a:rPr lang="cs-CZ" sz="1200" dirty="0" smtClean="0">
                <a:effectLst/>
              </a:rPr>
              <a:t>: </a:t>
            </a:r>
            <a:r>
              <a:rPr lang="cs-CZ" sz="1200" i="1" dirty="0" smtClean="0">
                <a:effectLst/>
              </a:rPr>
              <a:t>2007</a:t>
            </a:r>
            <a:r>
              <a:rPr lang="cs-CZ" sz="1200" dirty="0" smtClean="0">
                <a:effectLst/>
              </a:rPr>
              <a:t> [online]. Tento soubor podléhá licenci </a:t>
            </a:r>
            <a:r>
              <a:rPr lang="cs-CZ" sz="1200" dirty="0" err="1" smtClean="0">
                <a:effectLst/>
              </a:rPr>
              <a:t>Creative</a:t>
            </a:r>
            <a:r>
              <a:rPr lang="cs-CZ" sz="1200" dirty="0" smtClean="0">
                <a:effectLst/>
              </a:rPr>
              <a:t> </a:t>
            </a:r>
            <a:r>
              <a:rPr lang="cs-CZ" sz="1200" dirty="0" err="1" smtClean="0">
                <a:effectLst/>
              </a:rPr>
              <a:t>Commons</a:t>
            </a:r>
            <a:r>
              <a:rPr lang="cs-CZ" sz="1200" dirty="0" smtClean="0">
                <a:effectLst/>
              </a:rPr>
              <a:t> Uveďte autora-Zachovejte licenci 3.0 </a:t>
            </a:r>
            <a:r>
              <a:rPr lang="cs-CZ" sz="1200" dirty="0" err="1" smtClean="0">
                <a:effectLst/>
              </a:rPr>
              <a:t>Unported</a:t>
            </a:r>
            <a:r>
              <a:rPr lang="cs-CZ" sz="1200" dirty="0" smtClean="0">
                <a:effectLst/>
              </a:rPr>
              <a:t>. [cit. 2012-02-25].</a:t>
            </a:r>
            <a:endParaRPr lang="cs-CZ" sz="12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5490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Vlastní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E66FF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185</TotalTime>
  <Words>299</Words>
  <Application>Microsoft Office PowerPoint</Application>
  <PresentationFormat>Předvádění na obrazovce (4:3)</PresentationFormat>
  <Paragraphs>25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2" baseType="lpstr">
      <vt:lpstr>Arial</vt:lpstr>
      <vt:lpstr>Times New Roman</vt:lpstr>
      <vt:lpstr>Verdana</vt:lpstr>
      <vt:lpstr>Wingdings 2</vt:lpstr>
      <vt:lpstr>Aspekt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Ivana</dc:creator>
  <cp:lastModifiedBy>Petra</cp:lastModifiedBy>
  <cp:revision>14</cp:revision>
  <dcterms:created xsi:type="dcterms:W3CDTF">2012-02-25T15:25:08Z</dcterms:created>
  <dcterms:modified xsi:type="dcterms:W3CDTF">2013-10-30T17:44:16Z</dcterms:modified>
</cp:coreProperties>
</file>