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96" y="-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F092A-31A2-4A34-B016-EA669305F44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A28C2F2-AFF8-4A20-B796-7BD192A62C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F092A-31A2-4A34-B016-EA669305F44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FA28C2F2-AFF8-4A20-B796-7BD192A62C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F092A-31A2-4A34-B016-EA669305F44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A28C2F2-AFF8-4A20-B796-7BD192A62C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E3F092A-31A2-4A34-B016-EA669305F44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8C2F2-AFF8-4A20-B796-7BD192A62C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F092A-31A2-4A34-B016-EA669305F44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FA28C2F2-AFF8-4A20-B796-7BD192A62CA8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F092A-31A2-4A34-B016-EA669305F44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FA28C2F2-AFF8-4A20-B796-7BD192A62C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F092A-31A2-4A34-B016-EA669305F44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A28C2F2-AFF8-4A20-B796-7BD192A62C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A28C2F2-AFF8-4A20-B796-7BD192A62CA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F092A-31A2-4A34-B016-EA669305F44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FA28C2F2-AFF8-4A20-B796-7BD192A62C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E3F092A-31A2-4A34-B016-EA669305F44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F092A-31A2-4A34-B016-EA669305F44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8C2F2-AFF8-4A20-B796-7BD192A62CA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FA28C2F2-AFF8-4A20-B796-7BD192A62CA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F092A-31A2-4A34-B016-EA669305F44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E3F092A-31A2-4A34-B016-EA669305F44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A28C2F2-AFF8-4A20-B796-7BD192A62CA8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H900386045.jpg" TargetMode="External"/><Relationship Id="rId2" Type="http://schemas.openxmlformats.org/officeDocument/2006/relationships/hyperlink" Target="http://officeimg.vo.msecnd.net/en-us/images/MH900390115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img.vo.msecnd.net/en-us/images/MB90038299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228600"/>
            <a:ext cx="7000456" cy="1328192"/>
          </a:xfrm>
        </p:spPr>
        <p:txBody>
          <a:bodyPr>
            <a:normAutofit/>
          </a:bodyPr>
          <a:lstStyle/>
          <a:p>
            <a:pPr algn="l"/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a Střední odborná škola gastronomie a služeb, Most, 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příspěvková organizace</a:t>
            </a:r>
            <a:r>
              <a:rPr lang="cs-CZ" sz="3200" dirty="0">
                <a:solidFill>
                  <a:prstClr val="black">
                    <a:tint val="75000"/>
                  </a:prstClr>
                </a:solidFill>
                <a:latin typeface="Calibri"/>
              </a:rPr>
              <a:t/>
            </a:r>
            <a:br>
              <a:rPr lang="cs-CZ" sz="3200" dirty="0">
                <a:solidFill>
                  <a:prstClr val="black">
                    <a:tint val="75000"/>
                  </a:prstClr>
                </a:solidFill>
                <a:latin typeface="Calibri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 algn="ctr">
              <a:buClr>
                <a:srgbClr val="D16349"/>
              </a:buClr>
              <a:buNone/>
            </a:pPr>
            <a:r>
              <a:rPr lang="cs-CZ" sz="3600" dirty="0">
                <a:solidFill>
                  <a:prstClr val="black"/>
                </a:solidFill>
                <a:latin typeface="Calibri"/>
              </a:rPr>
              <a:t>DIGITÁLNÍ UČEBNÍ MATERIÁL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5523694"/>
              </p:ext>
            </p:extLst>
          </p:nvPr>
        </p:nvGraphicFramePr>
        <p:xfrm>
          <a:off x="1170781" y="2204863"/>
          <a:ext cx="6985000" cy="3395612"/>
        </p:xfrm>
        <a:graphic>
          <a:graphicData uri="http://schemas.openxmlformats.org/drawingml/2006/table">
            <a:tbl>
              <a:tblPr/>
              <a:tblGrid>
                <a:gridCol w="1887552"/>
                <a:gridCol w="5097448"/>
              </a:tblGrid>
              <a:tr h="21729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01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VY_12</a:t>
                      </a:r>
                      <a:r>
                        <a:rPr lang="cs-CZ" sz="1200" baseline="0" dirty="0" smtClean="0"/>
                        <a:t> </a:t>
                      </a:r>
                      <a:r>
                        <a:rPr lang="cs-CZ" sz="1200" smtClean="0"/>
                        <a:t>_INOVACE_OV21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Provoz obchodu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VELKOOBCHOD – VÝZNAM, FUNKCE, ÚKOLY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Jaroslava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Kapalínová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ZÁŘÍ 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044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Žáci se seznámí s významem, funkcemi a úkoly velkoobchodních skladů.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Materiál je určen pro žáky 1.ročníku obor  prodavačské práce, prodavač.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135" y="5877272"/>
            <a:ext cx="4792663" cy="65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804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577752"/>
            <a:ext cx="8784976" cy="3507432"/>
          </a:xfrm>
        </p:spPr>
        <p:txBody>
          <a:bodyPr>
            <a:normAutofit/>
          </a:bodyPr>
          <a:lstStyle/>
          <a:p>
            <a:r>
              <a:rPr lang="cs-CZ" sz="8000" dirty="0" smtClean="0"/>
              <a:t>VELKOOBCHOD</a:t>
            </a:r>
            <a:endParaRPr lang="cs-CZ" sz="8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33375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1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8134672" cy="5496272"/>
          </a:xfrm>
        </p:spPr>
        <p:txBody>
          <a:bodyPr>
            <a:normAutofit/>
          </a:bodyPr>
          <a:lstStyle/>
          <a:p>
            <a:pPr algn="l"/>
            <a:r>
              <a:rPr lang="cs-CZ" sz="6600" dirty="0" smtClean="0"/>
              <a:t>VÝZNAM</a:t>
            </a:r>
            <a:br>
              <a:rPr lang="cs-CZ" sz="6600" dirty="0" smtClean="0"/>
            </a:br>
            <a:r>
              <a:rPr lang="cs-CZ" sz="6600" dirty="0" smtClean="0"/>
              <a:t>          FUNKCE </a:t>
            </a:r>
            <a:br>
              <a:rPr lang="cs-CZ" sz="6600" dirty="0" smtClean="0"/>
            </a:br>
            <a:r>
              <a:rPr lang="cs-CZ" sz="6600" dirty="0" smtClean="0"/>
              <a:t>                    ÚKOLY</a:t>
            </a:r>
            <a:endParaRPr lang="cs-CZ" sz="6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0648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346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8CADAE">
                    <a:shade val="75000"/>
                  </a:srgbClr>
                </a:solidFill>
              </a:rPr>
              <a:t>VÝZNAM  </a:t>
            </a:r>
            <a:r>
              <a:rPr lang="cs-CZ" dirty="0">
                <a:solidFill>
                  <a:srgbClr val="8CADAE">
                    <a:shade val="75000"/>
                  </a:srgbClr>
                </a:solidFill>
              </a:rPr>
              <a:t>VELKOOBCHODU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700808"/>
            <a:ext cx="8503920" cy="51571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JE ZPROSTŘEDKUJÍCÍM ČLÁNKEM MEZI VÝROBOU A MALOOBCHODEM</a:t>
            </a:r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b="1" i="1" u="sng" dirty="0" smtClean="0"/>
              <a:t>MŮŽE BÝT :</a:t>
            </a:r>
          </a:p>
          <a:p>
            <a:r>
              <a:rPr lang="cs-CZ" dirty="0" smtClean="0"/>
              <a:t>SAMOSTANOU ORGANIZACÍ</a:t>
            </a:r>
          </a:p>
          <a:p>
            <a:r>
              <a:rPr lang="cs-CZ" dirty="0" smtClean="0"/>
              <a:t>SOUČÁSTÍ VÝROBNÍHO PODNIKU</a:t>
            </a:r>
          </a:p>
          <a:p>
            <a:r>
              <a:rPr lang="cs-CZ" dirty="0" smtClean="0"/>
              <a:t>OBCHODNÍ SPOLEČNOSTÍ (distribuční sklady)</a:t>
            </a:r>
          </a:p>
          <a:p>
            <a:endParaRPr lang="cs-CZ" sz="1400" dirty="0" smtClean="0"/>
          </a:p>
          <a:p>
            <a:pPr marL="0" indent="0">
              <a:buNone/>
            </a:pPr>
            <a:r>
              <a:rPr lang="cs-CZ" dirty="0" smtClean="0"/>
              <a:t>NAKUPUJE ZBOŽÍ OD VÝROBCE A PRODÁVÁ MALOOBCHODU</a:t>
            </a:r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dirty="0" smtClean="0"/>
              <a:t>VÝROBNÍ SORTIMENT přetváří na SORTIMENT SPOTŘEBNÍ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039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DISTRIBUČNÍ  CESTY  VÝROBKŮ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83568" y="2348880"/>
            <a:ext cx="187220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VÝROBCE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489784" y="2360960"/>
            <a:ext cx="2306352" cy="902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VELKOOBCHOD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660232" y="2360960"/>
            <a:ext cx="2088232" cy="902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MALOOBCHOD</a:t>
            </a:r>
            <a:endParaRPr lang="cs-CZ" dirty="0"/>
          </a:p>
        </p:txBody>
      </p:sp>
      <p:sp>
        <p:nvSpPr>
          <p:cNvPr id="8" name="Tlačítko akce: Dopředu nebo Další 7">
            <a:hlinkClick r:id="" action="ppaction://hlinkshowjump?jump=nextslide" highlightClick="1"/>
          </p:cNvPr>
          <p:cNvSpPr/>
          <p:nvPr/>
        </p:nvSpPr>
        <p:spPr>
          <a:xfrm>
            <a:off x="2922408" y="2607680"/>
            <a:ext cx="357944" cy="44512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312" y="2633080"/>
            <a:ext cx="371888" cy="457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5995862"/>
              </p:ext>
            </p:extLst>
          </p:nvPr>
        </p:nvGraphicFramePr>
        <p:xfrm>
          <a:off x="1831975" y="4077072"/>
          <a:ext cx="5473700" cy="720080"/>
        </p:xfrm>
        <a:graphic>
          <a:graphicData uri="http://schemas.openxmlformats.org/drawingml/2006/table">
            <a:tbl>
              <a:tblPr/>
              <a:tblGrid>
                <a:gridCol w="1828800"/>
                <a:gridCol w="609600"/>
                <a:gridCol w="1219200"/>
                <a:gridCol w="609600"/>
                <a:gridCol w="1206500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KONZERVÁRENSKÝ PODNIK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    →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VELKOOBCHOD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   →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MALOOBCHOD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KOMPOTY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SKLADUJE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PRODÁVÁ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Obdélník 9"/>
          <p:cNvSpPr/>
          <p:nvPr/>
        </p:nvSpPr>
        <p:spPr>
          <a:xfrm>
            <a:off x="1619672" y="3832944"/>
            <a:ext cx="5976664" cy="11304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UVEĎTE  PŘÍKLADY  ZBOŽÍ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112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  VELKOOBCHODU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5070304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PŘETVÁŘÍ VÝBORNÍ SORTIMANT NA OBCHODNÍ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VYTVÁŘÍ ZÁSOBY K PLYNULÉMU ZÁSOBOVÁNÍ MALOOBCHODU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VYROVNÁVÁ ČASOVÝ NESOULAD MEZI VÝROBOU A PRODEJEM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PŘEBÍRÁ RIZIKO SPOJENÉ S NKUPEM, DOPRAVOU A SKLADOVÁNÍM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PODÍLÍ SE NA REKLAMĚ A PODPOŘE PRODEJE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ZBOŽÍ KOMPLETUKE, UPRAVUJE  A BALÍ PODLA OBJEDNÁVEK ODBĚRETELE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KONTROLUJE JAKOST ZBOŽÍ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POSKYTUJE VÝROBCŮM INFORMACE TÝKAJÍCÍ SE POPTÁVKY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ZAJIŠŤUJE DOPRAVU ZBOŽÍ DO MALOOBCHODU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643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   VELKOOBCHODU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i="1" u="sng" dirty="0" smtClean="0"/>
              <a:t>VE SFÉŘE OBĚHU PLNÍ TYTO ÚKOLY:</a:t>
            </a:r>
            <a:endParaRPr lang="cs-CZ" b="1" i="1" u="sng" dirty="0"/>
          </a:p>
          <a:p>
            <a:pPr marL="514350" indent="-514350">
              <a:buFont typeface="+mj-lt"/>
              <a:buAutoNum type="arabicPeriod"/>
            </a:pPr>
            <a:r>
              <a:rPr lang="cs-CZ" i="1" dirty="0" smtClean="0"/>
              <a:t>ZBOŽÍ SOUSTŘEĎUJE</a:t>
            </a:r>
          </a:p>
          <a:p>
            <a:pPr marL="514350" indent="-514350">
              <a:buFont typeface="+mj-lt"/>
              <a:buAutoNum type="arabicPeriod"/>
            </a:pPr>
            <a:r>
              <a:rPr lang="cs-CZ" i="1" dirty="0" smtClean="0"/>
              <a:t>TŘÍDÍ</a:t>
            </a:r>
          </a:p>
          <a:p>
            <a:pPr marL="514350" indent="-514350">
              <a:buFont typeface="+mj-lt"/>
              <a:buAutoNum type="arabicPeriod"/>
            </a:pPr>
            <a:r>
              <a:rPr lang="cs-CZ" i="1" dirty="0" smtClean="0"/>
              <a:t>KOMPLETUJE</a:t>
            </a:r>
          </a:p>
          <a:p>
            <a:pPr marL="514350" indent="-514350">
              <a:buFont typeface="+mj-lt"/>
              <a:buAutoNum type="arabicPeriod"/>
            </a:pPr>
            <a:r>
              <a:rPr lang="cs-CZ" i="1" dirty="0" smtClean="0"/>
              <a:t>PROVÁDÍ DODATEČNOU ÚPRAVU                                     </a:t>
            </a:r>
          </a:p>
          <a:p>
            <a:pPr marL="0" indent="0">
              <a:buNone/>
            </a:pPr>
            <a:r>
              <a:rPr lang="cs-CZ" i="1" dirty="0" smtClean="0"/>
              <a:t>      (rozvažování, balení)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cs-CZ" i="1" dirty="0" smtClean="0"/>
              <a:t>EXPEDICE</a:t>
            </a:r>
            <a:endParaRPr lang="cs-CZ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2108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195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 JE VÝZNAM VELKOOBCHODU.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MOHOU BÝT VELKOOBCHODNÍ SKLADY.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 JAKÝ SORTIMENT PŘETVÁŘÍ VÝROBNÍ SORTIMENT VELKOOBCHOD.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UVEĎTE PŘÍKLADY DISTRIBUČNÍ CESTY ZBOŽÍ OD VÝROBCE DO MALOOBCHODU.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KTERÉ FUNKCE PLNÍ VELKOOBCHOD.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KTERÝMI ÚKOLY PROJDE VÝROBEK, NEŽ SE DOSTANE DO MALOOBCHODU.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522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Mojmír Novotný, OBCHODNÍ PROVOZ pro střední odborné učiliště, vydalo roku 2003, nakladatelství učebnic Fortuna, ISBN 80-7168-845-2</a:t>
            </a:r>
          </a:p>
          <a:p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officeimg.vo.msecnd.net/en-us/images/MH900390115.jpg</a:t>
            </a:r>
            <a:endParaRPr lang="cs-CZ" sz="1800" dirty="0" smtClean="0"/>
          </a:p>
          <a:p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officeimg.vo.msecnd.net/en-us/images/MH900386045.jpg</a:t>
            </a:r>
            <a:endParaRPr lang="cs-CZ" sz="1800" dirty="0" smtClean="0"/>
          </a:p>
          <a:p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officeimg.vo.msecnd.net/en-us/images/MB900382990.jpg</a:t>
            </a:r>
            <a:endParaRPr lang="cs-CZ" sz="1800" dirty="0" smtClean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411865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126</TotalTime>
  <Words>293</Words>
  <Application>Microsoft Office PowerPoint</Application>
  <PresentationFormat>Předvádění na obrazovce (4:3)</PresentationFormat>
  <Paragraphs>83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Střední průmyslová škola a Střední odborná škola gastronomie a služeb, Most,  příspěvková organizace </vt:lpstr>
      <vt:lpstr>VELKOOBCHOD</vt:lpstr>
      <vt:lpstr>VÝZNAM           FUNKCE                      ÚKOLY</vt:lpstr>
      <vt:lpstr>VÝZNAM  VELKOOBCHODU</vt:lpstr>
      <vt:lpstr>DISTRIBUČNÍ  CESTY  VÝROBKŮ</vt:lpstr>
      <vt:lpstr>FUNKCE   VELKOOBCHODU</vt:lpstr>
      <vt:lpstr>ÚKOLY   VELKOOBCHODU</vt:lpstr>
      <vt:lpstr>OPAKOVÁNÍ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VELKOOBCHOD</dc:title>
  <dc:creator>Pepe</dc:creator>
  <cp:lastModifiedBy>Pepe</cp:lastModifiedBy>
  <cp:revision>14</cp:revision>
  <dcterms:created xsi:type="dcterms:W3CDTF">2013-10-28T18:12:17Z</dcterms:created>
  <dcterms:modified xsi:type="dcterms:W3CDTF">2013-10-29T23:37:55Z</dcterms:modified>
</cp:coreProperties>
</file>