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53360A4-7515-4457-92A1-1E49B63E9163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BF97F3D-45A1-4853-96AC-2DC79209D2E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R900217890.jpg" TargetMode="External"/><Relationship Id="rId2" Type="http://schemas.openxmlformats.org/officeDocument/2006/relationships/hyperlink" Target="http://officeimg.vo.msecnd.net/en-us/images/MH900318838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img.vo.msecnd.net/en-us/images/MR9002179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txBody>
          <a:bodyPr/>
          <a:lstStyle/>
          <a:p>
            <a:pPr marL="0" lvl="0" indent="0" algn="ctr">
              <a:buClr>
                <a:srgbClr val="D16349"/>
              </a:buClr>
              <a:buSzPct val="85000"/>
              <a:buNone/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83768" y="404664"/>
            <a:ext cx="5904656" cy="1728192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příspěvková organizace</a:t>
            </a:r>
            <a: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495578"/>
              </p:ext>
            </p:extLst>
          </p:nvPr>
        </p:nvGraphicFramePr>
        <p:xfrm>
          <a:off x="251520" y="2420888"/>
          <a:ext cx="8640960" cy="3411362"/>
        </p:xfrm>
        <a:graphic>
          <a:graphicData uri="http://schemas.openxmlformats.org/drawingml/2006/table">
            <a:tbl>
              <a:tblPr/>
              <a:tblGrid>
                <a:gridCol w="2335041"/>
                <a:gridCol w="6305919"/>
              </a:tblGrid>
              <a:tr h="27782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30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</a:t>
                      </a:r>
                      <a:r>
                        <a:rPr lang="cs-CZ" sz="1200" dirty="0" smtClean="0"/>
                        <a:t>INOVACE_OV24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PROVOZ OBCHODU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ČLENĚNÍ VELKOBCHODNÍC PODNIKŮ Z HLEDISKA VÝSTAVBY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7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ZÁŘÍ 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011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členěním velkoobchodních podniků z hlediska výstavby.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1.ročníku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obor 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prodavačské práce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, prodavač.</a:t>
                      </a:r>
                      <a:endParaRPr kumimoji="0" lang="cs-CZ" sz="12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949280"/>
            <a:ext cx="479742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505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500" dirty="0"/>
              <a:t>ČLENĚNÍ VELKOOBCHODNÍCH PODNIKŮ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077071"/>
            <a:ext cx="6400800" cy="952129"/>
          </a:xfrm>
        </p:spPr>
        <p:txBody>
          <a:bodyPr/>
          <a:lstStyle/>
          <a:p>
            <a:pPr lvl="0">
              <a:buClr>
                <a:srgbClr val="31B6FD"/>
              </a:buClr>
            </a:pPr>
            <a:r>
              <a:rPr lang="cs-CZ" sz="4400" dirty="0">
                <a:solidFill>
                  <a:srgbClr val="C00000"/>
                </a:solidFill>
              </a:rPr>
              <a:t>Z HLEDISKA </a:t>
            </a:r>
            <a:r>
              <a:rPr lang="cs-CZ" sz="4400" dirty="0" smtClean="0">
                <a:solidFill>
                  <a:srgbClr val="C00000"/>
                </a:solidFill>
              </a:rPr>
              <a:t>  VÝSTAVBY</a:t>
            </a:r>
            <a:endParaRPr lang="cs-CZ" sz="440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146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5146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7896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640959" cy="468052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OTEVŘENÉ SKLADY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POLOOTEVŘENÉ SKLADY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UZAVŘENÉ SKLADY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VÝŠKOVÉ SKLADY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HALOVÁ SKLADY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ETÁŽOVÉ SKLADY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ČLENĚNÍ  Z  HLEDISKA  VÝSTAVBY: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8498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4945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844824"/>
            <a:ext cx="8640959" cy="4752528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b="1" i="1" u="sng" dirty="0" smtClean="0"/>
              <a:t>OTEVŘENÉ: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MAJÍ POUZE UPRAVENOU PODLA A OPLOCENÍ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PODMÍNKA – DOBRÁ PŘÍSTUPOVÁ CESTA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SKLADUJE SE ZDE – ZBOŽÍ V HROMADÁCH A KTERÉ  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   NEVYŽADUJE UZAVŘENÉ SKLADY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b="1" i="1" u="sng" dirty="0" smtClean="0"/>
              <a:t>POLOOTEVŘENÉ: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JEDNÁ SE O SKLADIŠTNÍ PLOCHY, KTERÉ JSOU ZASTŘEŠENY A 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    NEMAJÍ BOČNÍ STĚNY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FF0000"/>
                </a:solidFill>
              </a:rPr>
              <a:t>UVEĎTE PŘÍKLADY ZBOŽÍ SKLADOVANÉHO V OTEVŘENÝCH A POLOOTEVŘENÝCH SKLADECH.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SKLADY OTEVŘENÉ    A  POLOOTEVŘENÉ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034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712967" cy="4137323"/>
          </a:xfrm>
        </p:spPr>
        <p:txBody>
          <a:bodyPr/>
          <a:lstStyle/>
          <a:p>
            <a:pPr marL="457200" indent="-457200">
              <a:buFont typeface="+mj-lt"/>
              <a:buAutoNum type="arabicPeriod" startAt="3"/>
            </a:pPr>
            <a:r>
              <a:rPr lang="cs-CZ" b="1" i="1" u="sng" dirty="0" smtClean="0"/>
              <a:t>UZAVŘENÉ:</a:t>
            </a:r>
          </a:p>
          <a:p>
            <a:r>
              <a:rPr lang="cs-CZ" i="1" dirty="0" smtClean="0"/>
              <a:t>          CHRÁNÍ VÝROBKY PROTI VŠEM ATMOSFERICKÝM VLIVŮM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MAJÍ OBVODOVÉ STRANY A STŘECHU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ŘADÍME SEM  I SKLADY SPECIÁLNÍ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cs-CZ" b="1" i="1" u="sng" dirty="0" smtClean="0"/>
              <a:t>VÝŠKOVÉ: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JSOU TO UZAVŘENÉ SKLADY S VÝŠKOU OD 8 DO 12 METRŮ</a:t>
            </a:r>
          </a:p>
          <a:p>
            <a:pPr marL="0" indent="0">
              <a:buNone/>
            </a:pPr>
            <a:endParaRPr lang="cs-CZ" b="1" i="1" u="sng" dirty="0"/>
          </a:p>
          <a:p>
            <a:pPr marL="0" indent="0">
              <a:buNone/>
            </a:pPr>
            <a:r>
              <a:rPr lang="cs-CZ" b="1" i="1" u="sng" dirty="0" smtClean="0">
                <a:solidFill>
                  <a:srgbClr val="FF0000"/>
                </a:solidFill>
              </a:rPr>
              <a:t>UVEĎTE DRUHY VÝROBKŮ SKLADOVÁNÝCH V TĚCHTO SKLADECH.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SKLADY UZAVŘENÉ A</a:t>
            </a:r>
            <a:br>
              <a:rPr lang="cs-CZ" dirty="0" smtClean="0"/>
            </a:br>
            <a:r>
              <a:rPr lang="cs-CZ" dirty="0" smtClean="0"/>
              <a:t> VÝŠKOVÉ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92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88840"/>
            <a:ext cx="8568951" cy="4137323"/>
          </a:xfrm>
        </p:spPr>
        <p:txBody>
          <a:bodyPr/>
          <a:lstStyle/>
          <a:p>
            <a:pPr marL="457200" indent="-457200">
              <a:buFont typeface="+mj-lt"/>
              <a:buAutoNum type="arabicPeriod" startAt="5"/>
            </a:pPr>
            <a:r>
              <a:rPr lang="cs-CZ" b="1" i="1" u="sng" dirty="0" smtClean="0"/>
              <a:t>HALOVÉ: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JSOU  TO JEDNOPODLAŽNÍ SKLADY S VÝŠKOU 5 AŽ 6 METRŮ</a:t>
            </a:r>
          </a:p>
          <a:p>
            <a:endParaRPr lang="cs-CZ" i="1" dirty="0"/>
          </a:p>
          <a:p>
            <a:pPr marL="457200" indent="-457200">
              <a:buFont typeface="+mj-lt"/>
              <a:buAutoNum type="arabicPeriod" startAt="6"/>
            </a:pPr>
            <a:r>
              <a:rPr lang="cs-CZ" b="1" i="1" u="sng" dirty="0" smtClean="0"/>
              <a:t>ETÁŽOVÉ:</a:t>
            </a:r>
          </a:p>
          <a:p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i="1" dirty="0" smtClean="0"/>
              <a:t>JSOU SKLADY, KTERÉ MAJÍ DVĚ A VÍCE PODLAŽÍ</a:t>
            </a:r>
          </a:p>
          <a:p>
            <a:endParaRPr lang="cs-CZ" b="1" i="1" u="sng" dirty="0"/>
          </a:p>
          <a:p>
            <a:pPr marL="0" indent="0">
              <a:buNone/>
            </a:pPr>
            <a:r>
              <a:rPr lang="cs-CZ" b="1" i="1" u="sng" dirty="0">
                <a:solidFill>
                  <a:srgbClr val="FF0000"/>
                </a:solidFill>
              </a:rPr>
              <a:t>UVEĎTE DRUHY VÝROBKŮ SKLADOVÁNÝCH V TĚCHTO </a:t>
            </a:r>
            <a:r>
              <a:rPr lang="cs-CZ" b="1" i="1" u="sng" dirty="0" smtClean="0">
                <a:solidFill>
                  <a:srgbClr val="FF0000"/>
                </a:solidFill>
              </a:rPr>
              <a:t>SKLADECH.</a:t>
            </a:r>
            <a:endParaRPr lang="cs-CZ" b="1" i="1" u="sng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SKLADY   HALOVÉ   A </a:t>
            </a:r>
            <a:br>
              <a:rPr lang="cs-CZ" dirty="0" smtClean="0"/>
            </a:br>
            <a:r>
              <a:rPr lang="cs-CZ" dirty="0" smtClean="0"/>
              <a:t>ETÁŽOVÉ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93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spcAft>
                <a:spcPts val="0"/>
              </a:spcAft>
              <a:buFont typeface="Wingdings 2"/>
              <a:buChar char=""/>
              <a:tabLst>
                <a:tab pos="457200" algn="l"/>
              </a:tabLst>
            </a:pPr>
            <a:r>
              <a:rPr lang="cs-CZ" sz="1600" dirty="0">
                <a:solidFill>
                  <a:srgbClr val="000000"/>
                </a:solidFill>
                <a:latin typeface="Georgia"/>
              </a:rPr>
              <a:t>Mojmír Novotný, OBCHODNÍ PROVOZ pro střední odborné učiliště, vydalo roku 2003, nakladatelství učebnic Fortuna, ISBN 80-7168-845-2</a:t>
            </a:r>
            <a:endParaRPr lang="cs-CZ" sz="1600" dirty="0">
              <a:latin typeface="Times New Roman"/>
              <a:ea typeface="Times New Roman"/>
            </a:endParaRP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officeimg.vo.msecnd.net/en-us/images/MH900318838.jpg</a:t>
            </a:r>
            <a:endParaRPr lang="cs-CZ" sz="1600" dirty="0" smtClean="0"/>
          </a:p>
          <a:p>
            <a:pPr lvl="0">
              <a:buClr>
                <a:srgbClr val="31B6FD"/>
              </a:buClr>
            </a:pPr>
            <a:r>
              <a:rPr lang="cs-CZ" sz="1600" dirty="0">
                <a:solidFill>
                  <a:srgbClr val="073E87"/>
                </a:solidFill>
                <a:hlinkClick r:id="rId3"/>
              </a:rPr>
              <a:t>http://officeimg.vo.msecnd.net/en-us/images/MR900217890.jpg</a:t>
            </a:r>
            <a:endParaRPr lang="cs-CZ" sz="1600" dirty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</a:pPr>
            <a:r>
              <a:rPr lang="cs-CZ" sz="1600">
                <a:solidFill>
                  <a:srgbClr val="073E87"/>
                </a:solidFill>
                <a:hlinkClick r:id="rId4"/>
              </a:rPr>
              <a:t>http://officeimg.vo.msecnd.net/en-us/images/MR900217912.jpg</a:t>
            </a:r>
            <a:endParaRPr lang="cs-CZ" sz="1600">
              <a:solidFill>
                <a:srgbClr val="073E87"/>
              </a:solidFill>
            </a:endParaRPr>
          </a:p>
          <a:p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8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60</TotalTime>
  <Words>270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Střední průmyslová škola a Střední odborná škola gastronomie a služeb, Most,  příspěvková organizace </vt:lpstr>
      <vt:lpstr>ČLENĚNÍ VELKOOBCHODNÍCH PODNIKŮ</vt:lpstr>
      <vt:lpstr>ČLENĚNÍ  Z  HLEDISKA  VÝSTAVBY:</vt:lpstr>
      <vt:lpstr>SKLADY OTEVŘENÉ    A  POLOOTEVŘENÉ</vt:lpstr>
      <vt:lpstr>SKLADY UZAVŘENÉ A  VÝŠKOVÉ</vt:lpstr>
      <vt:lpstr>SKLADY   HALOVÉ   A  ETÁŽOVÉ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7</cp:revision>
  <dcterms:created xsi:type="dcterms:W3CDTF">2013-10-29T13:15:40Z</dcterms:created>
  <dcterms:modified xsi:type="dcterms:W3CDTF">2013-10-29T23:17:55Z</dcterms:modified>
</cp:coreProperties>
</file>