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0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352AC01-BB18-436A-8E85-FFD1DED0C5EE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46E80B0-3C54-4538-BD79-7C0FD075CA3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18838.jpg" TargetMode="External"/><Relationship Id="rId2" Type="http://schemas.openxmlformats.org/officeDocument/2006/relationships/hyperlink" Target="http://officeimg.vo.msecnd.net/en-us/images/MH90014974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H900167992.jpg" TargetMode="External"/><Relationship Id="rId4" Type="http://schemas.openxmlformats.org/officeDocument/2006/relationships/hyperlink" Target="http://officeimg.vo.msecnd.net/en-us/images/MR90021789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56792"/>
            <a:ext cx="8640959" cy="4569371"/>
          </a:xfrm>
        </p:spPr>
        <p:txBody>
          <a:bodyPr/>
          <a:lstStyle/>
          <a:p>
            <a:pPr marL="0" lvl="0" indent="0" algn="ctr"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95736" y="338328"/>
            <a:ext cx="6491064" cy="1866536"/>
          </a:xfrm>
        </p:spPr>
        <p:txBody>
          <a:bodyPr>
            <a:normAutofit/>
          </a:bodyPr>
          <a:lstStyle/>
          <a:p>
            <a:pPr algn="l"/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4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</a:t>
            </a:r>
            <a:br>
              <a:rPr lang="cs-CZ" sz="14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příspěvková organizace</a:t>
            </a:r>
            <a:r>
              <a:rPr lang="cs-CZ" sz="2900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2900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9073655"/>
              </p:ext>
            </p:extLst>
          </p:nvPr>
        </p:nvGraphicFramePr>
        <p:xfrm>
          <a:off x="107504" y="2420888"/>
          <a:ext cx="8928992" cy="3411362"/>
        </p:xfrm>
        <a:graphic>
          <a:graphicData uri="http://schemas.openxmlformats.org/drawingml/2006/table">
            <a:tbl>
              <a:tblPr/>
              <a:tblGrid>
                <a:gridCol w="2412875"/>
                <a:gridCol w="6516117"/>
              </a:tblGrid>
              <a:tr h="27782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30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</a:t>
                      </a:r>
                      <a:r>
                        <a:rPr lang="cs-CZ" sz="1200" dirty="0" smtClean="0"/>
                        <a:t>INOVACE_OV25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ČLENĚNÍ VELKOBCHODNÍC PODNIKŮ Z HLEDISKA FUNKCE V ZÁSOBOVACÍM SYSTÉMU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ŘÍJEN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0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členěním velkoobchodních podniků z hlediska výstavby.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 ročníku obor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prodavačské práce, prodavač.</a:t>
                      </a: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287" y="6021288"/>
            <a:ext cx="479742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701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900" dirty="0"/>
              <a:t>ČLENĚNÍ VELKOOBCHODNÍCH PODNIKŮ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4077072"/>
            <a:ext cx="7056784" cy="1944215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sz="4400" dirty="0">
                <a:solidFill>
                  <a:srgbClr val="C00000"/>
                </a:solidFill>
              </a:rPr>
              <a:t>Z HLEDISKA   </a:t>
            </a:r>
            <a:r>
              <a:rPr lang="cs-CZ" sz="4400" dirty="0" smtClean="0">
                <a:solidFill>
                  <a:srgbClr val="C00000"/>
                </a:solidFill>
              </a:rPr>
              <a:t>FUNKCE  V ZÁSOBOVACÍM  SYSTÉMU</a:t>
            </a:r>
            <a:endParaRPr lang="cs-CZ" sz="44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2494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060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708920"/>
            <a:ext cx="7956872" cy="341724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SKLADY NÁKUPNÍ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SKLADY ROZDĚLOVACÍ A TŘÍDÍCÍ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SKLADY PRO SEZÓNNÍ A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DLOUHODOBÉ SKLADOVÁNÍ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SKLADY TRANZITNÍ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 Z  HLEDISKA  FUNKCE  V ZÁSOBOVACÍM  SYSTÉMU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2708920"/>
            <a:ext cx="1838802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48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SOUSTŘEĎUJÍ PŘÍBUZNÉ ZBOŽÍ OD RŮZNÝCH VÝROBCŮ</a:t>
            </a:r>
          </a:p>
          <a:p>
            <a:r>
              <a:rPr lang="cs-CZ" dirty="0" smtClean="0"/>
              <a:t>NAKUPUJÍ PŘEVÁŽNĚ ZEMĚDĚLSKÉ VÝROBKY </a:t>
            </a:r>
          </a:p>
          <a:p>
            <a:r>
              <a:rPr lang="cs-CZ" dirty="0" smtClean="0"/>
              <a:t>NAKUPUJÍ OD MÍSTNÍCH PĚSTITELŮ</a:t>
            </a:r>
          </a:p>
          <a:p>
            <a:r>
              <a:rPr lang="cs-CZ" dirty="0" smtClean="0"/>
              <a:t>ROZVÁŽEJÍ JE DO MALOOBCHODŮ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KTERÉ ZEMĚDĚLSKÉ VÝPĚSTKY SE VYKUPUJÍ?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SKLADY NÁKUPNÍ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90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712968" cy="38164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TVOŘÍ VĚTŠINU VELKOOBCHODNÍCH SKLADŮ</a:t>
            </a:r>
          </a:p>
          <a:p>
            <a:r>
              <a:rPr lang="cs-CZ" u="sng" dirty="0" smtClean="0"/>
              <a:t>ZBOŽÍ OD VÝROBCŮ 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     TŘÍDÍ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     SESKUPUJÍ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  EXPEDUJÍ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ŘEKNĚTE JAK SE TŘÍDÍ ZBOŽÍ OD VÝROBCŮ.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JAK SE SESKUPUJE ZBOŽÍ.   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CO PŘEDCHÁZÍ EXPEDICI ZBOŽÍ VE VELKOOBCHODNÍCH SKLADECH.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SKLADY ROZDĚLOVACÍ A TŘÍDÍCÍ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3" y="2924944"/>
            <a:ext cx="2195885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57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780928"/>
            <a:ext cx="8640959" cy="3345235"/>
          </a:xfrm>
        </p:spPr>
        <p:txBody>
          <a:bodyPr/>
          <a:lstStyle/>
          <a:p>
            <a:r>
              <a:rPr lang="cs-CZ" dirty="0" smtClean="0"/>
              <a:t>JSOU URČENY PRO ZBOŽÍ SEZÓNNÍHO CHARAKTERU</a:t>
            </a:r>
          </a:p>
          <a:p>
            <a:r>
              <a:rPr lang="cs-CZ" dirty="0" smtClean="0"/>
              <a:t>PRO ZBOŽÍ, KTERÉ POTŘEBUJE ZLEPŠIT VLASTNOSTI DELŠÍM SKLADOVÁNÍM (dozrávárny ovoce)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ZNÁTE JEŠTĚ JINÉ ZBOŽÍ, KTERÉ POTŘEBUJE DELŠÍ DOBU SKLADOVÁNÍ PRO ZLEPŠENÍ VLASTNOSTÍ 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SKLADY  PRO  SEZÓNNÍ  A DLOUHODOBÉ  SKLADOVÁNÍ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75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8640959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UMÍSTĚNÍ V MÍSTECH S VELKOU PŘEKLÁDKOU ZBOŽÍ</a:t>
            </a:r>
          </a:p>
          <a:p>
            <a:r>
              <a:rPr lang="cs-CZ" dirty="0" smtClean="0"/>
              <a:t>NAPŘÍKLAD – v přístavech, železničních překladištích</a:t>
            </a:r>
          </a:p>
          <a:p>
            <a:r>
              <a:rPr lang="cs-CZ" dirty="0" smtClean="0"/>
              <a:t>ÚKOLY: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ZBOŽÍ PŘIJMOU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ROZTŘÍDÍ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NALOŽÍ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ODVEZOU  (pokud odběratel si zboží sám neodveze)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b="1" i="1" u="sng" dirty="0" smtClean="0">
                <a:solidFill>
                  <a:srgbClr val="FF0000"/>
                </a:solidFill>
              </a:rPr>
              <a:t>ZNÁTE NĚJAKÉ MĚSTO KDE JE VELKÉ PŘEKLADIŠTĚ ZBOŽÍ?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b="1" i="1" dirty="0" smtClean="0">
                <a:solidFill>
                  <a:srgbClr val="FF0000"/>
                </a:solidFill>
              </a:rPr>
              <a:t>(I V ZAHRANIČÍ)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SKLADY  TRANZITNÍ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41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ČLENÍME SKLADY Z HLEDISKA ZÁSOBOVACÍHO SYSTÉMU?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CHARAKTERIZUJTE SKLAD TRANZITNÍ.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SKLADUJEME VE SKLADECH SEZÓNNÍCH?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63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Wingdings 2"/>
              <a:buChar char=""/>
              <a:tabLst>
                <a:tab pos="457200" algn="l"/>
              </a:tabLst>
            </a:pPr>
            <a:r>
              <a:rPr lang="cs-CZ" sz="1600" dirty="0">
                <a:latin typeface="Times New Roman"/>
                <a:ea typeface="Times New Roman"/>
              </a:rPr>
              <a:t>KAPLOVÁ Františka, OBCHODNÍ PROVOZ pro střední odborná učiliště. Nakladatelství Olomouc  </a:t>
            </a:r>
            <a:r>
              <a:rPr lang="cs-CZ" sz="1600" dirty="0" err="1">
                <a:latin typeface="Times New Roman"/>
                <a:ea typeface="Times New Roman"/>
              </a:rPr>
              <a:t>s.r.o</a:t>
            </a:r>
            <a:r>
              <a:rPr lang="cs-CZ" sz="1600" dirty="0">
                <a:latin typeface="Times New Roman"/>
                <a:ea typeface="Times New Roman"/>
              </a:rPr>
              <a:t>, 2001. ISBN </a:t>
            </a:r>
            <a:r>
              <a:rPr lang="cs-CZ" sz="1600" dirty="0" smtClean="0">
                <a:latin typeface="Times New Roman"/>
                <a:ea typeface="Times New Roman"/>
              </a:rPr>
              <a:t>80-7182-131-4.</a:t>
            </a:r>
          </a:p>
          <a:p>
            <a:pPr>
              <a:tabLst>
                <a:tab pos="457200" algn="l"/>
              </a:tabLst>
            </a:pPr>
            <a:r>
              <a:rPr lang="cs-CZ" sz="1600" dirty="0" smtClean="0">
                <a:latin typeface="Calibri"/>
                <a:ea typeface="Calibri"/>
                <a:cs typeface="Times New Roman"/>
                <a:hlinkClick r:id="rId2"/>
              </a:rPr>
              <a:t>http</a:t>
            </a:r>
            <a:r>
              <a:rPr lang="cs-CZ" sz="1600" dirty="0">
                <a:latin typeface="Calibri"/>
                <a:ea typeface="Calibri"/>
                <a:cs typeface="Times New Roman"/>
                <a:hlinkClick r:id="rId2"/>
              </a:rPr>
              <a:t>://</a:t>
            </a:r>
            <a:r>
              <a:rPr lang="cs-CZ" sz="1600" dirty="0" smtClean="0">
                <a:latin typeface="Calibri"/>
                <a:ea typeface="Calibri"/>
                <a:cs typeface="Times New Roman"/>
                <a:hlinkClick r:id="rId2"/>
              </a:rPr>
              <a:t>officeimg.vo.msecnd.net/en-us/images/MH900149747.jpg</a:t>
            </a:r>
            <a:endParaRPr lang="cs-CZ" sz="1600" dirty="0" smtClean="0">
              <a:latin typeface="Calibri"/>
              <a:ea typeface="Calibri"/>
              <a:cs typeface="Times New Roman"/>
            </a:endParaRP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rgbClr val="073E87"/>
                </a:solidFill>
                <a:hlinkClick r:id="rId3"/>
              </a:rPr>
              <a:t> http</a:t>
            </a:r>
            <a:r>
              <a:rPr lang="cs-CZ" sz="1600" dirty="0">
                <a:solidFill>
                  <a:srgbClr val="073E87"/>
                </a:solidFill>
                <a:hlinkClick r:id="rId3"/>
              </a:rPr>
              <a:t>://officeimg.vo.msecnd.net/en-us/images/MH900318838.jpg</a:t>
            </a:r>
            <a:endParaRPr lang="cs-CZ" sz="1600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rgbClr val="073E87"/>
                </a:solidFill>
                <a:hlinkClick r:id="rId4"/>
              </a:rPr>
              <a:t> http</a:t>
            </a:r>
            <a:r>
              <a:rPr lang="cs-CZ" sz="1600" dirty="0">
                <a:solidFill>
                  <a:srgbClr val="073E87"/>
                </a:solidFill>
                <a:hlinkClick r:id="rId4"/>
              </a:rPr>
              <a:t>://officeimg.vo.msecnd.net/en-us/images/MR900217890.jpg</a:t>
            </a:r>
            <a:endParaRPr lang="cs-CZ" sz="1600" dirty="0">
              <a:solidFill>
                <a:srgbClr val="073E87"/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>
                <a:latin typeface="Calibri"/>
                <a:ea typeface="Calibri"/>
                <a:cs typeface="Times New Roman"/>
                <a:hlinkClick r:id="rId5"/>
              </a:rPr>
              <a:t>http://</a:t>
            </a:r>
            <a:r>
              <a:rPr lang="cs-CZ" sz="1400" dirty="0" smtClean="0">
                <a:latin typeface="Calibri"/>
                <a:ea typeface="Calibri"/>
                <a:cs typeface="Times New Roman"/>
                <a:hlinkClick r:id="rId5"/>
              </a:rPr>
              <a:t>officeimg.vo.msecnd.net/en-us/images/MH900167992.jpg</a:t>
            </a:r>
            <a:endParaRPr lang="cs-CZ" sz="1400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93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43</TotalTime>
  <Words>319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Střední průmyslová škola a Střední odborná škola gastronomie a služeb, Most,  příspěvková organizace </vt:lpstr>
      <vt:lpstr>ČLENĚNÍ VELKOOBCHODNÍCH PODNIKŮ</vt:lpstr>
      <vt:lpstr>ČLENĚNÍ  Z  HLEDISKA  FUNKCE  V ZÁSOBOVACÍM  SYSTÉMU</vt:lpstr>
      <vt:lpstr>SKLADY NÁKUPNÍ</vt:lpstr>
      <vt:lpstr>SKLADY ROZDĚLOVACÍ A TŘÍDÍCÍ</vt:lpstr>
      <vt:lpstr>SKLADY  PRO  SEZÓNNÍ  A DLOUHODOBÉ  SKLADOVÁNÍ</vt:lpstr>
      <vt:lpstr>SKLADY  TRANZITNÍ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 příspěvková organizace </dc:title>
  <dc:creator>Pepe</dc:creator>
  <cp:lastModifiedBy>Pepe</cp:lastModifiedBy>
  <cp:revision>8</cp:revision>
  <dcterms:created xsi:type="dcterms:W3CDTF">2013-10-29T14:15:45Z</dcterms:created>
  <dcterms:modified xsi:type="dcterms:W3CDTF">2013-10-29T23:20:59Z</dcterms:modified>
</cp:coreProperties>
</file>