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491B2DD-873C-4D8A-9F04-BAE357AF340B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FB5B96B-3F70-4E30-B297-98E017C2F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91B2DD-873C-4D8A-9F04-BAE357AF340B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B5B96B-3F70-4E30-B297-98E017C2F9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91B2DD-873C-4D8A-9F04-BAE357AF340B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B5B96B-3F70-4E30-B297-98E017C2F9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91B2DD-873C-4D8A-9F04-BAE357AF340B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B5B96B-3F70-4E30-B297-98E017C2F9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91B2DD-873C-4D8A-9F04-BAE357AF340B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B5B96B-3F70-4E30-B297-98E017C2F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91B2DD-873C-4D8A-9F04-BAE357AF340B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B5B96B-3F70-4E30-B297-98E017C2F9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91B2DD-873C-4D8A-9F04-BAE357AF340B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B5B96B-3F70-4E30-B297-98E017C2F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491B2DD-873C-4D8A-9F04-BAE357AF340B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B5B96B-3F70-4E30-B297-98E017C2F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491B2DD-873C-4D8A-9F04-BAE357AF340B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FB5B96B-3F70-4E30-B297-98E017C2F9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91B2DD-873C-4D8A-9F04-BAE357AF340B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B5B96B-3F70-4E30-B297-98E017C2F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91B2DD-873C-4D8A-9F04-BAE357AF340B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B5B96B-3F70-4E30-B297-98E017C2F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491B2DD-873C-4D8A-9F04-BAE357AF340B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FB5B96B-3F70-4E30-B297-98E017C2F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/>
          <p:cNvSpPr txBox="1">
            <a:spLocks noChangeArrowheads="1"/>
          </p:cNvSpPr>
          <p:nvPr/>
        </p:nvSpPr>
        <p:spPr>
          <a:xfrm>
            <a:off x="539750" y="360363"/>
            <a:ext cx="8099425" cy="5324475"/>
          </a:xfrm>
          <a:prstGeom prst="rect">
            <a:avLst/>
          </a:prstGeom>
        </p:spPr>
        <p:txBody>
          <a:bodyPr vert="horz" lIns="0" tIns="0" rIns="0" bIns="0" anchor="ctr">
            <a:normAutofit/>
          </a:bodyPr>
          <a:lstStyle/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kumimoji="0" lang="ru-RU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Integrovaná střední škola v Semilech</a:t>
            </a:r>
            <a:br>
              <a:rPr kumimoji="0" lang="ru-RU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ru-RU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28. října 607</a:t>
            </a:r>
            <a:r>
              <a:rPr kumimoji="0" lang="cs-CZ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</a:t>
            </a:r>
            <a:r>
              <a:rPr kumimoji="0" lang="ru-RU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ru-RU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 513 01  Semily</a:t>
            </a: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" y="720725"/>
            <a:ext cx="7929562" cy="16891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71888" y="3600450"/>
            <a:ext cx="1800225" cy="2143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oup 2"/>
          <p:cNvGraphicFramePr>
            <a:graphicFrameLocks noGrp="1"/>
          </p:cNvGraphicFramePr>
          <p:nvPr/>
        </p:nvGraphicFramePr>
        <p:xfrm>
          <a:off x="762000" y="563563"/>
          <a:ext cx="7721600" cy="4746227"/>
        </p:xfrm>
        <a:graphic>
          <a:graphicData uri="http://schemas.openxmlformats.org/drawingml/2006/table">
            <a:tbl>
              <a:tblPr/>
              <a:tblGrid>
                <a:gridCol w="3849688"/>
                <a:gridCol w="3871912"/>
              </a:tblGrid>
              <a:tr h="4064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Číslo projektu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CZ.1.07/1.5.00/34.0240</a:t>
                      </a: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Číslo materiálu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VY_32_INOVACE_10_2_14/20</a:t>
                      </a: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98189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Název školy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Integrovaná střední škola v Semilech </a:t>
                      </a:r>
                      <a:b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</a:b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28. října 607  513 01 Semily</a:t>
                      </a:r>
                    </a:p>
                  </a:txBody>
                  <a:tcPr marL="90000" marR="90000" marT="135252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Autor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Bc. Jana Strouhalová</a:t>
                      </a: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Tematický celek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AJ —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Pronouns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1</a:t>
                      </a: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7623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Ročník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Všechny ročníky SOU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i SŠ</a:t>
                      </a: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25082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Datum tvorby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20.7.2013</a:t>
                      </a: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7620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Anotace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Materiál slouží k vysvětlení a </a:t>
                      </a: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procvičování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tvarů</a:t>
                      </a: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zájmen osobních, pádových a přivlastňovacích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. Jsou uvedeny příklady užití zájmen a doplňovací cvičení s vyluštěním, které může sloužit k procvičení a upevnění nově nabytých znalostí z oblasti zájmen osobních, pádových a přivlastňovacích.</a:t>
                      </a: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Metodický pokyn</a:t>
                      </a:r>
                    </a:p>
                  </a:txBody>
                  <a:tcPr marL="90000" marR="90000" marT="135252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35252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" name="Group 68"/>
          <p:cNvGraphicFramePr>
            <a:graphicFrameLocks noGrp="1"/>
          </p:cNvGraphicFramePr>
          <p:nvPr/>
        </p:nvGraphicFramePr>
        <p:xfrm>
          <a:off x="720725" y="5621338"/>
          <a:ext cx="7280299" cy="349250"/>
        </p:xfrm>
        <a:graphic>
          <a:graphicData uri="http://schemas.openxmlformats.org/drawingml/2006/table">
            <a:tbl>
              <a:tblPr/>
              <a:tblGrid>
                <a:gridCol w="7280299"/>
              </a:tblGrid>
              <a:tr h="349250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9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NewRoman" pitchFamily="16" charset="0"/>
                          <a:cs typeface="Lucida Sans Unicode" charset="0"/>
                        </a:rPr>
                        <a:t>Pokud není uvedeno jinak, uvedený materiál je z vlastních zdrojů autora</a:t>
                      </a:r>
                    </a:p>
                  </a:txBody>
                  <a:tcPr marL="36000" marR="36000" marT="62640" marB="360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14414" y="1428736"/>
            <a:ext cx="6786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ZÁJMENA 1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928794" y="2357430"/>
            <a:ext cx="5715040" cy="25699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  <a:buFont typeface="Arial" pitchFamily="34" charset="0"/>
              <a:buChar char="•"/>
            </a:pPr>
            <a:r>
              <a:rPr lang="cs-CZ" sz="2800" b="1" dirty="0" smtClean="0"/>
              <a:t> OSOBNÍ</a:t>
            </a:r>
          </a:p>
          <a:p>
            <a:pPr>
              <a:lnSpc>
                <a:spcPct val="200000"/>
              </a:lnSpc>
              <a:buFont typeface="Arial" pitchFamily="34" charset="0"/>
              <a:buChar char="•"/>
            </a:pPr>
            <a:r>
              <a:rPr lang="cs-CZ" sz="2800" b="1" dirty="0" smtClean="0"/>
              <a:t> PÁDOVÁ</a:t>
            </a:r>
          </a:p>
          <a:p>
            <a:pPr>
              <a:lnSpc>
                <a:spcPct val="200000"/>
              </a:lnSpc>
              <a:buFont typeface="Arial" pitchFamily="34" charset="0"/>
              <a:buChar char="•"/>
            </a:pPr>
            <a:r>
              <a:rPr lang="cs-CZ" sz="2800" b="1" dirty="0" smtClean="0"/>
              <a:t> PŘIVLASTŇOVACÍ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357166"/>
            <a:ext cx="8001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ZÁJMENA OSOBNÍ (odpovídají českému 1. pádu)</a:t>
            </a:r>
            <a:endParaRPr lang="cs-CZ" sz="2400" b="1" u="sng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00166" y="1071542"/>
          <a:ext cx="6500858" cy="366301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888772"/>
                <a:gridCol w="2683128"/>
                <a:gridCol w="2928958"/>
              </a:tblGrid>
              <a:tr h="407002">
                <a:tc>
                  <a:txBody>
                    <a:bodyPr/>
                    <a:lstStyle/>
                    <a:p>
                      <a:r>
                        <a:rPr lang="cs-CZ" b="0" dirty="0" smtClean="0"/>
                        <a:t>j.č.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já</a:t>
                      </a:r>
                      <a:endParaRPr lang="cs-CZ" b="0" dirty="0"/>
                    </a:p>
                  </a:txBody>
                  <a:tcPr/>
                </a:tc>
              </a:tr>
              <a:tr h="40700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you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ty</a:t>
                      </a:r>
                      <a:endParaRPr lang="cs-CZ" dirty="0"/>
                    </a:p>
                  </a:txBody>
                  <a:tcPr/>
                </a:tc>
              </a:tr>
              <a:tr h="40700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he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on</a:t>
                      </a:r>
                      <a:endParaRPr lang="cs-CZ" dirty="0"/>
                    </a:p>
                  </a:txBody>
                  <a:tcPr/>
                </a:tc>
              </a:tr>
              <a:tr h="40700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she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ona</a:t>
                      </a:r>
                      <a:endParaRPr lang="cs-CZ" dirty="0"/>
                    </a:p>
                  </a:txBody>
                  <a:tcPr/>
                </a:tc>
              </a:tr>
              <a:tr h="40700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it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ono</a:t>
                      </a:r>
                      <a:endParaRPr lang="cs-CZ" dirty="0"/>
                    </a:p>
                  </a:txBody>
                  <a:tcPr/>
                </a:tc>
              </a:tr>
              <a:tr h="40700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07002">
                <a:tc>
                  <a:txBody>
                    <a:bodyPr/>
                    <a:lstStyle/>
                    <a:p>
                      <a:r>
                        <a:rPr lang="cs-CZ" dirty="0" smtClean="0"/>
                        <a:t>mn.č.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we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my</a:t>
                      </a:r>
                      <a:endParaRPr lang="cs-CZ" dirty="0"/>
                    </a:p>
                  </a:txBody>
                  <a:tcPr/>
                </a:tc>
              </a:tr>
              <a:tr h="40700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you</a:t>
                      </a:r>
                      <a:r>
                        <a:rPr lang="cs-CZ" b="1" dirty="0" smtClean="0"/>
                        <a:t>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</a:t>
                      </a:r>
                      <a:endParaRPr lang="cs-CZ" dirty="0"/>
                    </a:p>
                  </a:txBody>
                  <a:tcPr/>
                </a:tc>
              </a:tr>
              <a:tr h="40700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they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oni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42910" y="5072074"/>
            <a:ext cx="78581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Př. </a:t>
            </a:r>
            <a:r>
              <a:rPr lang="cs-CZ" sz="2000" b="1" dirty="0" smtClean="0"/>
              <a:t>I</a:t>
            </a:r>
            <a:r>
              <a:rPr lang="cs-CZ" sz="2000" dirty="0" smtClean="0"/>
              <a:t> </a:t>
            </a:r>
            <a:r>
              <a:rPr lang="cs-CZ" sz="2000" dirty="0" err="1" smtClean="0"/>
              <a:t>am</a:t>
            </a:r>
            <a:r>
              <a:rPr lang="cs-CZ" sz="2000" dirty="0" smtClean="0"/>
              <a:t> </a:t>
            </a:r>
            <a:r>
              <a:rPr lang="cs-CZ" sz="2000" dirty="0" err="1" smtClean="0"/>
              <a:t>from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Czech</a:t>
            </a:r>
            <a:r>
              <a:rPr lang="cs-CZ" sz="2000" dirty="0" smtClean="0"/>
              <a:t> </a:t>
            </a:r>
            <a:r>
              <a:rPr lang="cs-CZ" sz="2000" dirty="0" err="1" smtClean="0"/>
              <a:t>republic</a:t>
            </a:r>
            <a:r>
              <a:rPr lang="cs-CZ" sz="2000" dirty="0" smtClean="0"/>
              <a:t>. - </a:t>
            </a:r>
            <a:r>
              <a:rPr lang="cs-CZ" sz="2000" b="1" dirty="0" smtClean="0"/>
              <a:t>Já</a:t>
            </a:r>
            <a:r>
              <a:rPr lang="cs-CZ" sz="2000" dirty="0" smtClean="0"/>
              <a:t> jsem z České republiky.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357166"/>
            <a:ext cx="8001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ZÁJMENA PÁDOVÁ (odpovídají českému 2. – 7. pádu)</a:t>
            </a:r>
            <a:endParaRPr lang="cs-CZ" sz="2400" b="1" u="sng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86050" y="1071542"/>
          <a:ext cx="3571900" cy="366301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888772"/>
                <a:gridCol w="2683128"/>
              </a:tblGrid>
              <a:tr h="407002"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j.č.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err="1" smtClean="0"/>
                        <a:t>me</a:t>
                      </a:r>
                      <a:endParaRPr lang="cs-CZ" b="1" dirty="0"/>
                    </a:p>
                  </a:txBody>
                  <a:tcPr/>
                </a:tc>
              </a:tr>
              <a:tr h="407002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err="1" smtClean="0"/>
                        <a:t>you</a:t>
                      </a:r>
                      <a:endParaRPr lang="cs-CZ" b="1" dirty="0"/>
                    </a:p>
                  </a:txBody>
                  <a:tcPr/>
                </a:tc>
              </a:tr>
              <a:tr h="407002">
                <a:tc>
                  <a:txBody>
                    <a:bodyPr/>
                    <a:lstStyle/>
                    <a:p>
                      <a:pPr algn="l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err="1" smtClean="0"/>
                        <a:t>him</a:t>
                      </a:r>
                      <a:endParaRPr lang="cs-CZ" b="1" dirty="0"/>
                    </a:p>
                  </a:txBody>
                  <a:tcPr/>
                </a:tc>
              </a:tr>
              <a:tr h="407002">
                <a:tc>
                  <a:txBody>
                    <a:bodyPr/>
                    <a:lstStyle/>
                    <a:p>
                      <a:pPr algn="l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her</a:t>
                      </a:r>
                      <a:endParaRPr lang="cs-CZ" b="1" dirty="0"/>
                    </a:p>
                  </a:txBody>
                  <a:tcPr/>
                </a:tc>
              </a:tr>
              <a:tr h="407002">
                <a:tc>
                  <a:txBody>
                    <a:bodyPr/>
                    <a:lstStyle/>
                    <a:p>
                      <a:pPr algn="l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err="1" smtClean="0"/>
                        <a:t>it</a:t>
                      </a:r>
                      <a:endParaRPr lang="cs-CZ" b="1" dirty="0"/>
                    </a:p>
                  </a:txBody>
                  <a:tcPr/>
                </a:tc>
              </a:tr>
              <a:tr h="407002">
                <a:tc>
                  <a:txBody>
                    <a:bodyPr/>
                    <a:lstStyle/>
                    <a:p>
                      <a:pPr algn="l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/>
                </a:tc>
              </a:tr>
              <a:tr h="407002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mn.č.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err="1" smtClean="0"/>
                        <a:t>us</a:t>
                      </a:r>
                      <a:endParaRPr lang="cs-CZ" b="1" dirty="0"/>
                    </a:p>
                  </a:txBody>
                  <a:tcPr/>
                </a:tc>
              </a:tr>
              <a:tr h="407002">
                <a:tc>
                  <a:txBody>
                    <a:bodyPr/>
                    <a:lstStyle/>
                    <a:p>
                      <a:pPr algn="l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err="1" smtClean="0"/>
                        <a:t>you</a:t>
                      </a:r>
                      <a:r>
                        <a:rPr lang="cs-CZ" b="1" dirty="0" smtClean="0"/>
                        <a:t> </a:t>
                      </a:r>
                      <a:endParaRPr lang="cs-CZ" b="1" dirty="0"/>
                    </a:p>
                  </a:txBody>
                  <a:tcPr/>
                </a:tc>
              </a:tr>
              <a:tr h="407002"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err="1" smtClean="0"/>
                        <a:t>them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642910" y="5072074"/>
            <a:ext cx="78581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/>
              <a:t>Př</a:t>
            </a:r>
            <a:r>
              <a:rPr lang="cs-CZ" sz="2000" dirty="0" smtClean="0"/>
              <a:t>. Do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like</a:t>
            </a:r>
            <a:r>
              <a:rPr lang="cs-CZ" sz="2000" dirty="0" smtClean="0"/>
              <a:t> Laura? </a:t>
            </a:r>
            <a:r>
              <a:rPr lang="cs-CZ" sz="2000" dirty="0" err="1" smtClean="0"/>
              <a:t>Yes</a:t>
            </a:r>
            <a:r>
              <a:rPr lang="cs-CZ" sz="2000" dirty="0" smtClean="0"/>
              <a:t>, I </a:t>
            </a:r>
            <a:r>
              <a:rPr lang="cs-CZ" sz="2000" dirty="0" err="1" smtClean="0"/>
              <a:t>like</a:t>
            </a:r>
            <a:r>
              <a:rPr lang="cs-CZ" sz="2000" dirty="0" smtClean="0"/>
              <a:t> </a:t>
            </a:r>
            <a:r>
              <a:rPr lang="cs-CZ" sz="2000" b="1" dirty="0" smtClean="0"/>
              <a:t>her</a:t>
            </a:r>
            <a:r>
              <a:rPr lang="cs-CZ" sz="2000" dirty="0" smtClean="0"/>
              <a:t>. –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Máš rád Lauru? Ano, mám </a:t>
            </a:r>
            <a:r>
              <a:rPr lang="cs-CZ" sz="2000" b="1" dirty="0" smtClean="0"/>
              <a:t>ji</a:t>
            </a:r>
            <a:r>
              <a:rPr lang="cs-CZ" sz="2000" dirty="0" smtClean="0"/>
              <a:t> rád.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71472" y="357166"/>
            <a:ext cx="8001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ZÁJMENA PŘIVLASTŇOVACÍ NESAMOSTATNÁ</a:t>
            </a:r>
            <a:endParaRPr lang="cs-CZ" sz="2400" b="1" u="sng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500166" y="1071542"/>
          <a:ext cx="6500858" cy="366301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888772"/>
                <a:gridCol w="2683128"/>
                <a:gridCol w="2928958"/>
              </a:tblGrid>
              <a:tr h="407002">
                <a:tc>
                  <a:txBody>
                    <a:bodyPr/>
                    <a:lstStyle/>
                    <a:p>
                      <a:r>
                        <a:rPr lang="cs-CZ" b="0" dirty="0" smtClean="0"/>
                        <a:t>j.č.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my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moje</a:t>
                      </a:r>
                      <a:endParaRPr lang="cs-CZ" b="0" dirty="0"/>
                    </a:p>
                  </a:txBody>
                  <a:tcPr/>
                </a:tc>
              </a:tr>
              <a:tr h="40700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your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tvoje</a:t>
                      </a:r>
                      <a:endParaRPr lang="cs-CZ" dirty="0"/>
                    </a:p>
                  </a:txBody>
                  <a:tcPr/>
                </a:tc>
              </a:tr>
              <a:tr h="40700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his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jeho</a:t>
                      </a:r>
                      <a:endParaRPr lang="cs-CZ" dirty="0"/>
                    </a:p>
                  </a:txBody>
                  <a:tcPr/>
                </a:tc>
              </a:tr>
              <a:tr h="40700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her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její</a:t>
                      </a:r>
                      <a:endParaRPr lang="cs-CZ" dirty="0"/>
                    </a:p>
                  </a:txBody>
                  <a:tcPr/>
                </a:tc>
              </a:tr>
              <a:tr h="40700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its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jeho (onoho)</a:t>
                      </a:r>
                      <a:endParaRPr lang="cs-CZ" dirty="0"/>
                    </a:p>
                  </a:txBody>
                  <a:tcPr/>
                </a:tc>
              </a:tr>
              <a:tr h="40700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07002">
                <a:tc>
                  <a:txBody>
                    <a:bodyPr/>
                    <a:lstStyle/>
                    <a:p>
                      <a:r>
                        <a:rPr lang="cs-CZ" dirty="0" smtClean="0"/>
                        <a:t>mn.č.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our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naše</a:t>
                      </a:r>
                      <a:endParaRPr lang="cs-CZ" dirty="0"/>
                    </a:p>
                  </a:txBody>
                  <a:tcPr/>
                </a:tc>
              </a:tr>
              <a:tr h="40700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your</a:t>
                      </a:r>
                      <a:r>
                        <a:rPr lang="cs-CZ" b="1" dirty="0" smtClean="0"/>
                        <a:t>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vaše</a:t>
                      </a:r>
                      <a:endParaRPr lang="cs-CZ" dirty="0"/>
                    </a:p>
                  </a:txBody>
                  <a:tcPr/>
                </a:tc>
              </a:tr>
              <a:tr h="40700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their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jejich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642910" y="5072074"/>
            <a:ext cx="78581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Př.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My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father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 smtClean="0">
                <a:cs typeface="Arial" pitchFamily="34" charset="0"/>
              </a:rPr>
              <a:t>is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in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his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office. - Můj otec je ve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své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kanceláři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357166"/>
            <a:ext cx="8001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ZÁJMENA PŘIVLASTŇOVACÍ SAMOSTATNÁ</a:t>
            </a:r>
            <a:endParaRPr lang="cs-CZ" sz="2400" b="1" u="sng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00166" y="1071542"/>
          <a:ext cx="6500858" cy="366301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888772"/>
                <a:gridCol w="2683128"/>
                <a:gridCol w="2928958"/>
              </a:tblGrid>
              <a:tr h="407002">
                <a:tc>
                  <a:txBody>
                    <a:bodyPr/>
                    <a:lstStyle/>
                    <a:p>
                      <a:r>
                        <a:rPr lang="cs-CZ" b="0" dirty="0" smtClean="0"/>
                        <a:t>j.č.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mine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moje</a:t>
                      </a:r>
                      <a:endParaRPr lang="cs-CZ" b="0" dirty="0"/>
                    </a:p>
                  </a:txBody>
                  <a:tcPr/>
                </a:tc>
              </a:tr>
              <a:tr h="40700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yours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tvoje</a:t>
                      </a:r>
                      <a:endParaRPr lang="cs-CZ" dirty="0"/>
                    </a:p>
                  </a:txBody>
                  <a:tcPr/>
                </a:tc>
              </a:tr>
              <a:tr h="40700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his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jeho</a:t>
                      </a:r>
                      <a:endParaRPr lang="cs-CZ" dirty="0"/>
                    </a:p>
                  </a:txBody>
                  <a:tcPr/>
                </a:tc>
              </a:tr>
              <a:tr h="40700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hers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její</a:t>
                      </a:r>
                      <a:endParaRPr lang="cs-CZ" dirty="0"/>
                    </a:p>
                  </a:txBody>
                  <a:tcPr/>
                </a:tc>
              </a:tr>
              <a:tr h="40700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its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jeho (onoho)</a:t>
                      </a:r>
                      <a:endParaRPr lang="cs-CZ" dirty="0"/>
                    </a:p>
                  </a:txBody>
                  <a:tcPr/>
                </a:tc>
              </a:tr>
              <a:tr h="40700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07002">
                <a:tc>
                  <a:txBody>
                    <a:bodyPr/>
                    <a:lstStyle/>
                    <a:p>
                      <a:r>
                        <a:rPr lang="cs-CZ" dirty="0" smtClean="0"/>
                        <a:t>mn.č.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ours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naše</a:t>
                      </a:r>
                      <a:endParaRPr lang="cs-CZ" dirty="0"/>
                    </a:p>
                  </a:txBody>
                  <a:tcPr/>
                </a:tc>
              </a:tr>
              <a:tr h="40700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yours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vaše</a:t>
                      </a:r>
                      <a:endParaRPr lang="cs-CZ" dirty="0"/>
                    </a:p>
                  </a:txBody>
                  <a:tcPr/>
                </a:tc>
              </a:tr>
              <a:tr h="40700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theirs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jejich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642910" y="5072074"/>
            <a:ext cx="78581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Př. </a:t>
            </a:r>
            <a:r>
              <a:rPr lang="cs-CZ" sz="2000" dirty="0" err="1" smtClean="0"/>
              <a:t>Whose</a:t>
            </a:r>
            <a:r>
              <a:rPr lang="cs-CZ" sz="2000" dirty="0" smtClean="0"/>
              <a:t> car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this</a:t>
            </a:r>
            <a:r>
              <a:rPr lang="cs-CZ" sz="2000" dirty="0" smtClean="0"/>
              <a:t>? </a:t>
            </a:r>
            <a:r>
              <a:rPr lang="cs-CZ" sz="2000" dirty="0" err="1" smtClean="0"/>
              <a:t>It</a:t>
            </a:r>
            <a:r>
              <a:rPr lang="cs-CZ" sz="2000" dirty="0" smtClean="0"/>
              <a:t>'s </a:t>
            </a:r>
            <a:r>
              <a:rPr lang="cs-CZ" sz="2000" b="1" dirty="0" smtClean="0"/>
              <a:t>mine</a:t>
            </a:r>
            <a:r>
              <a:rPr lang="cs-CZ" sz="2000" dirty="0" smtClean="0"/>
              <a:t>. - Čí je to auto? To je </a:t>
            </a:r>
            <a:r>
              <a:rPr lang="cs-CZ" sz="2000" b="1" dirty="0" smtClean="0"/>
              <a:t>moje</a:t>
            </a:r>
            <a:r>
              <a:rPr lang="cs-CZ" sz="2000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1000108"/>
            <a:ext cx="7858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Cvičení:</a:t>
            </a:r>
            <a:endParaRPr lang="cs-CZ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92961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 ………. (my) </a:t>
            </a:r>
            <a:r>
              <a:rPr lang="cs-CZ" sz="2000" b="1" dirty="0" err="1" smtClean="0"/>
              <a:t>have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got</a:t>
            </a:r>
            <a:r>
              <a:rPr lang="cs-CZ" sz="2000" b="1" dirty="0" smtClean="0"/>
              <a:t> a </a:t>
            </a:r>
            <a:r>
              <a:rPr lang="cs-CZ" sz="2000" b="1" dirty="0" err="1" smtClean="0"/>
              <a:t>big</a:t>
            </a:r>
            <a:r>
              <a:rPr lang="cs-CZ" sz="2000" b="1" dirty="0" smtClean="0"/>
              <a:t> house.</a:t>
            </a:r>
          </a:p>
          <a:p>
            <a:endParaRPr lang="cs-CZ" sz="2000" b="1" dirty="0" smtClean="0"/>
          </a:p>
          <a:p>
            <a:pPr>
              <a:buFont typeface="Arial" pitchFamily="34" charset="0"/>
              <a:buChar char="•"/>
            </a:pPr>
            <a:r>
              <a:rPr lang="cs-CZ" sz="2000" b="1" dirty="0"/>
              <a:t> </a:t>
            </a:r>
            <a:r>
              <a:rPr lang="cs-CZ" sz="2000" b="1" dirty="0" smtClean="0"/>
              <a:t>………. (náš) house </a:t>
            </a:r>
            <a:r>
              <a:rPr lang="cs-CZ" sz="2000" b="1" dirty="0" err="1" smtClean="0"/>
              <a:t>is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white</a:t>
            </a:r>
            <a:r>
              <a:rPr lang="cs-CZ" sz="2000" b="1" dirty="0" smtClean="0"/>
              <a:t>.</a:t>
            </a:r>
          </a:p>
          <a:p>
            <a:endParaRPr lang="cs-CZ" sz="2000" b="1" dirty="0" smtClean="0"/>
          </a:p>
          <a:p>
            <a:pPr>
              <a:buFont typeface="Arial" pitchFamily="34" charset="0"/>
              <a:buChar char="•"/>
            </a:pPr>
            <a:r>
              <a:rPr lang="cs-CZ" sz="2000" b="1" dirty="0"/>
              <a:t> </a:t>
            </a:r>
            <a:r>
              <a:rPr lang="cs-CZ" sz="2000" b="1" dirty="0" err="1" smtClean="0"/>
              <a:t>She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drives</a:t>
            </a:r>
            <a:r>
              <a:rPr lang="cs-CZ" sz="2000" b="1" dirty="0" smtClean="0"/>
              <a:t> a </a:t>
            </a:r>
            <a:r>
              <a:rPr lang="cs-CZ" sz="2000" b="1" dirty="0" err="1" smtClean="0"/>
              <a:t>French</a:t>
            </a:r>
            <a:r>
              <a:rPr lang="cs-CZ" sz="2000" b="1" dirty="0" smtClean="0"/>
              <a:t> car. </a:t>
            </a:r>
            <a:r>
              <a:rPr lang="cs-CZ" sz="2000" b="1" dirty="0" err="1" smtClean="0"/>
              <a:t>Is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it</a:t>
            </a:r>
            <a:r>
              <a:rPr lang="cs-CZ" sz="2000" b="1" dirty="0" smtClean="0"/>
              <a:t> ………. (její) car?</a:t>
            </a:r>
          </a:p>
          <a:p>
            <a:endParaRPr lang="cs-CZ" sz="2000" b="1" dirty="0" smtClean="0"/>
          </a:p>
          <a:p>
            <a:pPr>
              <a:buFont typeface="Arial" pitchFamily="34" charset="0"/>
              <a:buChar char="•"/>
            </a:pPr>
            <a:r>
              <a:rPr lang="cs-CZ" sz="2000" b="1" dirty="0"/>
              <a:t> </a:t>
            </a:r>
            <a:r>
              <a:rPr lang="cs-CZ" sz="2000" b="1" dirty="0" err="1" smtClean="0"/>
              <a:t>The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key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isn</a:t>
            </a:r>
            <a:r>
              <a:rPr lang="cs-CZ" sz="2000" b="1" dirty="0" smtClean="0"/>
              <a:t>‘t ………. (jeho), </a:t>
            </a:r>
            <a:r>
              <a:rPr lang="cs-CZ" sz="2000" b="1" dirty="0" err="1" smtClean="0"/>
              <a:t>it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is</a:t>
            </a:r>
            <a:r>
              <a:rPr lang="cs-CZ" sz="2000" b="1" dirty="0" smtClean="0"/>
              <a:t> ………. (její).</a:t>
            </a:r>
          </a:p>
          <a:p>
            <a:endParaRPr lang="cs-CZ" sz="2000" b="1" dirty="0" smtClean="0"/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 </a:t>
            </a:r>
            <a:r>
              <a:rPr lang="cs-CZ" sz="2000" b="1" dirty="0" err="1" smtClean="0"/>
              <a:t>We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can</a:t>
            </a:r>
            <a:r>
              <a:rPr lang="cs-CZ" sz="2000" b="1" dirty="0" smtClean="0"/>
              <a:t>‘t </a:t>
            </a:r>
            <a:r>
              <a:rPr lang="cs-CZ" sz="2000" b="1" dirty="0" err="1" smtClean="0"/>
              <a:t>hear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you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can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you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hear</a:t>
            </a:r>
            <a:r>
              <a:rPr lang="cs-CZ" sz="2000" b="1" dirty="0" smtClean="0"/>
              <a:t> ………. (nás)?</a:t>
            </a:r>
          </a:p>
          <a:p>
            <a:endParaRPr lang="cs-CZ" sz="2000" b="1" dirty="0" smtClean="0"/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 </a:t>
            </a:r>
            <a:r>
              <a:rPr lang="cs-CZ" sz="2000" b="1" dirty="0" err="1" smtClean="0"/>
              <a:t>It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is</a:t>
            </a:r>
            <a:r>
              <a:rPr lang="cs-CZ" sz="2000" b="1" dirty="0" smtClean="0"/>
              <a:t> David‘s </a:t>
            </a:r>
            <a:r>
              <a:rPr lang="cs-CZ" sz="2000" b="1" dirty="0" err="1" smtClean="0"/>
              <a:t>birthday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today</a:t>
            </a:r>
            <a:r>
              <a:rPr lang="cs-CZ" sz="2000" b="1" dirty="0" smtClean="0"/>
              <a:t>, I </a:t>
            </a:r>
            <a:r>
              <a:rPr lang="cs-CZ" sz="2000" b="1" dirty="0" err="1" smtClean="0"/>
              <a:t>have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got</a:t>
            </a:r>
            <a:r>
              <a:rPr lang="cs-CZ" sz="2000" b="1" dirty="0" smtClean="0"/>
              <a:t> a </a:t>
            </a:r>
            <a:r>
              <a:rPr lang="cs-CZ" sz="2000" b="1" dirty="0" err="1" smtClean="0"/>
              <a:t>present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for</a:t>
            </a:r>
            <a:r>
              <a:rPr lang="cs-CZ" sz="2000" b="1" dirty="0" smtClean="0"/>
              <a:t> ………. (něho).</a:t>
            </a:r>
          </a:p>
          <a:p>
            <a:endParaRPr lang="cs-CZ" sz="2000" b="1" dirty="0"/>
          </a:p>
        </p:txBody>
      </p:sp>
      <p:pic>
        <p:nvPicPr>
          <p:cNvPr id="6" name="Picture 2" descr="C:\Documents and Settings\majitel\Plocha\MH9003986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8" y="428604"/>
            <a:ext cx="2476500" cy="2476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1000108"/>
            <a:ext cx="7858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/>
              <a:t>Řešení</a:t>
            </a:r>
            <a:r>
              <a:rPr lang="cs-CZ" b="1" u="sng" dirty="0" smtClean="0"/>
              <a:t>:</a:t>
            </a:r>
            <a:endParaRPr lang="cs-CZ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1472" y="1785926"/>
            <a:ext cx="792961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We</a:t>
            </a:r>
            <a:r>
              <a:rPr lang="cs-CZ" sz="2000" b="1" dirty="0" smtClean="0"/>
              <a:t> (my) </a:t>
            </a:r>
            <a:r>
              <a:rPr lang="cs-CZ" sz="2000" b="1" dirty="0" err="1" smtClean="0"/>
              <a:t>have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got</a:t>
            </a:r>
            <a:r>
              <a:rPr lang="cs-CZ" sz="2000" b="1" dirty="0" smtClean="0"/>
              <a:t> a </a:t>
            </a:r>
            <a:r>
              <a:rPr lang="cs-CZ" sz="2000" b="1" dirty="0" err="1" smtClean="0"/>
              <a:t>big</a:t>
            </a:r>
            <a:r>
              <a:rPr lang="cs-CZ" sz="2000" b="1" dirty="0" smtClean="0"/>
              <a:t> house.</a:t>
            </a:r>
          </a:p>
          <a:p>
            <a:endParaRPr lang="cs-CZ" sz="2000" b="1" dirty="0" smtClean="0"/>
          </a:p>
          <a:p>
            <a:pPr>
              <a:buFont typeface="Arial" pitchFamily="34" charset="0"/>
              <a:buChar char="•"/>
            </a:pPr>
            <a:r>
              <a:rPr lang="cs-CZ" sz="2000" b="1" dirty="0"/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Our</a:t>
            </a:r>
            <a:r>
              <a:rPr lang="cs-CZ" sz="2000" b="1" dirty="0" smtClean="0"/>
              <a:t> (náš) house </a:t>
            </a:r>
            <a:r>
              <a:rPr lang="cs-CZ" sz="2000" b="1" dirty="0" err="1" smtClean="0"/>
              <a:t>is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white</a:t>
            </a:r>
            <a:r>
              <a:rPr lang="cs-CZ" sz="2000" b="1" dirty="0" smtClean="0"/>
              <a:t>.</a:t>
            </a:r>
          </a:p>
          <a:p>
            <a:endParaRPr lang="cs-CZ" sz="2000" b="1" dirty="0" smtClean="0"/>
          </a:p>
          <a:p>
            <a:pPr>
              <a:buFont typeface="Arial" pitchFamily="34" charset="0"/>
              <a:buChar char="•"/>
            </a:pPr>
            <a:r>
              <a:rPr lang="cs-CZ" sz="2000" b="1" dirty="0"/>
              <a:t> </a:t>
            </a:r>
            <a:r>
              <a:rPr lang="cs-CZ" sz="2000" b="1" dirty="0" err="1" smtClean="0"/>
              <a:t>She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drives</a:t>
            </a:r>
            <a:r>
              <a:rPr lang="cs-CZ" sz="2000" b="1" dirty="0" smtClean="0"/>
              <a:t> a </a:t>
            </a:r>
            <a:r>
              <a:rPr lang="cs-CZ" sz="2000" b="1" dirty="0" err="1" smtClean="0"/>
              <a:t>French</a:t>
            </a:r>
            <a:r>
              <a:rPr lang="cs-CZ" sz="2000" b="1" dirty="0" smtClean="0"/>
              <a:t> car. </a:t>
            </a:r>
            <a:r>
              <a:rPr lang="cs-CZ" sz="2000" b="1" dirty="0" err="1" smtClean="0"/>
              <a:t>Is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it</a:t>
            </a:r>
            <a:r>
              <a:rPr lang="cs-CZ" sz="2000" b="1" dirty="0" smtClean="0"/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her</a:t>
            </a:r>
            <a:r>
              <a:rPr lang="cs-CZ" sz="2000" b="1" dirty="0" smtClean="0"/>
              <a:t> (její) car?</a:t>
            </a:r>
          </a:p>
          <a:p>
            <a:endParaRPr lang="cs-CZ" sz="2000" b="1" dirty="0" smtClean="0"/>
          </a:p>
          <a:p>
            <a:pPr>
              <a:buFont typeface="Arial" pitchFamily="34" charset="0"/>
              <a:buChar char="•"/>
            </a:pPr>
            <a:r>
              <a:rPr lang="cs-CZ" sz="2000" b="1" dirty="0"/>
              <a:t> </a:t>
            </a:r>
            <a:r>
              <a:rPr lang="cs-CZ" sz="2000" b="1" dirty="0" err="1" smtClean="0"/>
              <a:t>The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key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isn</a:t>
            </a:r>
            <a:r>
              <a:rPr lang="cs-CZ" sz="2000" b="1" dirty="0" smtClean="0"/>
              <a:t>‘t </a:t>
            </a:r>
            <a:r>
              <a:rPr lang="cs-CZ" sz="2000" b="1" dirty="0" smtClean="0">
                <a:solidFill>
                  <a:srgbClr val="FF0000"/>
                </a:solidFill>
              </a:rPr>
              <a:t>his</a:t>
            </a:r>
            <a:r>
              <a:rPr lang="cs-CZ" sz="2000" b="1" dirty="0" smtClean="0"/>
              <a:t> (jeho), </a:t>
            </a:r>
            <a:r>
              <a:rPr lang="cs-CZ" sz="2000" b="1" dirty="0" err="1" smtClean="0"/>
              <a:t>it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is</a:t>
            </a:r>
            <a:r>
              <a:rPr lang="cs-CZ" sz="2000" b="1" dirty="0" smtClean="0"/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hers</a:t>
            </a:r>
            <a:r>
              <a:rPr lang="cs-CZ" sz="2000" b="1" dirty="0" smtClean="0"/>
              <a:t> (její).</a:t>
            </a:r>
          </a:p>
          <a:p>
            <a:endParaRPr lang="cs-CZ" sz="2000" b="1" dirty="0" smtClean="0"/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 </a:t>
            </a:r>
            <a:r>
              <a:rPr lang="cs-CZ" sz="2000" b="1" dirty="0" err="1" smtClean="0"/>
              <a:t>We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can</a:t>
            </a:r>
            <a:r>
              <a:rPr lang="cs-CZ" sz="2000" b="1" dirty="0" smtClean="0"/>
              <a:t>‘t </a:t>
            </a:r>
            <a:r>
              <a:rPr lang="cs-CZ" sz="2000" b="1" dirty="0" err="1" smtClean="0"/>
              <a:t>hear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you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can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you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hear</a:t>
            </a:r>
            <a:r>
              <a:rPr lang="cs-CZ" sz="2000" b="1" dirty="0" smtClean="0"/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us</a:t>
            </a:r>
            <a:r>
              <a:rPr lang="cs-CZ" sz="2000" b="1" dirty="0" smtClean="0"/>
              <a:t> (nás)?</a:t>
            </a:r>
          </a:p>
          <a:p>
            <a:endParaRPr lang="cs-CZ" sz="2000" b="1" dirty="0" smtClean="0"/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 </a:t>
            </a:r>
            <a:r>
              <a:rPr lang="cs-CZ" sz="2000" b="1" dirty="0" err="1" smtClean="0"/>
              <a:t>It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is</a:t>
            </a:r>
            <a:r>
              <a:rPr lang="cs-CZ" sz="2000" b="1" dirty="0" smtClean="0"/>
              <a:t> David‘s </a:t>
            </a:r>
            <a:r>
              <a:rPr lang="cs-CZ" sz="2000" b="1" dirty="0" err="1" smtClean="0"/>
              <a:t>birthday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today</a:t>
            </a:r>
            <a:r>
              <a:rPr lang="cs-CZ" sz="2000" b="1" dirty="0" smtClean="0"/>
              <a:t>, I </a:t>
            </a:r>
            <a:r>
              <a:rPr lang="cs-CZ" sz="2000" b="1" dirty="0" err="1" smtClean="0"/>
              <a:t>have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got</a:t>
            </a:r>
            <a:r>
              <a:rPr lang="cs-CZ" sz="2000" b="1" dirty="0" smtClean="0"/>
              <a:t> a </a:t>
            </a:r>
            <a:r>
              <a:rPr lang="cs-CZ" sz="2000" b="1" dirty="0" err="1" smtClean="0"/>
              <a:t>present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for</a:t>
            </a:r>
            <a:r>
              <a:rPr lang="cs-CZ" sz="2000" b="1" dirty="0" smtClean="0"/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him</a:t>
            </a:r>
            <a:r>
              <a:rPr lang="cs-CZ" sz="2000" b="1" dirty="0" smtClean="0"/>
              <a:t> (něho).</a:t>
            </a:r>
          </a:p>
          <a:p>
            <a:endParaRPr lang="cs-CZ" sz="2000" b="1" dirty="0"/>
          </a:p>
        </p:txBody>
      </p:sp>
      <p:pic>
        <p:nvPicPr>
          <p:cNvPr id="5" name="Picture 2" descr="C:\Documents and Settings\majitel\Plocha\MH9003986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8" y="428604"/>
            <a:ext cx="2476500" cy="2476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00100" y="2714620"/>
            <a:ext cx="721523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-341313" algn="ctr"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Zdroj ilustrací</a:t>
            </a:r>
            <a:r>
              <a:rPr lang="ru-RU" sz="2800" dirty="0" smtClean="0">
                <a:latin typeface="Arial" pitchFamily="34" charset="0"/>
                <a:cs typeface="Arial" pitchFamily="34" charset="0"/>
              </a:rPr>
              <a:t>: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indent="-341313" algn="ctr"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ru-RU" sz="2800" dirty="0" smtClean="0">
                <a:latin typeface="Arial" pitchFamily="34" charset="0"/>
                <a:cs typeface="Arial" pitchFamily="34" charset="0"/>
              </a:rPr>
              <a:t> http://office.microsoft.com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61</TotalTime>
  <Words>455</Words>
  <Application>Microsoft Office PowerPoint</Application>
  <PresentationFormat>Předvádění na obrazovce (4:3)</PresentationFormat>
  <Paragraphs>126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strouhalovaj</cp:lastModifiedBy>
  <cp:revision>22</cp:revision>
  <dcterms:created xsi:type="dcterms:W3CDTF">2013-08-16T14:09:11Z</dcterms:created>
  <dcterms:modified xsi:type="dcterms:W3CDTF">2013-10-22T13:47:35Z</dcterms:modified>
</cp:coreProperties>
</file>