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8DFC830-7D42-428C-AD31-87537FF4FD8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E1DF28-9397-4D5F-9670-48786ACF6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 txBox="1">
            <a:spLocks noChangeArrowheads="1"/>
          </p:cNvSpPr>
          <p:nvPr/>
        </p:nvSpPr>
        <p:spPr>
          <a:xfrm>
            <a:off x="539750" y="360363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720725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1888" y="3600450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762000" y="563563"/>
          <a:ext cx="7721600" cy="4573380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VY_32_INOVACE_10_3_12/20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81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 střední škola v Semilech 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října 607  513 01 Semily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Articles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0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15.7.2013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procvičení použití členů a rozlišování členu určitého, neurčitého a nulového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. Je uvedena řada příkladů, kdy daný člen použít. V závěru výukového materiálu je doplňovací cvičení na danou látku, jehož součástí jsou i správné odpovědi.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720725" y="5621338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928670"/>
            <a:ext cx="721523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ČLENY – ARTICLES</a:t>
            </a:r>
          </a:p>
          <a:p>
            <a:endParaRPr lang="cs-CZ" sz="2800" b="1" dirty="0"/>
          </a:p>
          <a:p>
            <a:pPr>
              <a:lnSpc>
                <a:spcPct val="300000"/>
              </a:lnSpc>
              <a:buFont typeface="Arial" pitchFamily="34" charset="0"/>
              <a:buChar char="•"/>
            </a:pPr>
            <a:r>
              <a:rPr lang="cs-CZ" sz="2800" b="1" dirty="0" smtClean="0"/>
              <a:t> člen určitý – THE</a:t>
            </a:r>
          </a:p>
          <a:p>
            <a:pPr>
              <a:lnSpc>
                <a:spcPct val="300000"/>
              </a:lnSpc>
              <a:buFont typeface="Arial" pitchFamily="34" charset="0"/>
              <a:buChar char="•"/>
            </a:pPr>
            <a:r>
              <a:rPr lang="cs-CZ" sz="2800" b="1" dirty="0"/>
              <a:t> </a:t>
            </a:r>
            <a:r>
              <a:rPr lang="cs-CZ" sz="2800" b="1" dirty="0" smtClean="0"/>
              <a:t>člen neurčitý – A / AN</a:t>
            </a:r>
          </a:p>
          <a:p>
            <a:pPr>
              <a:lnSpc>
                <a:spcPct val="300000"/>
              </a:lnSpc>
              <a:buFont typeface="Arial" pitchFamily="34" charset="0"/>
              <a:buChar char="•"/>
            </a:pPr>
            <a:r>
              <a:rPr lang="cs-CZ" sz="2800" b="1" dirty="0"/>
              <a:t> </a:t>
            </a:r>
            <a:r>
              <a:rPr lang="cs-CZ" sz="2800" b="1" dirty="0" smtClean="0"/>
              <a:t>člen nulový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b="1" dirty="0" smtClean="0"/>
              <a:t>1)  ČLEN URČITÝ – THE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643050"/>
            <a:ext cx="650085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Jedinečnost ve světě </a:t>
            </a:r>
            <a:r>
              <a:rPr lang="cs-CZ" dirty="0" smtClean="0"/>
              <a:t>– např. </a:t>
            </a:r>
            <a:r>
              <a:rPr lang="cs-CZ" b="1" dirty="0" err="1" smtClean="0"/>
              <a:t>the</a:t>
            </a:r>
            <a:r>
              <a:rPr lang="cs-CZ" dirty="0" smtClean="0"/>
              <a:t> sun,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Olympic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…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Známá věc </a:t>
            </a:r>
            <a:r>
              <a:rPr lang="cs-CZ" dirty="0" smtClean="0"/>
              <a:t>– např. I </a:t>
            </a:r>
            <a:r>
              <a:rPr lang="cs-CZ" dirty="0" err="1" smtClean="0"/>
              <a:t>bought</a:t>
            </a:r>
            <a:r>
              <a:rPr lang="cs-CZ" dirty="0" smtClean="0"/>
              <a:t> a car </a:t>
            </a:r>
            <a:r>
              <a:rPr lang="cs-CZ" dirty="0" err="1" smtClean="0"/>
              <a:t>yesterday</a:t>
            </a:r>
            <a:r>
              <a:rPr lang="cs-CZ" dirty="0" smtClean="0"/>
              <a:t>. </a:t>
            </a:r>
            <a:r>
              <a:rPr lang="cs-CZ" b="1" dirty="0" err="1" smtClean="0"/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 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Názvy pohoří, řek, moří a oceánů </a:t>
            </a:r>
            <a:r>
              <a:rPr lang="cs-CZ" dirty="0" smtClean="0"/>
              <a:t>– např.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Himalayas</a:t>
            </a:r>
            <a:r>
              <a:rPr lang="cs-CZ" dirty="0" smtClean="0"/>
              <a:t>, </a:t>
            </a:r>
            <a:r>
              <a:rPr lang="cs-CZ" b="1" dirty="0" err="1" smtClean="0"/>
              <a:t>the</a:t>
            </a:r>
            <a:r>
              <a:rPr lang="cs-CZ" dirty="0" smtClean="0"/>
              <a:t> Amazon,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…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Se III. stupněm přídavných jmen </a:t>
            </a:r>
            <a:r>
              <a:rPr lang="cs-CZ" dirty="0" smtClean="0"/>
              <a:t>– např.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tallest</a:t>
            </a:r>
            <a:r>
              <a:rPr lang="cs-CZ" dirty="0" smtClean="0"/>
              <a:t> boy 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. 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Jména zemí obsahující geopolitický název </a:t>
            </a:r>
            <a:r>
              <a:rPr lang="cs-CZ" dirty="0" smtClean="0"/>
              <a:t>– např.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,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America</a:t>
            </a:r>
            <a:r>
              <a:rPr lang="cs-CZ" dirty="0" smtClean="0"/>
              <a:t>,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Kingdom</a:t>
            </a:r>
            <a:r>
              <a:rPr lang="cs-CZ" dirty="0" smtClean="0"/>
              <a:t>…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Názvy organizací </a:t>
            </a:r>
            <a:r>
              <a:rPr lang="cs-CZ" dirty="0" smtClean="0"/>
              <a:t>– např. </a:t>
            </a:r>
            <a:r>
              <a:rPr lang="cs-CZ" b="1" dirty="0" err="1" smtClean="0"/>
              <a:t>the</a:t>
            </a:r>
            <a:r>
              <a:rPr lang="cs-CZ" dirty="0" smtClean="0"/>
              <a:t> EU,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Cross</a:t>
            </a:r>
            <a:r>
              <a:rPr lang="cs-CZ" dirty="0" smtClean="0"/>
              <a:t>..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Světové strany </a:t>
            </a:r>
            <a:r>
              <a:rPr lang="cs-CZ" dirty="0" smtClean="0"/>
              <a:t>– např.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dirty="0" err="1" smtClean="0"/>
              <a:t>north</a:t>
            </a:r>
            <a:endParaRPr lang="cs-CZ" dirty="0" smtClean="0"/>
          </a:p>
          <a:p>
            <a:pPr marL="342900" indent="-342900" algn="just">
              <a:buFont typeface="+mj-lt"/>
              <a:buAutoNum type="alphaLcParenR"/>
            </a:pPr>
            <a:r>
              <a:rPr lang="cs-CZ" u="sng" dirty="0" smtClean="0"/>
              <a:t>Jména rodin </a:t>
            </a:r>
            <a:r>
              <a:rPr lang="cs-CZ" dirty="0" smtClean="0"/>
              <a:t>– např. </a:t>
            </a:r>
            <a:r>
              <a:rPr lang="cs-CZ" b="1" dirty="0" err="1" smtClean="0"/>
              <a:t>the</a:t>
            </a:r>
            <a:r>
              <a:rPr lang="cs-CZ" dirty="0" smtClean="0"/>
              <a:t> Prokop </a:t>
            </a:r>
            <a:r>
              <a:rPr lang="cs-CZ" dirty="0" err="1" smtClean="0"/>
              <a:t>family</a:t>
            </a:r>
            <a:r>
              <a:rPr lang="cs-CZ" dirty="0" smtClean="0"/>
              <a:t> – rodina Prokopových,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Clarks</a:t>
            </a:r>
            <a:r>
              <a:rPr lang="cs-CZ" dirty="0" smtClean="0"/>
              <a:t> - </a:t>
            </a:r>
            <a:r>
              <a:rPr lang="cs-CZ" dirty="0" err="1" smtClean="0"/>
              <a:t>Clarkovi</a:t>
            </a:r>
            <a:endParaRPr lang="cs-CZ" dirty="0" smtClean="0"/>
          </a:p>
          <a:p>
            <a:pPr marL="342900" indent="-342900" algn="just">
              <a:buFont typeface="+mj-lt"/>
              <a:buAutoNum type="alphaLcParenR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b="1" dirty="0" smtClean="0"/>
              <a:t>2)  ČLEN NEURČITÝ – A / AN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643050"/>
            <a:ext cx="6500858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/>
            <a:r>
              <a:rPr lang="cs-CZ" b="1" dirty="0" smtClean="0"/>
              <a:t>A</a:t>
            </a:r>
            <a:r>
              <a:rPr lang="cs-CZ" dirty="0" smtClean="0"/>
              <a:t> – používáme před vyslovovanou souhláskou (např. a dog, a </a:t>
            </a:r>
            <a:r>
              <a:rPr lang="cs-CZ" dirty="0" err="1" smtClean="0"/>
              <a:t>cup</a:t>
            </a:r>
            <a:r>
              <a:rPr lang="cs-CZ" dirty="0" smtClean="0"/>
              <a:t>, a house…)</a:t>
            </a:r>
          </a:p>
          <a:p>
            <a:pPr marL="342900" indent="-342900" algn="just"/>
            <a:endParaRPr lang="cs-CZ" dirty="0"/>
          </a:p>
          <a:p>
            <a:pPr marL="342900" indent="-342900" algn="just"/>
            <a:r>
              <a:rPr lang="cs-CZ" b="1" dirty="0" smtClean="0"/>
              <a:t>AN</a:t>
            </a:r>
            <a:r>
              <a:rPr lang="cs-CZ" dirty="0" smtClean="0"/>
              <a:t> – používáme před vyslovovanou samohláskou (např.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engineer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 – </a:t>
            </a:r>
            <a:r>
              <a:rPr lang="cs-CZ" i="1" dirty="0" smtClean="0"/>
              <a:t>pozor, zde píšeme souhlásku „h“, ale vyslovujeme samohlásku „a“)</a:t>
            </a:r>
          </a:p>
          <a:p>
            <a:pPr marL="342900" indent="-342900" algn="just"/>
            <a:r>
              <a:rPr lang="cs-CZ" i="1" dirty="0" smtClean="0"/>
              <a:t>__________________________________________</a:t>
            </a:r>
          </a:p>
          <a:p>
            <a:pPr marL="342900" indent="-342900" algn="just"/>
            <a:endParaRPr lang="cs-CZ" dirty="0"/>
          </a:p>
          <a:p>
            <a:pPr marL="342900" indent="-34290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Neurčitý člen se používá u podstatných jmen počitatelných v jednotném čísle. </a:t>
            </a:r>
          </a:p>
          <a:p>
            <a:pPr marL="342900" indent="-34290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Podstatná jména v množném čísle neurčitý </a:t>
            </a:r>
            <a:r>
              <a:rPr lang="cs-CZ" dirty="0" err="1" smtClean="0"/>
              <a:t>člem</a:t>
            </a:r>
            <a:r>
              <a:rPr lang="cs-CZ" dirty="0" smtClean="0"/>
              <a:t> nemají.</a:t>
            </a:r>
          </a:p>
          <a:p>
            <a:pPr marL="342900" indent="-34290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U podstatných jmen nepočitatelných nahrazujeme neurčitý člen slovem „</a:t>
            </a:r>
            <a:r>
              <a:rPr lang="cs-CZ" dirty="0" err="1" smtClean="0"/>
              <a:t>some</a:t>
            </a:r>
            <a:r>
              <a:rPr lang="cs-CZ" dirty="0" smtClean="0"/>
              <a:t>: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,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…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714356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b="1" dirty="0" smtClean="0"/>
              <a:t>2)  ČLEN NEURČITÝ – A / AN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85852" y="1428736"/>
            <a:ext cx="650085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Nová informace </a:t>
            </a:r>
            <a:r>
              <a:rPr lang="cs-CZ" dirty="0" smtClean="0"/>
              <a:t>– např. I </a:t>
            </a:r>
            <a:r>
              <a:rPr lang="cs-CZ" dirty="0" err="1" smtClean="0"/>
              <a:t>bought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car.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Povolání a profese </a:t>
            </a:r>
            <a:r>
              <a:rPr lang="cs-CZ" dirty="0" smtClean="0"/>
              <a:t>– např.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pilot. 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b="1" dirty="0" err="1" smtClean="0"/>
              <a:t>an</a:t>
            </a:r>
            <a:r>
              <a:rPr lang="cs-CZ" dirty="0" smtClean="0"/>
              <a:t> astronaut.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Před přídavnými jmény, která vyjadřují vlastnosti</a:t>
            </a:r>
            <a:r>
              <a:rPr lang="cs-CZ" dirty="0" smtClean="0"/>
              <a:t> osob nebo věcí – např. 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friendly</a:t>
            </a:r>
            <a:r>
              <a:rPr lang="cs-CZ" dirty="0" smtClean="0"/>
              <a:t> person.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Ustálená spojení </a:t>
            </a:r>
            <a:r>
              <a:rPr lang="cs-CZ" dirty="0" smtClean="0"/>
              <a:t>– </a:t>
            </a:r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 marL="342900" indent="-342900" algn="just"/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few</a:t>
            </a:r>
            <a:r>
              <a:rPr lang="cs-CZ" dirty="0" smtClean="0"/>
              <a:t> – několik</a:t>
            </a:r>
          </a:p>
          <a:p>
            <a:pPr marL="342900" indent="-342900" algn="just"/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/>
              <a:t>a</a:t>
            </a:r>
            <a:r>
              <a:rPr lang="cs-CZ" dirty="0" smtClean="0"/>
              <a:t> bit – trochu</a:t>
            </a:r>
          </a:p>
          <a:p>
            <a:pPr marL="342900" indent="-342900" algn="just"/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couple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– pár</a:t>
            </a:r>
          </a:p>
          <a:p>
            <a:pPr marL="342900" indent="-342900" algn="just"/>
            <a:r>
              <a:rPr lang="cs-CZ" dirty="0"/>
              <a:t>	</a:t>
            </a:r>
            <a:r>
              <a:rPr lang="cs-CZ" dirty="0" smtClean="0"/>
              <a:t>- half </a:t>
            </a:r>
            <a:r>
              <a:rPr lang="cs-CZ" b="1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 – půl hodiny</a:t>
            </a:r>
          </a:p>
          <a:p>
            <a:pPr marL="342900" indent="-342900" algn="just"/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twice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 – dvakrát týdně</a:t>
            </a:r>
          </a:p>
          <a:p>
            <a:pPr marL="342900" indent="-342900" algn="just"/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b="1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amazing</a:t>
            </a:r>
            <a:r>
              <a:rPr lang="cs-CZ" dirty="0" smtClean="0"/>
              <a:t> </a:t>
            </a:r>
            <a:r>
              <a:rPr lang="cs-CZ" dirty="0" err="1" smtClean="0"/>
              <a:t>view</a:t>
            </a:r>
            <a:r>
              <a:rPr lang="cs-CZ" dirty="0" smtClean="0"/>
              <a:t>! – Jaký úchvatný výhled!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b="1" dirty="0" smtClean="0"/>
              <a:t>3)  ČLEN NULOVÝ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428736"/>
            <a:ext cx="6500858" cy="44111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Vlastní jména osob </a:t>
            </a:r>
            <a:r>
              <a:rPr lang="cs-CZ" dirty="0" smtClean="0"/>
              <a:t>– např. Paul, Alice, Jana…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Jména měst/vesnic a jejich částí </a:t>
            </a:r>
            <a:r>
              <a:rPr lang="cs-CZ" dirty="0" smtClean="0"/>
              <a:t>– ulic, náměstí, parků… - např. London, </a:t>
            </a:r>
            <a:r>
              <a:rPr lang="cs-CZ" dirty="0" err="1" smtClean="0"/>
              <a:t>Central</a:t>
            </a:r>
            <a:r>
              <a:rPr lang="cs-CZ" dirty="0" smtClean="0"/>
              <a:t> Park,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…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Jména světadílů, států</a:t>
            </a:r>
            <a:r>
              <a:rPr lang="cs-CZ" u="sng" dirty="0"/>
              <a:t> </a:t>
            </a:r>
            <a:r>
              <a:rPr lang="cs-CZ" u="sng" dirty="0" smtClean="0"/>
              <a:t>a jejich částí </a:t>
            </a:r>
            <a:r>
              <a:rPr lang="cs-CZ" dirty="0" smtClean="0"/>
              <a:t>– např. </a:t>
            </a:r>
            <a:r>
              <a:rPr lang="cs-CZ" dirty="0" err="1" smtClean="0"/>
              <a:t>Africa</a:t>
            </a:r>
            <a:r>
              <a:rPr lang="cs-CZ" dirty="0" smtClean="0"/>
              <a:t>, </a:t>
            </a:r>
            <a:r>
              <a:rPr lang="cs-CZ" dirty="0" err="1" smtClean="0"/>
              <a:t>Germany</a:t>
            </a:r>
            <a:r>
              <a:rPr lang="cs-CZ" dirty="0" smtClean="0"/>
              <a:t>, Texas, Bohemia…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Jména jednotlivých hor </a:t>
            </a:r>
            <a:r>
              <a:rPr lang="cs-CZ" dirty="0" smtClean="0"/>
              <a:t>(nikoli pohoří) </a:t>
            </a:r>
            <a:r>
              <a:rPr lang="cs-CZ" u="sng" dirty="0" smtClean="0"/>
              <a:t>a jezer </a:t>
            </a:r>
            <a:r>
              <a:rPr lang="cs-CZ" dirty="0" smtClean="0"/>
              <a:t>– např. Mount Everest, Sněžka, </a:t>
            </a:r>
            <a:r>
              <a:rPr lang="cs-CZ" dirty="0" err="1" smtClean="0"/>
              <a:t>Titicaca</a:t>
            </a:r>
            <a:r>
              <a:rPr lang="cs-CZ" dirty="0" smtClean="0"/>
              <a:t>…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Názvy dnů, měsíců a svátků </a:t>
            </a:r>
            <a:r>
              <a:rPr lang="cs-CZ" dirty="0" smtClean="0"/>
              <a:t>– např. </a:t>
            </a:r>
            <a:r>
              <a:rPr lang="cs-CZ" dirty="0" err="1" smtClean="0"/>
              <a:t>Friday</a:t>
            </a:r>
            <a:r>
              <a:rPr lang="cs-CZ" dirty="0" smtClean="0"/>
              <a:t>, </a:t>
            </a:r>
            <a:r>
              <a:rPr lang="cs-CZ" dirty="0" err="1" smtClean="0"/>
              <a:t>September</a:t>
            </a:r>
            <a:r>
              <a:rPr lang="cs-CZ" dirty="0" smtClean="0"/>
              <a:t>, </a:t>
            </a:r>
            <a:r>
              <a:rPr lang="cs-CZ" dirty="0" err="1" smtClean="0"/>
              <a:t>Christmas</a:t>
            </a:r>
            <a:r>
              <a:rPr lang="cs-CZ" dirty="0" smtClean="0"/>
              <a:t>…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lphaLcParenR"/>
            </a:pPr>
            <a:r>
              <a:rPr lang="cs-CZ" u="sng" dirty="0" smtClean="0"/>
              <a:t>Názvy jazyků </a:t>
            </a:r>
            <a:r>
              <a:rPr lang="cs-CZ" dirty="0" smtClean="0"/>
              <a:t>– např. 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00042"/>
            <a:ext cx="80010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Doplňte člen určitý, neurčitý nebo nulový:</a:t>
            </a:r>
          </a:p>
          <a:p>
            <a:endParaRPr lang="cs-CZ" sz="2400" dirty="0"/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…….. </a:t>
            </a:r>
            <a:r>
              <a:rPr lang="cs-CZ" sz="2400" dirty="0" err="1"/>
              <a:t>p</a:t>
            </a:r>
            <a:r>
              <a:rPr lang="cs-CZ" sz="2400" dirty="0" err="1" smtClean="0"/>
              <a:t>oliceman</a:t>
            </a:r>
            <a:r>
              <a:rPr lang="cs-CZ" sz="2400" dirty="0" smtClean="0"/>
              <a:t>.  </a:t>
            </a:r>
          </a:p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……..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Republic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watched</a:t>
            </a:r>
            <a:r>
              <a:rPr lang="cs-CZ" sz="2400" dirty="0" smtClean="0"/>
              <a:t> …….. </a:t>
            </a:r>
            <a:r>
              <a:rPr lang="cs-CZ" sz="2400" dirty="0" err="1"/>
              <a:t>i</a:t>
            </a:r>
            <a:r>
              <a:rPr lang="cs-CZ" sz="2400" dirty="0" err="1" smtClean="0"/>
              <a:t>nteresting</a:t>
            </a:r>
            <a:r>
              <a:rPr lang="cs-CZ" sz="2400" dirty="0" smtClean="0"/>
              <a:t> film last </a:t>
            </a:r>
            <a:r>
              <a:rPr lang="cs-CZ" sz="2400" dirty="0" err="1" smtClean="0"/>
              <a:t>night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in …….. </a:t>
            </a:r>
            <a:r>
              <a:rPr lang="cs-CZ" sz="2400" dirty="0" err="1" smtClean="0"/>
              <a:t>Prague</a:t>
            </a:r>
            <a:r>
              <a:rPr lang="cs-CZ" sz="2400" dirty="0" smtClean="0"/>
              <a:t> in …….. </a:t>
            </a:r>
            <a:r>
              <a:rPr lang="cs-CZ" sz="2400" dirty="0" err="1" smtClean="0"/>
              <a:t>October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 smtClean="0"/>
              <a:t> …….. sun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shining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 …….. London </a:t>
            </a:r>
            <a:r>
              <a:rPr lang="cs-CZ" sz="2400" dirty="0" err="1" smtClean="0"/>
              <a:t>is</a:t>
            </a:r>
            <a:r>
              <a:rPr lang="cs-CZ" sz="2400" dirty="0" smtClean="0"/>
              <a:t> in …….. </a:t>
            </a:r>
            <a:r>
              <a:rPr lang="cs-CZ" sz="2400" dirty="0" err="1" smtClean="0"/>
              <a:t>south</a:t>
            </a:r>
            <a:r>
              <a:rPr lang="cs-CZ" sz="2400" dirty="0" smtClean="0"/>
              <a:t>-</a:t>
            </a:r>
            <a:r>
              <a:rPr lang="cs-CZ" sz="2400" dirty="0" err="1" smtClean="0"/>
              <a:t>east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 …….. </a:t>
            </a:r>
            <a:r>
              <a:rPr lang="cs-CZ" sz="2400" dirty="0" err="1" smtClean="0"/>
              <a:t>England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</p:txBody>
      </p:sp>
      <p:pic>
        <p:nvPicPr>
          <p:cNvPr id="4" name="Obrázek 3" descr="MH900242165.JPG"/>
          <p:cNvPicPr>
            <a:picLocks noChangeAspect="1"/>
          </p:cNvPicPr>
          <p:nvPr/>
        </p:nvPicPr>
        <p:blipFill>
          <a:blip r:embed="rId2" cstate="print"/>
          <a:srcRect l="13955" r="12792"/>
          <a:stretch>
            <a:fillRect/>
          </a:stretch>
        </p:blipFill>
        <p:spPr>
          <a:xfrm>
            <a:off x="6643702" y="642918"/>
            <a:ext cx="2040874" cy="278606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00042"/>
            <a:ext cx="80010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Řešení:</a:t>
            </a:r>
          </a:p>
          <a:p>
            <a:endParaRPr lang="cs-CZ" sz="2400" dirty="0"/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..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.. </a:t>
            </a:r>
            <a:r>
              <a:rPr lang="cs-CZ" sz="2400" dirty="0" err="1"/>
              <a:t>p</a:t>
            </a:r>
            <a:r>
              <a:rPr lang="cs-CZ" sz="2400" dirty="0" err="1" smtClean="0"/>
              <a:t>oliceman</a:t>
            </a:r>
            <a:r>
              <a:rPr lang="cs-CZ" sz="2400" dirty="0" smtClean="0"/>
              <a:t>.  </a:t>
            </a:r>
          </a:p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..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/>
              <a:t>..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Republic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watched</a:t>
            </a:r>
            <a:r>
              <a:rPr lang="cs-CZ" sz="2400" dirty="0" smtClean="0"/>
              <a:t> ..</a:t>
            </a:r>
            <a:r>
              <a:rPr lang="cs-CZ" sz="2400" b="1" dirty="0" err="1" smtClean="0">
                <a:solidFill>
                  <a:srgbClr val="FF0000"/>
                </a:solidFill>
              </a:rPr>
              <a:t>an</a:t>
            </a:r>
            <a:r>
              <a:rPr lang="cs-CZ" sz="2400" dirty="0" smtClean="0"/>
              <a:t>.. </a:t>
            </a:r>
            <a:r>
              <a:rPr lang="cs-CZ" sz="2400" dirty="0" err="1"/>
              <a:t>i</a:t>
            </a:r>
            <a:r>
              <a:rPr lang="cs-CZ" sz="2400" dirty="0" err="1" smtClean="0"/>
              <a:t>nteresting</a:t>
            </a:r>
            <a:r>
              <a:rPr lang="cs-CZ" sz="2400" dirty="0" smtClean="0"/>
              <a:t> film last </a:t>
            </a:r>
            <a:r>
              <a:rPr lang="cs-CZ" sz="2400" dirty="0" err="1" smtClean="0"/>
              <a:t>night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in ..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.. </a:t>
            </a:r>
            <a:r>
              <a:rPr lang="cs-CZ" sz="2400" dirty="0" err="1" smtClean="0"/>
              <a:t>Prague</a:t>
            </a:r>
            <a:r>
              <a:rPr lang="cs-CZ" sz="2400" dirty="0" smtClean="0"/>
              <a:t> in ..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.. </a:t>
            </a:r>
            <a:r>
              <a:rPr lang="cs-CZ" sz="2400" dirty="0" err="1" smtClean="0"/>
              <a:t>October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 smtClean="0"/>
              <a:t>..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/>
              <a:t>..sun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shining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 ..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.. London </a:t>
            </a:r>
            <a:r>
              <a:rPr lang="cs-CZ" sz="2400" dirty="0" err="1" smtClean="0"/>
              <a:t>is</a:t>
            </a:r>
            <a:r>
              <a:rPr lang="cs-CZ" sz="2400" dirty="0" smtClean="0"/>
              <a:t> in ..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/>
              <a:t>.. </a:t>
            </a:r>
            <a:r>
              <a:rPr lang="cs-CZ" sz="2400" dirty="0" err="1" smtClean="0"/>
              <a:t>south</a:t>
            </a:r>
            <a:r>
              <a:rPr lang="cs-CZ" sz="2400" dirty="0" smtClean="0"/>
              <a:t>-</a:t>
            </a:r>
            <a:r>
              <a:rPr lang="cs-CZ" sz="2400" dirty="0" err="1" smtClean="0"/>
              <a:t>east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 ..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.. </a:t>
            </a:r>
            <a:r>
              <a:rPr lang="cs-CZ" sz="2400" dirty="0" err="1" smtClean="0"/>
              <a:t>England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</p:txBody>
      </p:sp>
      <p:pic>
        <p:nvPicPr>
          <p:cNvPr id="3" name="Obrázek 2" descr="MH900242165.JPG"/>
          <p:cNvPicPr>
            <a:picLocks noChangeAspect="1"/>
          </p:cNvPicPr>
          <p:nvPr/>
        </p:nvPicPr>
        <p:blipFill>
          <a:blip r:embed="rId2" cstate="print"/>
          <a:srcRect l="13955" r="12792"/>
          <a:stretch>
            <a:fillRect/>
          </a:stretch>
        </p:blipFill>
        <p:spPr>
          <a:xfrm>
            <a:off x="6643702" y="642918"/>
            <a:ext cx="2040874" cy="278606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60</TotalTime>
  <Words>622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strouhalovaj</cp:lastModifiedBy>
  <cp:revision>20</cp:revision>
  <dcterms:created xsi:type="dcterms:W3CDTF">2013-07-20T09:10:13Z</dcterms:created>
  <dcterms:modified xsi:type="dcterms:W3CDTF">2013-10-22T13:52:31Z</dcterms:modified>
</cp:coreProperties>
</file>