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Default Extension="xlsx" ContentType="application/vnd.openxmlformats-officedocument.spreadsheetml.sheet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58" r:id="rId4"/>
    <p:sldId id="260" r:id="rId5"/>
    <p:sldId id="259" r:id="rId6"/>
    <p:sldId id="257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F1A5B-F0D8-4B74-9A91-748DAD0B0C6C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46D64-A175-4653-A38F-5DBE1572B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F1A5B-F0D8-4B74-9A91-748DAD0B0C6C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46D64-A175-4653-A38F-5DBE1572B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F1A5B-F0D8-4B74-9A91-748DAD0B0C6C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46D64-A175-4653-A38F-5DBE1572B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F1A5B-F0D8-4B74-9A91-748DAD0B0C6C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46D64-A175-4653-A38F-5DBE1572B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F1A5B-F0D8-4B74-9A91-748DAD0B0C6C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46D64-A175-4653-A38F-5DBE1572B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F1A5B-F0D8-4B74-9A91-748DAD0B0C6C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46D64-A175-4653-A38F-5DBE1572B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F1A5B-F0D8-4B74-9A91-748DAD0B0C6C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46D64-A175-4653-A38F-5DBE1572B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F1A5B-F0D8-4B74-9A91-748DAD0B0C6C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46D64-A175-4653-A38F-5DBE1572B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F1A5B-F0D8-4B74-9A91-748DAD0B0C6C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46D64-A175-4653-A38F-5DBE1572B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F1A5B-F0D8-4B74-9A91-748DAD0B0C6C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46D64-A175-4653-A38F-5DBE1572B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F1A5B-F0D8-4B74-9A91-748DAD0B0C6C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46D64-A175-4653-A38F-5DBE1572B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1F1A5B-F0D8-4B74-9A91-748DAD0B0C6C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F46D64-A175-4653-A38F-5DBE1572BE0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ladimirmatula.zjihlavy.cz/trzni-zacileni.php" TargetMode="Externa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gif"/><Relationship Id="rId5" Type="http://schemas.openxmlformats.org/officeDocument/2006/relationships/hyperlink" Target="http://www.vladimirmatula.zjihlavy.cz/marketingovy-vyzkum.php" TargetMode="External"/><Relationship Id="rId4" Type="http://schemas.openxmlformats.org/officeDocument/2006/relationships/image" Target="../media/image3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List_aplikace_Microsoft_Office_Excel1.xlsx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259632" y="1772816"/>
          <a:ext cx="6768752" cy="4640658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Segmentace trhu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Arial" pitchFamily="34" charset="0"/>
                        </a:rPr>
                        <a:t>VY_32_INOVACE_05.02.04)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Mgr.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Vladimír Šorma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Marketing a management</a:t>
                      </a:r>
                      <a:endParaRPr lang="cs-CZ" sz="1400" kern="1200" dirty="0">
                        <a:solidFill>
                          <a:schemeClr val="tx1"/>
                        </a:solidFill>
                        <a:latin typeface="+mj-lt"/>
                        <a:ea typeface="+mn-ea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latin typeface="+mj-lt"/>
                          <a:ea typeface="Times New Roman"/>
                          <a:cs typeface="Arial" pitchFamily="34" charset="0"/>
                        </a:rPr>
                        <a:t>Sedmý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Říjen </a:t>
                      </a: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2012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Prezentace je určena pro výuku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marketingu a managementu </a:t>
                      </a: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v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hodinách Základů společenských věd - Ekonomie ve třetím </a:t>
                      </a: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ročníku, seznamuje studenty se základními termíny v oboru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marketingu a managementu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j-lt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Šablona slouží jako digitalizovaná učebnice pro žáky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třetího ročníku  Základů společenských věd - Ekonomie , </a:t>
                      </a: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jednotlivé strany prezentace na sebe tematicky navazují, řeší problematiku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Arial" pitchFamily="34" charset="0"/>
                        </a:rPr>
                        <a:t>segmentace trhu.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Časová </a:t>
                      </a: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dotace materiálu je </a:t>
                      </a:r>
                      <a:r>
                        <a:rPr lang="cs-CZ" sz="1400" dirty="0" smtClean="0">
                          <a:latin typeface="+mj-lt"/>
                          <a:ea typeface="Times New Roman"/>
                          <a:cs typeface="Arial" pitchFamily="34" charset="0"/>
                        </a:rPr>
                        <a:t>15-20 </a:t>
                      </a:r>
                      <a:r>
                        <a:rPr lang="cs-CZ" sz="1400" dirty="0">
                          <a:latin typeface="+mj-lt"/>
                          <a:ea typeface="Times New Roman"/>
                          <a:cs typeface="Arial" pitchFamily="34" charset="0"/>
                        </a:rPr>
                        <a:t>minut.</a:t>
                      </a:r>
                      <a:endParaRPr lang="cs-CZ" sz="1400" dirty="0">
                        <a:latin typeface="+mj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288032"/>
          </a:xfrm>
        </p:spPr>
        <p:txBody>
          <a:bodyPr>
            <a:normAutofit fontScale="90000"/>
          </a:bodyPr>
          <a:lstStyle/>
          <a:p>
            <a:pPr lvl="0"/>
            <a:r>
              <a:rPr lang="cs-CZ" sz="4900" dirty="0"/>
              <a:t>Segmentace</a:t>
            </a:r>
            <a:r>
              <a:rPr lang="cs-CZ" dirty="0"/>
              <a:t> trhu</a:t>
            </a:r>
            <a:br>
              <a:rPr lang="cs-CZ" dirty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1772816"/>
            <a:ext cx="72728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Segmentace trhu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je jedna z metod marketingového řízení, konkrétně analýzy trhu. 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   cílem je poznat strukturu daného trhu, na který chce organizace umístit svůj výrobek nebo službu, nalézt skupiny zákazníků dle stanovených kriterií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   požadavek vnitřní homogennosti (zákazníci by si měli být co nejvíce podobni svým tržím prodejem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/>
              <a:t> </a:t>
            </a:r>
            <a:r>
              <a:rPr lang="cs-CZ" sz="1600" dirty="0" smtClean="0"/>
              <a:t>   požadavek heterogennosti (jednotlivé segmenty se mají navzájem co nejvíce lišit)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3861048"/>
            <a:ext cx="7128793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Využití segmentace trhu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   při plánování reklamní kampaně 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   při plánování internetových PPC reklamních kampaní 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   při tvorbě věrnostních programů a spotřebitelských soutěží 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   při tvorbě reklamních textů a sloganů pro reklamu v tisku a mediích 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   při tvorbě obchodních textů pro www stránky 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   při vývoji nových výrobků 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288032"/>
          </a:xfrm>
        </p:spPr>
        <p:txBody>
          <a:bodyPr>
            <a:normAutofit fontScale="90000"/>
          </a:bodyPr>
          <a:lstStyle/>
          <a:p>
            <a:pPr lvl="0"/>
            <a:r>
              <a:rPr lang="cs-CZ" sz="4900" dirty="0"/>
              <a:t>Segmentace</a:t>
            </a:r>
            <a:r>
              <a:rPr lang="cs-CZ" dirty="0"/>
              <a:t> trhu</a:t>
            </a:r>
            <a:br>
              <a:rPr lang="cs-CZ" dirty="0"/>
            </a:b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15616" y="3212975"/>
            <a:ext cx="7200800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Kritéria segmentace</a:t>
            </a:r>
            <a:endParaRPr lang="cs-CZ" sz="1600" dirty="0" smtClean="0"/>
          </a:p>
          <a:p>
            <a:r>
              <a:rPr lang="cs-CZ" sz="1600" b="1" dirty="0" smtClean="0"/>
              <a:t>Geografická</a:t>
            </a:r>
            <a:r>
              <a:rPr lang="cs-CZ" sz="1600" dirty="0" smtClean="0"/>
              <a:t> – zákazníci jsou rozděleni podle svého prostorového (geografického) rozmístění například podle kontinentů, zemí nebo regionů apod.</a:t>
            </a:r>
          </a:p>
          <a:p>
            <a:r>
              <a:rPr lang="cs-CZ" sz="1600" b="1" dirty="0" smtClean="0"/>
              <a:t>Demografická</a:t>
            </a:r>
            <a:r>
              <a:rPr lang="cs-CZ" sz="1600" dirty="0" smtClean="0"/>
              <a:t> – zákazníci se dělí podle věku, pohlaví, etnika, náboženství, rodinného stavu apod.</a:t>
            </a:r>
          </a:p>
          <a:p>
            <a:r>
              <a:rPr lang="cs-CZ" sz="1600" b="1" dirty="0" smtClean="0"/>
              <a:t>Socioekonomická</a:t>
            </a:r>
            <a:r>
              <a:rPr lang="cs-CZ" sz="1600" dirty="0" smtClean="0"/>
              <a:t> – socioekonomický status, vzdělání, povolání, příjem, postavení apod.</a:t>
            </a:r>
          </a:p>
          <a:p>
            <a:r>
              <a:rPr lang="cs-CZ" sz="1600" b="1" dirty="0" smtClean="0"/>
              <a:t>Psychologická</a:t>
            </a:r>
            <a:r>
              <a:rPr lang="cs-CZ" sz="1600" dirty="0" smtClean="0"/>
              <a:t> – zákazníci se dělí podle psychologického profilu (životní zájmy, postoje, hodnoty apod.)</a:t>
            </a:r>
          </a:p>
          <a:p>
            <a:r>
              <a:rPr lang="cs-CZ" sz="1600" b="1" dirty="0" smtClean="0"/>
              <a:t>Nákupní chování</a:t>
            </a:r>
            <a:r>
              <a:rPr lang="cs-CZ" sz="1600" dirty="0" smtClean="0"/>
              <a:t> – frekvence a rozsah nákupů, loajalita k dodavateli, postoj k riziku apod.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1556792"/>
            <a:ext cx="698477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Výhody segmentace</a:t>
            </a:r>
          </a:p>
          <a:p>
            <a:pPr>
              <a:buFont typeface="Arial" pitchFamily="34" charset="0"/>
              <a:buChar char="•"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sz="1600" dirty="0" smtClean="0"/>
              <a:t>uspokojení potřeb zákazníka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/>
              <a:t> </a:t>
            </a:r>
            <a:r>
              <a:rPr lang="cs-CZ" sz="1600" dirty="0" smtClean="0"/>
              <a:t>   efektivnější stimulace a distribuce výrobku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/>
              <a:t> </a:t>
            </a:r>
            <a:r>
              <a:rPr lang="cs-CZ" sz="1600" dirty="0" smtClean="0"/>
              <a:t>   přizpůsobení výrobku zákazníkovi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/>
              <a:t> </a:t>
            </a:r>
            <a:r>
              <a:rPr lang="cs-CZ" sz="1600" dirty="0" smtClean="0"/>
              <a:t>   získání konkurenční výhody (převahy)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288032"/>
          </a:xfrm>
        </p:spPr>
        <p:txBody>
          <a:bodyPr>
            <a:normAutofit fontScale="90000"/>
          </a:bodyPr>
          <a:lstStyle/>
          <a:p>
            <a:pPr lvl="0"/>
            <a:r>
              <a:rPr lang="cs-CZ" sz="4900" dirty="0"/>
              <a:t>Segmentace</a:t>
            </a:r>
            <a:r>
              <a:rPr lang="cs-CZ" dirty="0"/>
              <a:t> trhu</a:t>
            </a:r>
            <a:br>
              <a:rPr lang="cs-CZ" dirty="0"/>
            </a:br>
            <a:endParaRPr lang="cs-CZ" dirty="0"/>
          </a:p>
        </p:txBody>
      </p:sp>
      <p:pic>
        <p:nvPicPr>
          <p:cNvPr id="2055" name="Picture 7" descr="Profilování segment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3429000"/>
            <a:ext cx="609600" cy="581025"/>
          </a:xfrm>
          <a:prstGeom prst="rect">
            <a:avLst/>
          </a:prstGeom>
          <a:noFill/>
        </p:spPr>
      </p:pic>
      <p:pic>
        <p:nvPicPr>
          <p:cNvPr id="2056" name="Picture 8" descr="Tržní zacílení">
            <a:hlinkClick r:id="rId3" tooltip="Tržní zacílení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5229200"/>
            <a:ext cx="609600" cy="581025"/>
          </a:xfrm>
          <a:prstGeom prst="rect">
            <a:avLst/>
          </a:prstGeom>
          <a:noFill/>
        </p:spPr>
      </p:pic>
      <p:pic>
        <p:nvPicPr>
          <p:cNvPr id="2054" name="Picture 6" descr="Průzkum trhu">
            <a:hlinkClick r:id="rId5" tooltip="Průzkum trhu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1700808"/>
            <a:ext cx="609600" cy="581026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1907704" y="1412776"/>
            <a:ext cx="66967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1. fáze - Výzkum trhu</a:t>
            </a:r>
          </a:p>
          <a:p>
            <a:r>
              <a:rPr lang="cs-CZ" sz="1600" dirty="0" smtClean="0"/>
              <a:t>Cílem této fáze je zhodnotit možnosti prodeje vašich produktů, odhadnout velikost budoucí poptávky - </a:t>
            </a:r>
            <a:r>
              <a:rPr lang="cs-CZ" sz="1600" i="1" dirty="0" smtClean="0"/>
              <a:t>vymezit segmentační kritéria</a:t>
            </a:r>
            <a:r>
              <a:rPr lang="cs-CZ" sz="1600" dirty="0" smtClean="0"/>
              <a:t>. Průzkumná fáze probíhá dle metod marketingového průzkumu.</a:t>
            </a:r>
            <a:endParaRPr lang="cs-CZ" sz="1600" dirty="0"/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827584" y="1268760"/>
            <a:ext cx="7848872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827584" y="1268760"/>
            <a:ext cx="0" cy="475252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827584" y="2636912"/>
            <a:ext cx="7848872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8676456" y="1268760"/>
            <a:ext cx="0" cy="475252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907704" y="2780929"/>
            <a:ext cx="655272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2. fáze - Profilování segmentů</a:t>
            </a:r>
          </a:p>
          <a:p>
            <a:r>
              <a:rPr lang="cs-CZ" sz="1600" dirty="0" smtClean="0"/>
              <a:t>Analytická fáze segmentace trhu. Rozčlenění zákazníků do menších homogenních skupin dle </a:t>
            </a:r>
            <a:r>
              <a:rPr lang="cs-CZ" sz="1600" i="1" dirty="0" smtClean="0"/>
              <a:t>segmentačních kritérií</a:t>
            </a:r>
            <a:r>
              <a:rPr lang="cs-CZ" sz="1600" dirty="0" smtClean="0"/>
              <a:t>. Výsledky z dotazníku zpracujeme do přehledných tabulek. Analýzou vzniklých údajů vznikne několik </a:t>
            </a:r>
            <a:r>
              <a:rPr lang="cs-CZ" sz="1600" b="1" dirty="0" smtClean="0"/>
              <a:t>shluků</a:t>
            </a:r>
            <a:r>
              <a:rPr lang="cs-CZ" sz="1600" dirty="0" smtClean="0"/>
              <a:t> s podobnými potřebami a charakteristikami (</a:t>
            </a:r>
            <a:r>
              <a:rPr lang="cs-CZ" sz="1600" i="1" dirty="0" smtClean="0"/>
              <a:t>stejné postoje</a:t>
            </a:r>
            <a:r>
              <a:rPr lang="cs-CZ" sz="1600" dirty="0" smtClean="0"/>
              <a:t>, </a:t>
            </a:r>
            <a:r>
              <a:rPr lang="cs-CZ" sz="1600" i="1" dirty="0" smtClean="0"/>
              <a:t>podobná věková hranice</a:t>
            </a:r>
            <a:r>
              <a:rPr lang="cs-CZ" sz="1600" dirty="0" smtClean="0"/>
              <a:t> </a:t>
            </a:r>
            <a:r>
              <a:rPr lang="cs-CZ" sz="1600" i="1" dirty="0" smtClean="0"/>
              <a:t>a pod.</a:t>
            </a:r>
            <a:r>
              <a:rPr lang="cs-CZ" sz="1600" dirty="0" smtClean="0"/>
              <a:t>). Shluky je třeba </a:t>
            </a:r>
            <a:r>
              <a:rPr lang="cs-CZ" sz="1600" b="1" dirty="0" smtClean="0"/>
              <a:t>pojmenovat</a:t>
            </a:r>
            <a:r>
              <a:rPr lang="cs-CZ" sz="1600" dirty="0" smtClean="0"/>
              <a:t> podle dominantních rozlišujících charakteristik. Cílem je vytvořit dostatečný počet odlišných segmentů.</a:t>
            </a:r>
            <a:endParaRPr lang="cs-CZ" sz="1600" dirty="0"/>
          </a:p>
        </p:txBody>
      </p:sp>
      <p:cxnSp>
        <p:nvCxnSpPr>
          <p:cNvPr id="29" name="Přímá spojovací čára 28"/>
          <p:cNvCxnSpPr/>
          <p:nvPr/>
        </p:nvCxnSpPr>
        <p:spPr>
          <a:xfrm>
            <a:off x="827584" y="4941168"/>
            <a:ext cx="7848872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1907704" y="5013176"/>
            <a:ext cx="6552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3. fáze - Tržní zacílení</a:t>
            </a:r>
          </a:p>
          <a:p>
            <a:r>
              <a:rPr lang="cs-CZ" sz="1600" dirty="0" smtClean="0"/>
              <a:t>Vyhodnocení atraktivity a vhodnosti jednotlivých segmentů. Volba jednoho nebo několika cílových segmentů, na které se bude firma zaměřovat.</a:t>
            </a:r>
            <a:endParaRPr lang="cs-CZ" sz="1600" dirty="0"/>
          </a:p>
        </p:txBody>
      </p:sp>
      <p:cxnSp>
        <p:nvCxnSpPr>
          <p:cNvPr id="35" name="Přímá spojovací čára 34"/>
          <p:cNvCxnSpPr/>
          <p:nvPr/>
        </p:nvCxnSpPr>
        <p:spPr>
          <a:xfrm>
            <a:off x="827584" y="6021288"/>
            <a:ext cx="7848872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1763688" y="1268760"/>
            <a:ext cx="0" cy="475252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288032"/>
          </a:xfrm>
        </p:spPr>
        <p:txBody>
          <a:bodyPr>
            <a:normAutofit fontScale="90000"/>
          </a:bodyPr>
          <a:lstStyle/>
          <a:p>
            <a:pPr lvl="0"/>
            <a:r>
              <a:rPr lang="cs-CZ" sz="4900" dirty="0"/>
              <a:t>Segmentace</a:t>
            </a:r>
            <a:r>
              <a:rPr lang="cs-CZ" dirty="0"/>
              <a:t> trhu</a:t>
            </a:r>
            <a:br>
              <a:rPr lang="cs-CZ" dirty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556792"/>
            <a:ext cx="698477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Úrovně segmentace trhu</a:t>
            </a:r>
          </a:p>
          <a:p>
            <a:pPr>
              <a:buFont typeface="Arial" pitchFamily="34" charset="0"/>
              <a:buChar char="•"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sz="1600" b="1" dirty="0" smtClean="0"/>
              <a:t>hromadný marketing </a:t>
            </a:r>
            <a:r>
              <a:rPr lang="cs-CZ" sz="1600" dirty="0" smtClean="0"/>
              <a:t>(hromadná výroba, distribuce a propagace jednoho výrobku pro všechny zákazníky – H. Ford – model T, Coca-Cola – jeden druh lahve)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- v současné době jej většina společností opouští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   </a:t>
            </a:r>
            <a:r>
              <a:rPr lang="cs-CZ" sz="1600" b="1" dirty="0" smtClean="0"/>
              <a:t>segmentový marketing </a:t>
            </a:r>
            <a:r>
              <a:rPr lang="cs-CZ" sz="1600" dirty="0" smtClean="0"/>
              <a:t>(přesvědčení, že zákazníci se liší ve svých potřebách a přáních v kupní síle a postojích, zvycích, geografickému místění…)    </a:t>
            </a:r>
          </a:p>
          <a:p>
            <a:r>
              <a:rPr lang="cs-CZ" sz="1600" dirty="0" smtClean="0"/>
              <a:t>      - příklad výrobce automobilů , který identifikoval 4 tržní segmenty: 1) zákazník potřebující auto pro základní přepravu, 2) vyhledávající vysokou výkonnost, 3) toužící po luxusu, 4) preferující bezpečnost</a:t>
            </a:r>
          </a:p>
          <a:p>
            <a:pPr>
              <a:buFont typeface="Arial" pitchFamily="34" charset="0"/>
              <a:buChar char="•"/>
            </a:pPr>
            <a:r>
              <a:rPr lang="cs-CZ" sz="1600" b="1" dirty="0"/>
              <a:t> </a:t>
            </a:r>
            <a:r>
              <a:rPr lang="cs-CZ" sz="1600" b="1" dirty="0" smtClean="0"/>
              <a:t>   výklenkový marketing  </a:t>
            </a:r>
            <a:r>
              <a:rPr lang="cs-CZ" sz="1600" dirty="0" smtClean="0"/>
              <a:t>(úžeji definovaná skupina zákazníků, jejichž potřeby a přání je možné dokonale uspokojit)</a:t>
            </a:r>
          </a:p>
          <a:p>
            <a:r>
              <a:rPr lang="cs-CZ" sz="1600" dirty="0" smtClean="0"/>
              <a:t>      - např. společnost </a:t>
            </a:r>
            <a:r>
              <a:rPr lang="cs-CZ" sz="1600" dirty="0" err="1" smtClean="0"/>
              <a:t>Johnson</a:t>
            </a:r>
            <a:r>
              <a:rPr lang="cs-CZ" sz="1600" dirty="0" smtClean="0"/>
              <a:t>&amp;</a:t>
            </a:r>
            <a:r>
              <a:rPr lang="cs-CZ" sz="1600" dirty="0" err="1" smtClean="0"/>
              <a:t>Johnson</a:t>
            </a:r>
            <a:r>
              <a:rPr lang="cs-CZ" sz="1600" dirty="0" smtClean="0"/>
              <a:t> provozuje 170 SBU, mnohé zaměřeny na specifické výklenky</a:t>
            </a:r>
            <a:endParaRPr lang="cs-CZ" sz="1600" dirty="0"/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   </a:t>
            </a:r>
            <a:r>
              <a:rPr lang="cs-CZ" sz="1600" b="1" dirty="0" smtClean="0"/>
              <a:t>lokální marketing </a:t>
            </a:r>
            <a:r>
              <a:rPr lang="cs-CZ" sz="1600" dirty="0" smtClean="0"/>
              <a:t>(podle potřeb a přání lokálních zákaznických skupin)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- např. </a:t>
            </a:r>
            <a:r>
              <a:rPr lang="cs-CZ" sz="1600" dirty="0" err="1" smtClean="0"/>
              <a:t>Citibank</a:t>
            </a:r>
            <a:r>
              <a:rPr lang="cs-CZ" sz="1600" dirty="0" smtClean="0"/>
              <a:t> nabízí ve svých pobočkách odlišné mixy bankovních služeb v závislosti na charakteru obyvatel žijících v určité oblasti</a:t>
            </a:r>
          </a:p>
          <a:p>
            <a:pPr>
              <a:buFont typeface="Arial" pitchFamily="34" charset="0"/>
              <a:buChar char="•"/>
            </a:pPr>
            <a:r>
              <a:rPr lang="cs-CZ" sz="1600" b="1" dirty="0" smtClean="0"/>
              <a:t>    individuální marketing </a:t>
            </a:r>
            <a:r>
              <a:rPr lang="cs-CZ" sz="1600" dirty="0" smtClean="0"/>
              <a:t>(tržní segment jednotlivce – „zakázkový marketing“)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zákazník se bude mít možnost čím dál více podílet na vývoji nových produktů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288032"/>
          </a:xfrm>
        </p:spPr>
        <p:txBody>
          <a:bodyPr>
            <a:normAutofit fontScale="90000"/>
          </a:bodyPr>
          <a:lstStyle/>
          <a:p>
            <a:pPr lvl="0"/>
            <a:r>
              <a:rPr lang="cs-CZ" sz="4900" dirty="0"/>
              <a:t>Segmentace</a:t>
            </a:r>
            <a:r>
              <a:rPr lang="cs-CZ" dirty="0"/>
              <a:t> trhu</a:t>
            </a:r>
            <a:br>
              <a:rPr lang="cs-CZ" dirty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412776"/>
            <a:ext cx="7416824" cy="634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Tržní zacílení</a:t>
            </a:r>
          </a:p>
          <a:p>
            <a:r>
              <a:rPr lang="cs-CZ" sz="1400" b="1" dirty="0" smtClean="0"/>
              <a:t>Souřadnicová segmentační matice</a:t>
            </a:r>
            <a:r>
              <a:rPr lang="cs-CZ" sz="1400" dirty="0" smtClean="0"/>
              <a:t> slouží k definování segmentů (</a:t>
            </a:r>
            <a:r>
              <a:rPr lang="cs-CZ" sz="1400" i="1" dirty="0" smtClean="0"/>
              <a:t>cílových trhů</a:t>
            </a:r>
            <a:r>
              <a:rPr lang="cs-CZ" sz="1400" dirty="0" smtClean="0"/>
              <a:t>) ve kterém se nabízí nejvíce příležitostí.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sz="1600" b="1" dirty="0" smtClean="0"/>
          </a:p>
          <a:p>
            <a:r>
              <a:rPr lang="cs-CZ" sz="1200" b="1" dirty="0" smtClean="0"/>
              <a:t>Řádky (Segment N)</a:t>
            </a:r>
            <a:r>
              <a:rPr lang="cs-CZ" sz="1200" dirty="0" smtClean="0"/>
              <a:t> - představují cílové skupiny (segmenty, trhy) s podobnými potřebami nebo zájmy</a:t>
            </a:r>
            <a:br>
              <a:rPr lang="cs-CZ" sz="1200" dirty="0" smtClean="0"/>
            </a:br>
            <a:r>
              <a:rPr lang="cs-CZ" sz="1200" b="1" dirty="0" smtClean="0"/>
              <a:t>Sloupce (Produkt N)</a:t>
            </a:r>
            <a:r>
              <a:rPr lang="cs-CZ" sz="1200" dirty="0" smtClean="0"/>
              <a:t> - představují produkty (služby ) pro uspokojení potřeb zvoleného trhu.</a:t>
            </a:r>
          </a:p>
          <a:p>
            <a:endParaRPr lang="cs-CZ" sz="1200" dirty="0" smtClean="0"/>
          </a:p>
          <a:p>
            <a:r>
              <a:rPr lang="cs-CZ" sz="1400" b="1" dirty="0" smtClean="0"/>
              <a:t>Strategie pro výběr cílového trhu</a:t>
            </a:r>
          </a:p>
          <a:p>
            <a:r>
              <a:rPr lang="cs-CZ" sz="1200" b="1" dirty="0" smtClean="0"/>
              <a:t>Koncentrovaná strategie</a:t>
            </a:r>
            <a:r>
              <a:rPr lang="cs-CZ" sz="1200" dirty="0" smtClean="0"/>
              <a:t> (</a:t>
            </a:r>
            <a:r>
              <a:rPr lang="cs-CZ" sz="1200" i="1" dirty="0" smtClean="0"/>
              <a:t>strategie jednoho segmentu</a:t>
            </a:r>
            <a:r>
              <a:rPr lang="cs-CZ" sz="1200" dirty="0" smtClean="0"/>
              <a:t>) – firma se zaměří na jeden tržní segment, který obsluhuje jedním výrobkem.</a:t>
            </a:r>
          </a:p>
          <a:p>
            <a:r>
              <a:rPr lang="cs-CZ" sz="1200" b="1" dirty="0" smtClean="0"/>
              <a:t>Výběrová specializace</a:t>
            </a:r>
            <a:r>
              <a:rPr lang="cs-CZ" sz="1200" dirty="0" smtClean="0"/>
              <a:t> – firma se zaměřuje na několik segmentů, z nichž každý je pro ni svým způsobem přitažlivý, nebo vyhovuje podnikové strategii.</a:t>
            </a:r>
          </a:p>
          <a:p>
            <a:r>
              <a:rPr lang="cs-CZ" sz="1200" b="1" dirty="0" smtClean="0"/>
              <a:t>Produktová specializace</a:t>
            </a:r>
            <a:r>
              <a:rPr lang="cs-CZ" sz="1200" dirty="0" smtClean="0"/>
              <a:t> – firma vyrábí jeden úzce </a:t>
            </a:r>
            <a:r>
              <a:rPr lang="cs-CZ" sz="1200" i="1" dirty="0" smtClean="0"/>
              <a:t>specializovaný produkt</a:t>
            </a:r>
            <a:r>
              <a:rPr lang="cs-CZ" sz="1200" dirty="0" smtClean="0"/>
              <a:t>, který nabízí v několika tržních segmentech.</a:t>
            </a:r>
            <a:r>
              <a:rPr lang="cs-CZ" sz="1200" b="1" dirty="0" smtClean="0"/>
              <a:t> </a:t>
            </a:r>
          </a:p>
          <a:p>
            <a:r>
              <a:rPr lang="cs-CZ" sz="1200" b="1" dirty="0" smtClean="0"/>
              <a:t>Tržní specializace</a:t>
            </a:r>
            <a:r>
              <a:rPr lang="cs-CZ" sz="1200" dirty="0" smtClean="0"/>
              <a:t> – firma se zaměřuje na segmenty jednoho dílčího trhu a nabízí pro něj různé výrobky </a:t>
            </a:r>
          </a:p>
          <a:p>
            <a:r>
              <a:rPr lang="cs-CZ" sz="1200" b="1" dirty="0" smtClean="0"/>
              <a:t>Pokrytí celého trhu</a:t>
            </a:r>
            <a:r>
              <a:rPr lang="cs-CZ" sz="1200" dirty="0" smtClean="0"/>
              <a:t> – velké firmy mohou obsluhovat celý trh dvěma způsoby: </a:t>
            </a:r>
          </a:p>
          <a:p>
            <a:pPr lvl="1"/>
            <a:r>
              <a:rPr lang="cs-CZ" sz="1200" b="1" dirty="0" smtClean="0"/>
              <a:t>nediferencovaný marketing</a:t>
            </a:r>
            <a:r>
              <a:rPr lang="cs-CZ" sz="1200" dirty="0" smtClean="0"/>
              <a:t> – firma uplatňuje na celém trhu pouze jeden typ nabídky </a:t>
            </a:r>
          </a:p>
          <a:p>
            <a:pPr lvl="1"/>
            <a:r>
              <a:rPr lang="cs-CZ" sz="1200" b="1" dirty="0" smtClean="0"/>
              <a:t>diferencovaný marketing</a:t>
            </a:r>
            <a:r>
              <a:rPr lang="cs-CZ" sz="1200" dirty="0" smtClean="0"/>
              <a:t> – firma operuje v několika tržních segmentech, kde uplatňuje specifický marketingový program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dirty="0"/>
          </a:p>
        </p:txBody>
      </p:sp>
      <p:graphicFrame>
        <p:nvGraphicFramePr>
          <p:cNvPr id="5123" name="Object 3"/>
          <p:cNvGraphicFramePr>
            <a:graphicFrameLocks noChangeAspect="1"/>
          </p:cNvGraphicFramePr>
          <p:nvPr/>
        </p:nvGraphicFramePr>
        <p:xfrm>
          <a:off x="1187624" y="2204864"/>
          <a:ext cx="6873139" cy="1368152"/>
        </p:xfrm>
        <a:graphic>
          <a:graphicData uri="http://schemas.openxmlformats.org/presentationml/2006/ole">
            <p:oleObj spid="_x0000_s5123" name="List" r:id="rId3" imgW="8086700" imgH="1609740" progId="Excel.Sheet.12">
              <p:embed/>
            </p:oleObj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124744"/>
            <a:ext cx="698477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" indent="0">
              <a:buNone/>
            </a:pPr>
            <a:r>
              <a:rPr lang="cs-CZ" dirty="0" smtClean="0"/>
              <a:t>Zdroje:</a:t>
            </a:r>
            <a:endParaRPr lang="cs-CZ" dirty="0" smtClean="0"/>
          </a:p>
          <a:p>
            <a:r>
              <a:rPr lang="cs-CZ" dirty="0" err="1" smtClean="0"/>
              <a:t>Kotler</a:t>
            </a:r>
            <a:r>
              <a:rPr lang="cs-CZ" dirty="0" smtClean="0"/>
              <a:t>, </a:t>
            </a:r>
            <a:r>
              <a:rPr lang="cs-CZ" dirty="0" err="1" smtClean="0"/>
              <a:t>Philip</a:t>
            </a:r>
            <a:r>
              <a:rPr lang="cs-CZ" dirty="0" smtClean="0"/>
              <a:t>: Marketing management, </a:t>
            </a:r>
            <a:r>
              <a:rPr lang="cs-CZ" dirty="0" err="1" smtClean="0"/>
              <a:t>Grada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, spol. s.r.o., 10. rozšířené vydání, Praha, 2001</a:t>
            </a:r>
          </a:p>
          <a:p>
            <a:r>
              <a:rPr lang="cs-CZ" dirty="0" err="1" smtClean="0"/>
              <a:t>Maruani</a:t>
            </a:r>
            <a:r>
              <a:rPr lang="cs-CZ" dirty="0" smtClean="0"/>
              <a:t>, </a:t>
            </a:r>
            <a:r>
              <a:rPr lang="cs-CZ" dirty="0" err="1" smtClean="0"/>
              <a:t>Laurent</a:t>
            </a:r>
            <a:r>
              <a:rPr lang="cs-CZ" dirty="0" smtClean="0"/>
              <a:t>: Abeceda marketingu, Management </a:t>
            </a:r>
            <a:r>
              <a:rPr lang="cs-CZ" dirty="0" err="1" smtClean="0"/>
              <a:t>Press</a:t>
            </a:r>
            <a:r>
              <a:rPr lang="cs-CZ" dirty="0" smtClean="0"/>
              <a:t>, Praha,1995</a:t>
            </a:r>
          </a:p>
          <a:p>
            <a:r>
              <a:rPr lang="cs-CZ" dirty="0" smtClean="0"/>
              <a:t>Světlík, Jaroslav: Marketing – cesta k trhu, EKKA, Zlín, 1994</a:t>
            </a:r>
          </a:p>
          <a:p>
            <a:r>
              <a:rPr lang="cs-CZ" dirty="0" smtClean="0"/>
              <a:t>Švarcová, Jana: Ekonomie, CEED, Zlín, 2010</a:t>
            </a:r>
          </a:p>
          <a:p>
            <a:r>
              <a:rPr lang="cs-CZ" dirty="0" smtClean="0"/>
              <a:t>http://cs.wikipedia.org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755</Words>
  <Application>Microsoft Office PowerPoint</Application>
  <PresentationFormat>Předvádění na obrazovce (4:3)</PresentationFormat>
  <Paragraphs>92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List</vt:lpstr>
      <vt:lpstr>Snímek 1</vt:lpstr>
      <vt:lpstr>Segmentace trhu </vt:lpstr>
      <vt:lpstr>Segmentace trhu </vt:lpstr>
      <vt:lpstr>Segmentace trhu </vt:lpstr>
      <vt:lpstr>Segmentace trhu </vt:lpstr>
      <vt:lpstr>Segmentace trhu 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Segmentace trhu</dc:title>
  <dc:creator>Šormovi</dc:creator>
  <cp:lastModifiedBy>Šormovi</cp:lastModifiedBy>
  <cp:revision>20</cp:revision>
  <dcterms:created xsi:type="dcterms:W3CDTF">2013-04-28T14:37:00Z</dcterms:created>
  <dcterms:modified xsi:type="dcterms:W3CDTF">2013-05-22T20:28:00Z</dcterms:modified>
</cp:coreProperties>
</file>