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40" autoAdjust="0"/>
  </p:normalViewPr>
  <p:slideViewPr>
    <p:cSldViewPr>
      <p:cViewPr varScale="1">
        <p:scale>
          <a:sx n="108" d="100"/>
          <a:sy n="108" d="100"/>
        </p:scale>
        <p:origin x="-17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92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3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97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70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02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91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090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5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85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23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21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5961A-A398-4588-9D1F-1434DF08459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4B96C-9795-4DE6-B8A8-1FD86E2E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18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8968845"/>
              </p:ext>
            </p:extLst>
          </p:nvPr>
        </p:nvGraphicFramePr>
        <p:xfrm>
          <a:off x="2555875" y="187325"/>
          <a:ext cx="4273550" cy="6437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875" y="187325"/>
                        <a:ext cx="4273550" cy="64373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869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Sloveso „to </a:t>
            </a:r>
            <a:r>
              <a:rPr lang="cs-CZ" dirty="0" err="1" smtClean="0"/>
              <a:t>be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  <a:p>
            <a:r>
              <a:rPr lang="en-US" dirty="0" smtClean="0">
                <a:solidFill>
                  <a:schemeClr val="tx1"/>
                </a:solidFill>
              </a:rPr>
              <a:t>(I am, you are, he is……..)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48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prstClr val="black"/>
                </a:solidFill>
              </a:rPr>
              <a:t>Where </a:t>
            </a:r>
            <a:r>
              <a:rPr lang="en-US" sz="3200" b="1" dirty="0" smtClean="0">
                <a:solidFill>
                  <a:srgbClr val="FF0000"/>
                </a:solidFill>
              </a:rPr>
              <a:t>are</a:t>
            </a:r>
            <a:r>
              <a:rPr lang="en-US" sz="3200" b="1" dirty="0" smtClean="0">
                <a:solidFill>
                  <a:prstClr val="black"/>
                </a:solidFill>
              </a:rPr>
              <a:t> these </a:t>
            </a:r>
            <a:r>
              <a:rPr lang="en-US" sz="3200" b="1" dirty="0">
                <a:solidFill>
                  <a:prstClr val="black"/>
                </a:solidFill>
              </a:rPr>
              <a:t>people </a:t>
            </a:r>
            <a:r>
              <a:rPr lang="en-US" sz="3200" b="1" dirty="0" smtClean="0">
                <a:solidFill>
                  <a:prstClr val="black"/>
                </a:solidFill>
              </a:rPr>
              <a:t>now?</a:t>
            </a:r>
            <a:r>
              <a:rPr lang="en-US" sz="3200" b="1" dirty="0">
                <a:solidFill>
                  <a:prstClr val="black"/>
                </a:solidFill>
              </a:rPr>
              <a:t/>
            </a:r>
            <a:br>
              <a:rPr lang="en-US" sz="3200" b="1" dirty="0">
                <a:solidFill>
                  <a:prstClr val="black"/>
                </a:solidFill>
              </a:rPr>
            </a:br>
            <a:r>
              <a:rPr lang="en-US" sz="2800" dirty="0">
                <a:solidFill>
                  <a:prstClr val="black"/>
                </a:solidFill>
              </a:rPr>
              <a:t>/</a:t>
            </a:r>
            <a:r>
              <a:rPr lang="cs-CZ" sz="2800" dirty="0">
                <a:solidFill>
                  <a:prstClr val="black"/>
                </a:solidFill>
              </a:rPr>
              <a:t>Odpovězte podle </a:t>
            </a:r>
            <a:r>
              <a:rPr lang="cs-CZ" sz="2800" dirty="0" smtClean="0">
                <a:solidFill>
                  <a:prstClr val="black"/>
                </a:solidFill>
              </a:rPr>
              <a:t>obrázků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r>
              <a:rPr lang="cs-CZ" sz="2800" dirty="0" smtClean="0">
                <a:solidFill>
                  <a:prstClr val="black"/>
                </a:solidFill>
              </a:rPr>
              <a:t>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6434" y="1582898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en-US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853208"/>
            <a:ext cx="1296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Frank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153383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 </a:t>
            </a:r>
          </a:p>
          <a:p>
            <a:r>
              <a:rPr lang="en-US" sz="2800" dirty="0" smtClean="0">
                <a:solidFill>
                  <a:prstClr val="black"/>
                </a:solidFill>
              </a:rPr>
              <a:t>Sue</a:t>
            </a:r>
            <a:r>
              <a:rPr lang="cs-CZ" sz="2800" dirty="0" smtClean="0">
                <a:solidFill>
                  <a:prstClr val="black"/>
                </a:solidFill>
              </a:rPr>
              <a:t> and Tom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18532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 smtClean="0">
                <a:solidFill>
                  <a:prstClr val="black"/>
                </a:solidFill>
              </a:rPr>
              <a:t>in the kitchen.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63508" y="3153383"/>
            <a:ext cx="22382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are </a:t>
            </a:r>
            <a:r>
              <a:rPr lang="en-US" sz="2800" dirty="0" smtClean="0">
                <a:solidFill>
                  <a:prstClr val="black"/>
                </a:solidFill>
              </a:rPr>
              <a:t>at </a:t>
            </a:r>
            <a:r>
              <a:rPr lang="cs-CZ" sz="2800" dirty="0" smtClean="0">
                <a:solidFill>
                  <a:prstClr val="black"/>
                </a:solidFill>
              </a:rPr>
              <a:t>s</a:t>
            </a:r>
            <a:r>
              <a:rPr lang="en-US" sz="2800" dirty="0" err="1" smtClean="0">
                <a:solidFill>
                  <a:prstClr val="black"/>
                </a:solidFill>
              </a:rPr>
              <a:t>chool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6911949" y="8962912"/>
            <a:ext cx="41896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endParaRPr lang="en-US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are </a:t>
            </a:r>
            <a:r>
              <a:rPr lang="en-US" sz="2800" dirty="0" smtClean="0">
                <a:solidFill>
                  <a:prstClr val="black"/>
                </a:solidFill>
              </a:rPr>
              <a:t>at </a:t>
            </a:r>
            <a:r>
              <a:rPr lang="en-US" sz="2800" dirty="0">
                <a:solidFill>
                  <a:prstClr val="black"/>
                </a:solidFill>
              </a:rPr>
              <a:t>the swimming 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7" name="Picture 3" descr="C:\Users\urbanovah\AppData\Local\Microsoft\Windows\Temporary Internet Files\Content.IE5\INTCUB9H\MP900448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453" y="1802007"/>
            <a:ext cx="1369599" cy="91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39553" y="2891773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en-US" sz="2800" dirty="0" smtClean="0">
                <a:solidFill>
                  <a:prstClr val="black"/>
                </a:solidFill>
              </a:rPr>
              <a:t>I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7215" y="2891773"/>
            <a:ext cx="3532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 smtClean="0">
                <a:solidFill>
                  <a:srgbClr val="FF0000"/>
                </a:solidFill>
              </a:rPr>
              <a:t>am </a:t>
            </a:r>
            <a:r>
              <a:rPr lang="en-US" sz="2800" dirty="0" smtClean="0">
                <a:solidFill>
                  <a:prstClr val="black"/>
                </a:solidFill>
              </a:rPr>
              <a:t>in the garden.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5" name="Picture 4" descr="C:\Users\urbanovah\AppData\Local\Microsoft\Windows\Temporary Internet Files\Content.IE5\4EM5FSV7\MP9002553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706" y="2839788"/>
            <a:ext cx="1333345" cy="87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rbanovah\AppData\Local\Microsoft\Windows\Temporary Internet Files\Content.IE5\0U9O6FDC\MP9004278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142" y="3818175"/>
            <a:ext cx="1374909" cy="102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562301" y="4923838"/>
            <a:ext cx="12733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Jane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5326043"/>
            <a:ext cx="52722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 smtClean="0">
                <a:solidFill>
                  <a:prstClr val="black"/>
                </a:solidFill>
              </a:rPr>
              <a:t>in the </a:t>
            </a:r>
            <a:r>
              <a:rPr lang="cs-CZ" sz="2800" dirty="0" err="1" smtClean="0">
                <a:solidFill>
                  <a:prstClr val="black"/>
                </a:solidFill>
              </a:rPr>
              <a:t>living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room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34" name="Picture 10" descr="C:\Users\urbanovah\AppData\Local\Microsoft\Windows\Temporary Internet Files\Content.IE5\4EM5FSV7\MP9004305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325" y="4946815"/>
            <a:ext cx="1422727" cy="94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90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9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U</a:t>
            </a:r>
            <a:r>
              <a:rPr lang="cs-CZ" sz="2800" dirty="0" smtClean="0">
                <a:solidFill>
                  <a:prstClr val="black"/>
                </a:solidFill>
              </a:rPr>
              <a:t>tvořte záporné věty podle obrázků.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6434" y="1582898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en-US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853208"/>
            <a:ext cx="1296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Frank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153383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 </a:t>
            </a:r>
          </a:p>
          <a:p>
            <a:r>
              <a:rPr lang="en-US" sz="2800" dirty="0" smtClean="0">
                <a:solidFill>
                  <a:prstClr val="black"/>
                </a:solidFill>
              </a:rPr>
              <a:t>Sue</a:t>
            </a:r>
            <a:r>
              <a:rPr lang="cs-CZ" sz="2800" dirty="0" smtClean="0">
                <a:solidFill>
                  <a:prstClr val="black"/>
                </a:solidFill>
              </a:rPr>
              <a:t> and Tom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1853208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not/</a:t>
            </a:r>
            <a:r>
              <a:rPr lang="en-US" sz="2800" dirty="0" smtClean="0">
                <a:solidFill>
                  <a:srgbClr val="FF0000"/>
                </a:solidFill>
              </a:rPr>
              <a:t>isn’t </a:t>
            </a:r>
            <a:r>
              <a:rPr lang="en-US" sz="2800" dirty="0" smtClean="0">
                <a:solidFill>
                  <a:prstClr val="black"/>
                </a:solidFill>
              </a:rPr>
              <a:t>in the kitchen.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63507" y="3153383"/>
            <a:ext cx="40403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are not</a:t>
            </a:r>
            <a:r>
              <a:rPr lang="en-US" sz="2800" dirty="0" smtClean="0">
                <a:solidFill>
                  <a:srgbClr val="FF0000"/>
                </a:solidFill>
              </a:rPr>
              <a:t>/aren’t </a:t>
            </a:r>
            <a:r>
              <a:rPr lang="en-US" sz="2800" dirty="0" smtClean="0">
                <a:solidFill>
                  <a:prstClr val="black"/>
                </a:solidFill>
              </a:rPr>
              <a:t>at </a:t>
            </a:r>
            <a:r>
              <a:rPr lang="cs-CZ" sz="2800" dirty="0" smtClean="0">
                <a:solidFill>
                  <a:prstClr val="black"/>
                </a:solidFill>
              </a:rPr>
              <a:t>s</a:t>
            </a:r>
            <a:r>
              <a:rPr lang="en-US" sz="2800" dirty="0" err="1" smtClean="0">
                <a:solidFill>
                  <a:prstClr val="black"/>
                </a:solidFill>
              </a:rPr>
              <a:t>chool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6911949" y="8962912"/>
            <a:ext cx="41896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endParaRPr lang="en-US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are </a:t>
            </a:r>
            <a:r>
              <a:rPr lang="en-US" sz="2800" dirty="0" smtClean="0">
                <a:solidFill>
                  <a:prstClr val="black"/>
                </a:solidFill>
              </a:rPr>
              <a:t>at </a:t>
            </a:r>
            <a:r>
              <a:rPr lang="en-US" sz="2800" dirty="0">
                <a:solidFill>
                  <a:prstClr val="black"/>
                </a:solidFill>
              </a:rPr>
              <a:t>the swimming 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7" name="Picture 3" descr="C:\Users\urbanovah\AppData\Local\Microsoft\Windows\Temporary Internet Files\Content.IE5\INTCUB9H\MP9004482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453" y="1802007"/>
            <a:ext cx="1369599" cy="91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39553" y="2891773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en-US" sz="2800" dirty="0" smtClean="0">
                <a:solidFill>
                  <a:prstClr val="black"/>
                </a:solidFill>
              </a:rPr>
              <a:t>I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7214" y="2891773"/>
            <a:ext cx="46388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en-US" sz="2800" dirty="0" smtClean="0">
                <a:solidFill>
                  <a:srgbClr val="FF0000"/>
                </a:solidFill>
              </a:rPr>
              <a:t>am</a:t>
            </a:r>
            <a:r>
              <a:rPr lang="cs-CZ" sz="2800" dirty="0" smtClean="0">
                <a:solidFill>
                  <a:srgbClr val="FF0000"/>
                </a:solidFill>
              </a:rPr>
              <a:t> not</a:t>
            </a:r>
            <a:r>
              <a:rPr lang="en-US" sz="2800" dirty="0" smtClean="0">
                <a:solidFill>
                  <a:srgbClr val="FF0000"/>
                </a:solidFill>
              </a:rPr>
              <a:t>/’m not </a:t>
            </a:r>
            <a:r>
              <a:rPr lang="en-US" sz="2800" dirty="0" smtClean="0">
                <a:solidFill>
                  <a:prstClr val="black"/>
                </a:solidFill>
              </a:rPr>
              <a:t>in the garden.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5" name="Picture 4" descr="C:\Users\urbanovah\AppData\Local\Microsoft\Windows\Temporary Internet Files\Content.IE5\4EM5FSV7\MP9002553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706" y="2839788"/>
            <a:ext cx="1333345" cy="87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rbanovah\AppData\Local\Microsoft\Windows\Temporary Internet Files\Content.IE5\0U9O6FDC\MP9004278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142" y="3818175"/>
            <a:ext cx="1374909" cy="102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562301" y="4923838"/>
            <a:ext cx="9853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Jane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03648" y="5326043"/>
            <a:ext cx="52002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not</a:t>
            </a:r>
            <a:r>
              <a:rPr lang="en-US" sz="2800" dirty="0" smtClean="0">
                <a:solidFill>
                  <a:srgbClr val="FF0000"/>
                </a:solidFill>
              </a:rPr>
              <a:t>/isn’t </a:t>
            </a:r>
            <a:r>
              <a:rPr lang="en-US" sz="2800" dirty="0" smtClean="0">
                <a:solidFill>
                  <a:prstClr val="black"/>
                </a:solidFill>
              </a:rPr>
              <a:t>in the </a:t>
            </a:r>
            <a:r>
              <a:rPr lang="cs-CZ" sz="2800" dirty="0" err="1" smtClean="0">
                <a:solidFill>
                  <a:prstClr val="black"/>
                </a:solidFill>
              </a:rPr>
              <a:t>living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room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34" name="Picture 10" descr="C:\Users\urbanovah\AppData\Local\Microsoft\Windows\Temporary Internet Files\Content.IE5\4EM5FSV7\MP9004305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325" y="4946815"/>
            <a:ext cx="1422727" cy="94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7100142" y="1802008"/>
            <a:ext cx="1374910" cy="9103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100142" y="1802007"/>
            <a:ext cx="1374909" cy="91038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141706" y="2839788"/>
            <a:ext cx="1333346" cy="87778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7141706" y="2891773"/>
            <a:ext cx="1333345" cy="82580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7052325" y="3845880"/>
            <a:ext cx="1422726" cy="99488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105453" y="3845880"/>
            <a:ext cx="1369598" cy="99488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 flipV="1">
            <a:off x="7052325" y="4946815"/>
            <a:ext cx="1422727" cy="93113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6" name="Přímá spojnice 1025"/>
          <p:cNvCxnSpPr/>
          <p:nvPr/>
        </p:nvCxnSpPr>
        <p:spPr>
          <a:xfrm>
            <a:off x="7052325" y="4923838"/>
            <a:ext cx="1422727" cy="96998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40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9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Utvořte otázky z následujících slov.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John</a:t>
            </a:r>
            <a:r>
              <a:rPr lang="en-US" sz="2800" dirty="0" smtClean="0">
                <a:solidFill>
                  <a:schemeClr val="tx1"/>
                </a:solidFill>
              </a:rPr>
              <a:t> / at the party / </a:t>
            </a:r>
            <a:r>
              <a:rPr lang="cs-CZ" sz="2800" dirty="0" err="1" smtClean="0">
                <a:solidFill>
                  <a:schemeClr val="tx1"/>
                </a:solidFill>
              </a:rPr>
              <a:t>now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en-US" sz="2800" dirty="0" smtClean="0">
                <a:solidFill>
                  <a:srgbClr val="FF0000"/>
                </a:solidFill>
              </a:rPr>
              <a:t> John at the party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now</a:t>
            </a:r>
            <a:r>
              <a:rPr lang="en-US" sz="2800" dirty="0" smtClean="0">
                <a:solidFill>
                  <a:srgbClr val="FF0000"/>
                </a:solidFill>
              </a:rPr>
              <a:t>?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y</a:t>
            </a:r>
            <a:r>
              <a:rPr lang="en-US" sz="2800" dirty="0" err="1" smtClean="0"/>
              <a:t>ou</a:t>
            </a:r>
            <a:r>
              <a:rPr lang="en-US" sz="2800" dirty="0" smtClean="0"/>
              <a:t> /</a:t>
            </a:r>
            <a:r>
              <a:rPr lang="en-US" sz="2800" dirty="0"/>
              <a:t> </a:t>
            </a:r>
            <a:r>
              <a:rPr lang="en-US" sz="2800" dirty="0" smtClean="0"/>
              <a:t>from Prague /?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Are</a:t>
            </a:r>
            <a:r>
              <a:rPr lang="en-US" sz="2800" dirty="0" smtClean="0">
                <a:solidFill>
                  <a:srgbClr val="FF0000"/>
                </a:solidFill>
              </a:rPr>
              <a:t> you from Prague?     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y</a:t>
            </a:r>
            <a:r>
              <a:rPr lang="en-US" sz="2800" dirty="0" smtClean="0">
                <a:solidFill>
                  <a:schemeClr val="tx1"/>
                </a:solidFill>
              </a:rPr>
              <a:t>our parents / happy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A</a:t>
            </a:r>
            <a:r>
              <a:rPr lang="en-US" sz="2800" dirty="0" smtClean="0">
                <a:solidFill>
                  <a:srgbClr val="FF0000"/>
                </a:solidFill>
              </a:rPr>
              <a:t>re your parents happy?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22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Odpovězte na otázky. Použijte krátké odpovědi.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Are</a:t>
            </a:r>
            <a:r>
              <a:rPr lang="en-US" sz="2800" dirty="0" smtClean="0">
                <a:solidFill>
                  <a:schemeClr val="tx1"/>
                </a:solidFill>
              </a:rPr>
              <a:t> you at school now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smtClean="0">
                <a:solidFill>
                  <a:schemeClr val="tx1"/>
                </a:solidFill>
              </a:rPr>
              <a:t>? Yes, _____.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Is Alice </a:t>
            </a:r>
            <a:r>
              <a:rPr lang="cs-CZ" sz="2800" dirty="0" smtClean="0">
                <a:solidFill>
                  <a:schemeClr val="tx1"/>
                </a:solidFill>
              </a:rPr>
              <a:t>f</a:t>
            </a:r>
            <a:r>
              <a:rPr lang="en-US" sz="2800" dirty="0" smtClean="0">
                <a:solidFill>
                  <a:schemeClr val="tx1"/>
                </a:solidFill>
              </a:rPr>
              <a:t>rom England? No, _________.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Is Paul a student? Yes, _____.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Are your parents in the garden now? No, ___________.</a:t>
            </a:r>
          </a:p>
          <a:p>
            <a:pPr marL="0" indent="0">
              <a:lnSpc>
                <a:spcPct val="200000"/>
              </a:lnSpc>
              <a:buNone/>
            </a:pPr>
            <a:endParaRPr lang="en-US" sz="2800" dirty="0" smtClean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1812698"/>
            <a:ext cx="1146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I </a:t>
            </a:r>
            <a:r>
              <a:rPr lang="en-US" sz="2800" dirty="0" smtClean="0">
                <a:solidFill>
                  <a:srgbClr val="FF0000"/>
                </a:solidFill>
              </a:rPr>
              <a:t>am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7" y="2735529"/>
            <a:ext cx="1506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she isn’t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3717032"/>
            <a:ext cx="2664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he is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9" y="4625382"/>
            <a:ext cx="2016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they aren’t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49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Spojte otázky a odpovědi.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Where is Kevin from?                       </a:t>
            </a:r>
            <a:r>
              <a:rPr lang="en-US" sz="2800" dirty="0" smtClean="0">
                <a:solidFill>
                  <a:srgbClr val="0070C0"/>
                </a:solidFill>
              </a:rPr>
              <a:t>No, she isn’t.      </a:t>
            </a:r>
            <a:endParaRPr lang="cs-CZ" sz="28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Is your mum a secretary?                 </a:t>
            </a:r>
            <a:r>
              <a:rPr lang="en-US" sz="2800" dirty="0" smtClean="0">
                <a:solidFill>
                  <a:srgbClr val="0070C0"/>
                </a:solidFill>
              </a:rPr>
              <a:t>Yes, we are.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How old are you?                              </a:t>
            </a:r>
            <a:r>
              <a:rPr lang="en-US" sz="2800" dirty="0" smtClean="0">
                <a:solidFill>
                  <a:srgbClr val="0070C0"/>
                </a:solidFill>
              </a:rPr>
              <a:t>They are at a party.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Are you at school now?                    </a:t>
            </a:r>
            <a:r>
              <a:rPr lang="en-US" sz="2800" dirty="0" smtClean="0">
                <a:solidFill>
                  <a:srgbClr val="0070C0"/>
                </a:solidFill>
              </a:rPr>
              <a:t>He is from London.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Where are your friends now?          </a:t>
            </a:r>
            <a:r>
              <a:rPr lang="en-US" sz="2800" dirty="0" smtClean="0">
                <a:solidFill>
                  <a:srgbClr val="0070C0"/>
                </a:solidFill>
              </a:rPr>
              <a:t>I am eighteen.</a:t>
            </a:r>
            <a:endParaRPr lang="en-US" sz="2800" dirty="0">
              <a:solidFill>
                <a:srgbClr val="0070C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635896" y="1916832"/>
            <a:ext cx="1800200" cy="27363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139952" y="1916832"/>
            <a:ext cx="1224136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059832" y="3789040"/>
            <a:ext cx="2376264" cy="18722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923928" y="2852936"/>
            <a:ext cx="1512168" cy="18722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680012" y="3789040"/>
            <a:ext cx="756084" cy="172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557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78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278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Sloveso „to be“</vt:lpstr>
      <vt:lpstr>Where are these people now? /Odpovězte podle obrázků./</vt:lpstr>
      <vt:lpstr> Utvořte záporné věty podle obrázků.</vt:lpstr>
      <vt:lpstr>Utvořte otázky z následujících slov.</vt:lpstr>
      <vt:lpstr>Odpovězte na otázky. Použijte krátké odpovědi.</vt:lpstr>
      <vt:lpstr>Spojte otázky a odpovědi.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„to be“</dc:title>
  <dc:creator>Hana Urbanová</dc:creator>
  <cp:lastModifiedBy>Hana Urbanová</cp:lastModifiedBy>
  <cp:revision>21</cp:revision>
  <dcterms:created xsi:type="dcterms:W3CDTF">2013-09-09T06:05:58Z</dcterms:created>
  <dcterms:modified xsi:type="dcterms:W3CDTF">2013-10-30T10:25:56Z</dcterms:modified>
</cp:coreProperties>
</file>