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99"/>
    <a:srgbClr val="FF7C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56974-DF08-4935-9E47-A03A6B32425D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E454DD-57F8-4437-B9B5-BC98E06520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95197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56974-DF08-4935-9E47-A03A6B32425D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E454DD-57F8-4437-B9B5-BC98E06520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3396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56974-DF08-4935-9E47-A03A6B32425D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E454DD-57F8-4437-B9B5-BC98E06520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51685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56974-DF08-4935-9E47-A03A6B32425D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E454DD-57F8-4437-B9B5-BC98E06520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09194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56974-DF08-4935-9E47-A03A6B32425D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E454DD-57F8-4437-B9B5-BC98E06520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41545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56974-DF08-4935-9E47-A03A6B32425D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E454DD-57F8-4437-B9B5-BC98E06520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70615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56974-DF08-4935-9E47-A03A6B32425D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E454DD-57F8-4437-B9B5-BC98E06520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9074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56974-DF08-4935-9E47-A03A6B32425D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E454DD-57F8-4437-B9B5-BC98E06520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13205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56974-DF08-4935-9E47-A03A6B32425D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E454DD-57F8-4437-B9B5-BC98E06520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01929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56974-DF08-4935-9E47-A03A6B32425D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E454DD-57F8-4437-B9B5-BC98E06520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63913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56974-DF08-4935-9E47-A03A6B32425D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E454DD-57F8-4437-B9B5-BC98E06520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65463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E56974-DF08-4935-9E47-A03A6B32425D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E454DD-57F8-4437-B9B5-BC98E06520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32818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85321058"/>
              </p:ext>
            </p:extLst>
          </p:nvPr>
        </p:nvGraphicFramePr>
        <p:xfrm>
          <a:off x="2483768" y="313689"/>
          <a:ext cx="4260286" cy="635567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901230" imgH="8803396" progId="Word.Document.12">
                  <p:embed/>
                </p:oleObj>
              </mc:Choice>
              <mc:Fallback>
                <p:oleObj name="Dokument" r:id="rId3" imgW="5901230" imgH="880339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83768" y="313689"/>
                        <a:ext cx="4260286" cy="635567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926557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Can,</a:t>
            </a:r>
            <a:r>
              <a:rPr lang="en-US" dirty="0" smtClean="0"/>
              <a:t> can’t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4062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 fontScale="90000"/>
          </a:bodyPr>
          <a:lstStyle/>
          <a:p>
            <a:r>
              <a:rPr lang="en-US" b="1" u="sng" dirty="0" smtClean="0"/>
              <a:t>Can</a:t>
            </a:r>
            <a:r>
              <a:rPr lang="en-US" dirty="0" smtClean="0"/>
              <a:t> je mo</a:t>
            </a:r>
            <a:r>
              <a:rPr lang="cs-CZ" dirty="0" smtClean="0"/>
              <a:t>dální /způsobové sloveso/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noFill/>
        </p:spPr>
        <p:txBody>
          <a:bodyPr>
            <a:normAutofit/>
          </a:bodyPr>
          <a:lstStyle/>
          <a:p>
            <a:r>
              <a:rPr lang="cs-CZ" dirty="0" smtClean="0"/>
              <a:t>ve všech osobách má stejný tvar /</a:t>
            </a:r>
            <a:r>
              <a:rPr lang="cs-CZ" sz="2400" dirty="0" smtClean="0"/>
              <a:t>ve 3. osobě jednotného čísla nepřidáváme s/    </a:t>
            </a:r>
            <a:r>
              <a:rPr lang="cs-CZ" dirty="0" smtClean="0">
                <a:solidFill>
                  <a:srgbClr val="FF0000"/>
                </a:solidFill>
              </a:rPr>
              <a:t>I can,    he can</a:t>
            </a:r>
          </a:p>
          <a:p>
            <a:r>
              <a:rPr lang="cs-CZ" dirty="0" smtClean="0"/>
              <a:t>otázku tvoříme otočením slovosledu </a:t>
            </a:r>
            <a:endParaRPr lang="en-US" dirty="0" smtClean="0"/>
          </a:p>
          <a:p>
            <a:pPr marL="0" indent="0">
              <a:buNone/>
            </a:pP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smtClean="0">
                <a:solidFill>
                  <a:srgbClr val="FF0000"/>
                </a:solidFill>
              </a:rPr>
              <a:t>   You can </a:t>
            </a:r>
            <a:r>
              <a:rPr lang="en-US" dirty="0" smtClean="0"/>
              <a:t>sing.</a:t>
            </a:r>
            <a:r>
              <a:rPr lang="en-US" dirty="0" smtClean="0">
                <a:solidFill>
                  <a:srgbClr val="FF0000"/>
                </a:solidFill>
              </a:rPr>
              <a:t> Can you </a:t>
            </a:r>
            <a:r>
              <a:rPr lang="en-US" dirty="0" smtClean="0"/>
              <a:t>sing?</a:t>
            </a:r>
          </a:p>
          <a:p>
            <a:r>
              <a:rPr lang="en-US" dirty="0" smtClean="0"/>
              <a:t>n</a:t>
            </a:r>
            <a:r>
              <a:rPr lang="cs-CZ" dirty="0" smtClean="0"/>
              <a:t>ásleduje po něm infinitiv bez </a:t>
            </a:r>
            <a:r>
              <a:rPr lang="cs-CZ" i="1" u="sng" dirty="0" smtClean="0"/>
              <a:t>to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</a:t>
            </a:r>
            <a:r>
              <a:rPr lang="cs-CZ" dirty="0" smtClean="0"/>
              <a:t>She </a:t>
            </a:r>
            <a:r>
              <a:rPr lang="cs-CZ" dirty="0" smtClean="0">
                <a:solidFill>
                  <a:srgbClr val="FF0000"/>
                </a:solidFill>
              </a:rPr>
              <a:t>can drive </a:t>
            </a:r>
            <a:r>
              <a:rPr lang="cs-CZ" dirty="0" smtClean="0"/>
              <a:t>a car.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</a:p>
          <a:p>
            <a:r>
              <a:rPr lang="cs-CZ" dirty="0" smtClean="0"/>
              <a:t>Zápor tvoříme přidáním </a:t>
            </a:r>
            <a:r>
              <a:rPr lang="cs-CZ" i="1" u="sng" dirty="0" smtClean="0"/>
              <a:t>not</a:t>
            </a:r>
            <a:r>
              <a:rPr lang="cs-CZ" i="1" dirty="0" smtClean="0"/>
              <a:t> </a:t>
            </a:r>
            <a:r>
              <a:rPr lang="en-US" i="1" dirty="0" smtClean="0"/>
              <a:t>  </a:t>
            </a:r>
            <a:r>
              <a:rPr lang="cs-CZ" i="1" dirty="0" smtClean="0"/>
              <a:t> </a:t>
            </a:r>
            <a:r>
              <a:rPr lang="en-US" dirty="0" smtClean="0">
                <a:solidFill>
                  <a:srgbClr val="FF0000"/>
                </a:solidFill>
              </a:rPr>
              <a:t>cannot, can’t</a:t>
            </a:r>
          </a:p>
          <a:p>
            <a:pPr marL="0" indent="0">
              <a:buNone/>
            </a:pPr>
            <a:r>
              <a:rPr lang="cs-CZ" sz="2400" dirty="0" smtClean="0"/>
              <a:t>    /</a:t>
            </a:r>
            <a:r>
              <a:rPr lang="en-US" sz="2400" dirty="0" smtClean="0"/>
              <a:t>cannot se </a:t>
            </a:r>
            <a:r>
              <a:rPr lang="cs-CZ" sz="2400" dirty="0" smtClean="0"/>
              <a:t>píše dohromady/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49378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Pomocí </a:t>
            </a:r>
            <a:r>
              <a:rPr lang="cs-CZ" u="sng" dirty="0" smtClean="0"/>
              <a:t>can, can</a:t>
            </a:r>
            <a:r>
              <a:rPr lang="en-US" u="sng" dirty="0" smtClean="0"/>
              <a:t>’t </a:t>
            </a:r>
            <a:r>
              <a:rPr lang="cs-CZ" dirty="0" smtClean="0"/>
              <a:t>můžeme vyjadřovat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noFill/>
        </p:spPr>
        <p:txBody>
          <a:bodyPr>
            <a:normAutofit lnSpcReduction="10000"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Schopnost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Peter </a:t>
            </a:r>
            <a:r>
              <a:rPr lang="cs-CZ" dirty="0" smtClean="0">
                <a:solidFill>
                  <a:srgbClr val="FF0000"/>
                </a:solidFill>
              </a:rPr>
              <a:t>can</a:t>
            </a:r>
            <a:r>
              <a:rPr lang="cs-CZ" dirty="0" smtClean="0"/>
              <a:t> </a:t>
            </a:r>
            <a:r>
              <a:rPr lang="en-US" dirty="0" smtClean="0"/>
              <a:t>swim.    Jane </a:t>
            </a:r>
            <a:r>
              <a:rPr lang="en-US" dirty="0" smtClean="0">
                <a:solidFill>
                  <a:srgbClr val="FF0000"/>
                </a:solidFill>
              </a:rPr>
              <a:t>can’t</a:t>
            </a:r>
            <a:r>
              <a:rPr lang="en-US" dirty="0" smtClean="0"/>
              <a:t> play the guitar.</a:t>
            </a:r>
          </a:p>
          <a:p>
            <a:pPr marL="0" indent="0">
              <a:buNone/>
            </a:pPr>
            <a:endParaRPr lang="cs-CZ" sz="4000" dirty="0" smtClean="0"/>
          </a:p>
          <a:p>
            <a:r>
              <a:rPr lang="cs-CZ" sz="4000" dirty="0" smtClean="0">
                <a:solidFill>
                  <a:srgbClr val="0070C0"/>
                </a:solidFill>
              </a:rPr>
              <a:t>Žádost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</a:t>
            </a:r>
            <a:r>
              <a:rPr lang="cs-CZ" dirty="0" smtClean="0">
                <a:solidFill>
                  <a:srgbClr val="FF0000"/>
                </a:solidFill>
              </a:rPr>
              <a:t>Can</a:t>
            </a:r>
            <a:r>
              <a:rPr lang="cs-CZ" dirty="0" smtClean="0"/>
              <a:t> </a:t>
            </a:r>
            <a:r>
              <a:rPr lang="en-US" dirty="0" smtClean="0">
                <a:solidFill>
                  <a:srgbClr val="FF0000"/>
                </a:solidFill>
              </a:rPr>
              <a:t>you</a:t>
            </a:r>
            <a:r>
              <a:rPr lang="en-US" dirty="0" smtClean="0"/>
              <a:t> lend me your mobile phone? </a:t>
            </a:r>
          </a:p>
          <a:p>
            <a:pPr marL="0" indent="0">
              <a:buNone/>
            </a:pPr>
            <a:r>
              <a:rPr lang="en-US" dirty="0"/>
              <a:t> </a:t>
            </a:r>
            <a:r>
              <a:rPr lang="en-US" dirty="0" smtClean="0"/>
              <a:t>    Yes, </a:t>
            </a:r>
            <a:r>
              <a:rPr lang="en-US" dirty="0" smtClean="0">
                <a:solidFill>
                  <a:srgbClr val="FF0000"/>
                </a:solidFill>
              </a:rPr>
              <a:t>I</a:t>
            </a:r>
            <a:r>
              <a:rPr lang="en-US" dirty="0" smtClean="0"/>
              <a:t> </a:t>
            </a:r>
            <a:r>
              <a:rPr lang="en-US" dirty="0" smtClean="0">
                <a:solidFill>
                  <a:srgbClr val="FF0000"/>
                </a:solidFill>
              </a:rPr>
              <a:t>can</a:t>
            </a:r>
            <a:r>
              <a:rPr lang="en-US" dirty="0" smtClean="0"/>
              <a:t>. </a:t>
            </a:r>
            <a:r>
              <a:rPr lang="cs-CZ" dirty="0" smtClean="0"/>
              <a:t> </a:t>
            </a:r>
            <a:r>
              <a:rPr lang="cs-CZ" sz="2400" dirty="0" smtClean="0"/>
              <a:t>/žádosti vyhovíme/</a:t>
            </a:r>
            <a:r>
              <a:rPr lang="en-US" sz="2400" dirty="0" smtClean="0"/>
              <a:t>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</a:t>
            </a:r>
            <a:r>
              <a:rPr lang="en-US" dirty="0" smtClean="0"/>
              <a:t>No, I’m sorry.  </a:t>
            </a:r>
            <a:r>
              <a:rPr lang="en-US" dirty="0" smtClean="0">
                <a:solidFill>
                  <a:srgbClr val="FF0000"/>
                </a:solidFill>
              </a:rPr>
              <a:t>I can’t</a:t>
            </a:r>
            <a:r>
              <a:rPr lang="en-US" dirty="0" smtClean="0"/>
              <a:t>.</a:t>
            </a:r>
            <a:r>
              <a:rPr lang="cs-CZ" dirty="0" smtClean="0"/>
              <a:t>  </a:t>
            </a:r>
            <a:r>
              <a:rPr lang="cs-CZ" sz="2400" dirty="0" smtClean="0"/>
              <a:t>/žádosti nevyhovíme/</a:t>
            </a:r>
          </a:p>
        </p:txBody>
      </p:sp>
    </p:spTree>
    <p:extLst>
      <p:ext uri="{BB962C8B-B14F-4D97-AF65-F5344CB8AC3E}">
        <p14:creationId xmlns:p14="http://schemas.microsoft.com/office/powerpoint/2010/main" val="2021992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Pomocí </a:t>
            </a:r>
            <a:r>
              <a:rPr lang="cs-CZ" u="sng" dirty="0" smtClean="0"/>
              <a:t>can, can</a:t>
            </a:r>
            <a:r>
              <a:rPr lang="en-US" u="sng" dirty="0" smtClean="0"/>
              <a:t>’t </a:t>
            </a:r>
            <a:r>
              <a:rPr lang="cs-CZ" dirty="0" smtClean="0"/>
              <a:t>můžeme vyjadřovat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noFill/>
        </p:spPr>
        <p:txBody>
          <a:bodyPr>
            <a:normAutofit/>
          </a:bodyPr>
          <a:lstStyle/>
          <a:p>
            <a:r>
              <a:rPr lang="en-US" sz="4000" dirty="0" smtClean="0">
                <a:solidFill>
                  <a:srgbClr val="0070C0"/>
                </a:solidFill>
              </a:rPr>
              <a:t>Svolen</a:t>
            </a:r>
            <a:r>
              <a:rPr lang="cs-CZ" sz="4000" dirty="0" smtClean="0">
                <a:solidFill>
                  <a:srgbClr val="0070C0"/>
                </a:solidFill>
              </a:rPr>
              <a:t>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en-US" dirty="0" smtClean="0">
                <a:solidFill>
                  <a:srgbClr val="FF0000"/>
                </a:solidFill>
              </a:rPr>
              <a:t>You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can</a:t>
            </a:r>
            <a:r>
              <a:rPr lang="cs-CZ" dirty="0" smtClean="0"/>
              <a:t> </a:t>
            </a:r>
            <a:r>
              <a:rPr lang="en-US" dirty="0" smtClean="0"/>
              <a:t>park the car here.    </a:t>
            </a:r>
          </a:p>
          <a:p>
            <a:pPr marL="0" indent="0">
              <a:buNone/>
            </a:pPr>
            <a:endParaRPr lang="cs-CZ" sz="4000" dirty="0" smtClean="0"/>
          </a:p>
          <a:p>
            <a:r>
              <a:rPr lang="cs-CZ" sz="4000" dirty="0" smtClean="0">
                <a:solidFill>
                  <a:srgbClr val="0070C0"/>
                </a:solidFill>
              </a:rPr>
              <a:t>Zákaz /není dovoleno/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</a:t>
            </a:r>
            <a:r>
              <a:rPr lang="en-US" dirty="0" smtClean="0">
                <a:solidFill>
                  <a:srgbClr val="FF0000"/>
                </a:solidFill>
              </a:rPr>
              <a:t>You can’t </a:t>
            </a:r>
            <a:r>
              <a:rPr lang="en-US" dirty="0" smtClean="0"/>
              <a:t>smoke here.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181913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Pomocí </a:t>
            </a:r>
            <a:r>
              <a:rPr lang="cs-CZ" u="sng" dirty="0" smtClean="0"/>
              <a:t>can, can</a:t>
            </a:r>
            <a:r>
              <a:rPr lang="en-US" u="sng" dirty="0" smtClean="0"/>
              <a:t>’t </a:t>
            </a:r>
            <a:r>
              <a:rPr lang="cs-CZ" dirty="0" smtClean="0"/>
              <a:t>můžeme vyjadřovat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noFill/>
        </p:spPr>
        <p:txBody>
          <a:bodyPr>
            <a:normAutofit/>
          </a:bodyPr>
          <a:lstStyle/>
          <a:p>
            <a:r>
              <a:rPr lang="en-US" sz="4000" dirty="0" smtClean="0">
                <a:solidFill>
                  <a:srgbClr val="0070C0"/>
                </a:solidFill>
              </a:rPr>
              <a:t>Sm</a:t>
            </a:r>
            <a:r>
              <a:rPr lang="cs-CZ" sz="4000" dirty="0" smtClean="0">
                <a:solidFill>
                  <a:srgbClr val="0070C0"/>
                </a:solidFill>
              </a:rPr>
              <a:t>yslové vnímání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>
                <a:solidFill>
                  <a:srgbClr val="FF0000"/>
                </a:solidFill>
              </a:rPr>
              <a:t>I can </a:t>
            </a:r>
            <a:r>
              <a:rPr lang="en-US" dirty="0" smtClean="0">
                <a:solidFill>
                  <a:srgbClr val="FF0000"/>
                </a:solidFill>
              </a:rPr>
              <a:t>see </a:t>
            </a:r>
            <a:r>
              <a:rPr lang="en-US" dirty="0" smtClean="0"/>
              <a:t>a young woman in the picture.</a:t>
            </a:r>
          </a:p>
          <a:p>
            <a:pPr marL="0" indent="0">
              <a:buNone/>
            </a:pPr>
            <a:r>
              <a:rPr lang="en-US" dirty="0"/>
              <a:t> </a:t>
            </a:r>
            <a:r>
              <a:rPr lang="en-US" dirty="0" smtClean="0"/>
              <a:t>   </a:t>
            </a:r>
            <a:r>
              <a:rPr lang="en-US" dirty="0" smtClean="0">
                <a:solidFill>
                  <a:srgbClr val="FF0000"/>
                </a:solidFill>
              </a:rPr>
              <a:t>We can’t hear</a:t>
            </a:r>
            <a:r>
              <a:rPr lang="en-US" dirty="0" smtClean="0"/>
              <a:t> you.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32227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9999"/>
          </a:solidFill>
        </p:spPr>
        <p:txBody>
          <a:bodyPr/>
          <a:lstStyle/>
          <a:p>
            <a:r>
              <a:rPr lang="cs-CZ" dirty="0" smtClean="0"/>
              <a:t>Spojte otázky a odpovědi.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Can Tom </a:t>
            </a:r>
            <a:r>
              <a:rPr lang="en-US" dirty="0" smtClean="0"/>
              <a:t>speak English?                    Yes, you can.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Can I open the window?                   No, she can’t.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Can you lend me your bike?                Yes, he can. </a:t>
            </a:r>
          </a:p>
          <a:p>
            <a:pPr marL="0" indent="0">
              <a:buNone/>
            </a:pPr>
            <a:endParaRPr lang="en-US" dirty="0"/>
          </a:p>
          <a:p>
            <a:pPr marL="0" lvl="0" indent="0">
              <a:buNone/>
            </a:pPr>
            <a:r>
              <a:rPr lang="en-US" dirty="0" smtClean="0"/>
              <a:t>Can Alice sing well?                     </a:t>
            </a:r>
            <a:r>
              <a:rPr lang="en-US" dirty="0" smtClean="0">
                <a:solidFill>
                  <a:prstClr val="black"/>
                </a:solidFill>
              </a:rPr>
              <a:t>No</a:t>
            </a:r>
            <a:r>
              <a:rPr lang="en-US" dirty="0">
                <a:solidFill>
                  <a:prstClr val="black"/>
                </a:solidFill>
              </a:rPr>
              <a:t>, I’m sorry. I can’t.</a:t>
            </a:r>
          </a:p>
          <a:p>
            <a:pPr marL="0" indent="0">
              <a:buNone/>
            </a:pPr>
            <a:r>
              <a:rPr lang="en-US" dirty="0" smtClean="0"/>
              <a:t>                     </a:t>
            </a:r>
            <a:endParaRPr lang="en-US" dirty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33" name="Přímá spojnice se šipkou 32"/>
          <p:cNvCxnSpPr/>
          <p:nvPr/>
        </p:nvCxnSpPr>
        <p:spPr>
          <a:xfrm>
            <a:off x="4283968" y="1988840"/>
            <a:ext cx="1800200" cy="2016224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 flipV="1">
            <a:off x="4427984" y="1916832"/>
            <a:ext cx="1440160" cy="1080120"/>
          </a:xfrm>
          <a:prstGeom prst="straightConnector1">
            <a:avLst/>
          </a:prstGeom>
          <a:ln w="190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>
            <a:off x="4788024" y="4293096"/>
            <a:ext cx="504056" cy="792088"/>
          </a:xfrm>
          <a:prstGeom prst="straightConnector1">
            <a:avLst/>
          </a:prstGeom>
          <a:ln w="190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 flipV="1">
            <a:off x="3563888" y="2996952"/>
            <a:ext cx="2304256" cy="2232248"/>
          </a:xfrm>
          <a:prstGeom prst="straightConnector1">
            <a:avLst/>
          </a:prstGeom>
          <a:ln w="190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3858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9999"/>
          </a:solidFill>
        </p:spPr>
        <p:txBody>
          <a:bodyPr/>
          <a:lstStyle/>
          <a:p>
            <a:r>
              <a:rPr lang="cs-CZ" dirty="0" smtClean="0"/>
              <a:t>Přeložte následující věty.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Umím docela dobře lyžovat.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</a:t>
            </a:r>
            <a:r>
              <a:rPr lang="cs-CZ" sz="2800" dirty="0" smtClean="0">
                <a:solidFill>
                  <a:srgbClr val="FF0000"/>
                </a:solidFill>
              </a:rPr>
              <a:t>I can ski quite well.</a:t>
            </a:r>
          </a:p>
          <a:p>
            <a:r>
              <a:rPr lang="cs-CZ" sz="2800" dirty="0" smtClean="0"/>
              <a:t>Nevidím tě.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</a:t>
            </a:r>
            <a:r>
              <a:rPr lang="cs-CZ" sz="2800" dirty="0" smtClean="0">
                <a:solidFill>
                  <a:srgbClr val="FF0000"/>
                </a:solidFill>
              </a:rPr>
              <a:t>I c</a:t>
            </a:r>
            <a:r>
              <a:rPr lang="en-US" sz="2800" dirty="0" smtClean="0">
                <a:solidFill>
                  <a:srgbClr val="FF0000"/>
                </a:solidFill>
              </a:rPr>
              <a:t>an’t see you.</a:t>
            </a:r>
          </a:p>
          <a:p>
            <a:r>
              <a:rPr lang="en-US" sz="2800" dirty="0" smtClean="0"/>
              <a:t>M</a:t>
            </a:r>
            <a:r>
              <a:rPr lang="cs-CZ" sz="2800" dirty="0" smtClean="0"/>
              <a:t>ůžeš mi půjčit svůj fotoaparát.</a:t>
            </a:r>
            <a:endParaRPr lang="en-US" sz="2800" dirty="0" smtClean="0"/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    </a:t>
            </a:r>
            <a:r>
              <a:rPr lang="en-US" sz="2800" dirty="0" smtClean="0">
                <a:solidFill>
                  <a:srgbClr val="FF0000"/>
                </a:solidFill>
              </a:rPr>
              <a:t>Can you lend me you camera?</a:t>
            </a:r>
            <a:endParaRPr lang="cs-CZ" sz="2800" dirty="0" smtClean="0">
              <a:solidFill>
                <a:srgbClr val="FF0000"/>
              </a:solidFill>
            </a:endParaRPr>
          </a:p>
          <a:p>
            <a:r>
              <a:rPr lang="cs-CZ" sz="2800" dirty="0" smtClean="0"/>
              <a:t>Můžu si půjčit tvůj časopis?</a:t>
            </a:r>
          </a:p>
          <a:p>
            <a:pPr marL="0" indent="0">
              <a:buNone/>
            </a:pPr>
            <a:r>
              <a:rPr lang="en-US" sz="2800" dirty="0" smtClean="0"/>
              <a:t>     </a:t>
            </a:r>
            <a:r>
              <a:rPr lang="cs-CZ" sz="2800" dirty="0" smtClean="0">
                <a:solidFill>
                  <a:srgbClr val="FF0000"/>
                </a:solidFill>
              </a:rPr>
              <a:t>Can I b</a:t>
            </a:r>
            <a:r>
              <a:rPr lang="en-US" sz="2800" dirty="0" smtClean="0">
                <a:solidFill>
                  <a:srgbClr val="FF0000"/>
                </a:solidFill>
              </a:rPr>
              <a:t>orrow your magazine?</a:t>
            </a:r>
            <a:endParaRPr lang="cs-CZ" sz="2800" dirty="0" smtClean="0">
              <a:solidFill>
                <a:srgbClr val="FF0000"/>
              </a:solidFill>
            </a:endParaRPr>
          </a:p>
          <a:p>
            <a:endParaRPr lang="cs-CZ" sz="2000" dirty="0" smtClean="0"/>
          </a:p>
          <a:p>
            <a:endParaRPr lang="cs-CZ" sz="20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000" dirty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  </a:t>
            </a:r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144109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288</Words>
  <Application>Microsoft Office PowerPoint</Application>
  <PresentationFormat>Předvádění na obrazovce (4:3)</PresentationFormat>
  <Paragraphs>49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Microsoft Word Document</vt:lpstr>
      <vt:lpstr>Prezentace aplikace PowerPoint</vt:lpstr>
      <vt:lpstr>Can, can’t</vt:lpstr>
      <vt:lpstr>Can je modální /způsobové sloveso/</vt:lpstr>
      <vt:lpstr>Pomocí can, can’t můžeme vyjadřovat</vt:lpstr>
      <vt:lpstr>Pomocí can, can’t můžeme vyjadřovat</vt:lpstr>
      <vt:lpstr>Pomocí can, can’t můžeme vyjadřovat</vt:lpstr>
      <vt:lpstr>Spojte otázky a odpovědi.</vt:lpstr>
      <vt:lpstr>Přeložte následující věty.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Can, can’t</dc:title>
  <dc:creator>Hana Urbanová</dc:creator>
  <cp:lastModifiedBy>Hana Urbanová</cp:lastModifiedBy>
  <cp:revision>14</cp:revision>
  <dcterms:created xsi:type="dcterms:W3CDTF">2013-10-01T18:24:30Z</dcterms:created>
  <dcterms:modified xsi:type="dcterms:W3CDTF">2013-10-30T10:35:38Z</dcterms:modified>
</cp:coreProperties>
</file>