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68" r:id="rId4"/>
    <p:sldId id="270" r:id="rId5"/>
    <p:sldId id="271" r:id="rId6"/>
    <p:sldId id="272" r:id="rId7"/>
    <p:sldId id="273" r:id="rId8"/>
    <p:sldId id="274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29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186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9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309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8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774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933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710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85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179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553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D1242-93BA-4574-AF0F-AF56924F039B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195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8843429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442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_Soustava SI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26.8.2013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5.9.2013, 1.L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4567834"/>
              </p:ext>
            </p:extLst>
          </p:nvPr>
        </p:nvGraphicFramePr>
        <p:xfrm>
          <a:off x="827584" y="836712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Vysvětluje typy používaných jednotek.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Součástí je i definování základních veličin soustavy SI.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Soustava SI, základní jednotky, odvozené jednotky, násobky a díly, vedlejší jednotky.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se objeví rozdělení fyzikálních jednotek.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závěr si mohou žáci zopakovat znalost veličin, jejich značek a jednotek, nejlépe na interaktivní tabuli.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25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235967"/>
            <a:ext cx="27458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Soustava SI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4769" y="856357"/>
            <a:ext cx="856895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Soustava SI je mezinárodně domluvená soustava jednotek fyzikálních veličin, která vznikla v roce 1960.</a:t>
            </a:r>
          </a:p>
          <a:p>
            <a:endParaRPr lang="cs-CZ" sz="3200" dirty="0"/>
          </a:p>
          <a:p>
            <a:r>
              <a:rPr lang="cs-CZ" sz="3200" dirty="0" smtClean="0"/>
              <a:t>Tvoří ji: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základní jednotky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odvozené jednotky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násobky a díly jednotek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vedlejší jednotky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15529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885698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Soustava SI</a:t>
            </a:r>
            <a:endParaRPr lang="cs-CZ" sz="2400" dirty="0"/>
          </a:p>
          <a:p>
            <a:r>
              <a:rPr lang="cs-CZ" sz="2400" dirty="0"/>
              <a:t>(z francouzského Le </a:t>
            </a:r>
            <a:r>
              <a:rPr lang="cs-CZ" sz="2400" b="1" dirty="0"/>
              <a:t>S</a:t>
            </a:r>
            <a:r>
              <a:rPr lang="cs-CZ" sz="2400" dirty="0"/>
              <a:t>ystème </a:t>
            </a:r>
            <a:r>
              <a:rPr lang="cs-CZ" sz="2400" b="1" dirty="0"/>
              <a:t>I</a:t>
            </a:r>
            <a:r>
              <a:rPr lang="cs-CZ" sz="2400" dirty="0"/>
              <a:t>nternational d'Unités)</a:t>
            </a:r>
          </a:p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b="1" dirty="0">
                <a:solidFill>
                  <a:srgbClr val="0000FF"/>
                </a:solidFill>
              </a:rPr>
              <a:t>Fyzikální veličina     </a:t>
            </a:r>
            <a:r>
              <a:rPr lang="cs-CZ" sz="2400" b="1" dirty="0" smtClean="0">
                <a:solidFill>
                  <a:srgbClr val="0000FF"/>
                </a:solidFill>
              </a:rPr>
              <a:t>		Značka   	</a:t>
            </a:r>
            <a:r>
              <a:rPr lang="cs-CZ" sz="2400" b="1" dirty="0" smtClean="0">
                <a:solidFill>
                  <a:srgbClr val="00B0F0"/>
                </a:solidFill>
              </a:rPr>
              <a:t>Jednotka 	Značka </a:t>
            </a:r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b="1" dirty="0"/>
              <a:t>Délka 			</a:t>
            </a:r>
            <a:r>
              <a:rPr lang="cs-CZ" sz="2400" b="1" dirty="0" smtClean="0"/>
              <a:t>	</a:t>
            </a:r>
            <a:r>
              <a:rPr lang="cs-CZ" sz="2400" b="1" dirty="0" smtClean="0">
                <a:latin typeface="Andalus" pitchFamily="18" charset="-78"/>
                <a:cs typeface="Andalus" pitchFamily="18" charset="-78"/>
              </a:rPr>
              <a:t>l</a:t>
            </a:r>
            <a:r>
              <a:rPr lang="cs-CZ" sz="2400" b="1" dirty="0" smtClean="0"/>
              <a:t> </a:t>
            </a:r>
            <a:r>
              <a:rPr lang="cs-CZ" sz="2400" b="1" dirty="0"/>
              <a:t>		</a:t>
            </a:r>
            <a:r>
              <a:rPr lang="cs-CZ" sz="2400" b="1" dirty="0" smtClean="0"/>
              <a:t>metr</a:t>
            </a:r>
            <a:r>
              <a:rPr lang="cs-CZ" sz="2400" b="1" dirty="0"/>
              <a:t>		</a:t>
            </a:r>
            <a:r>
              <a:rPr lang="cs-CZ" sz="2400" b="1" dirty="0" smtClean="0"/>
              <a:t> </a:t>
            </a:r>
            <a:r>
              <a:rPr lang="cs-CZ" sz="2400" b="1" dirty="0"/>
              <a:t>m </a:t>
            </a:r>
            <a:endParaRPr lang="cs-CZ" sz="2400" dirty="0"/>
          </a:p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b="1" dirty="0"/>
              <a:t>Hmotnost		</a:t>
            </a:r>
            <a:r>
              <a:rPr lang="cs-CZ" sz="2400" b="1" dirty="0" smtClean="0"/>
              <a:t>	m </a:t>
            </a:r>
            <a:r>
              <a:rPr lang="cs-CZ" sz="2400" b="1" dirty="0"/>
              <a:t>		</a:t>
            </a:r>
            <a:r>
              <a:rPr lang="cs-CZ" sz="2400" b="1" dirty="0" smtClean="0"/>
              <a:t>kilogram </a:t>
            </a:r>
            <a:r>
              <a:rPr lang="cs-CZ" sz="2400" b="1" dirty="0"/>
              <a:t>	</a:t>
            </a:r>
            <a:r>
              <a:rPr lang="cs-CZ" sz="2400" b="1" dirty="0" smtClean="0"/>
              <a:t>kg</a:t>
            </a:r>
            <a:endParaRPr lang="cs-CZ" sz="2400" dirty="0"/>
          </a:p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b="1" dirty="0"/>
              <a:t>Čas			</a:t>
            </a:r>
            <a:r>
              <a:rPr lang="cs-CZ" sz="2400" b="1" dirty="0" smtClean="0"/>
              <a:t>	t </a:t>
            </a:r>
            <a:r>
              <a:rPr lang="cs-CZ" sz="2400" b="1" dirty="0"/>
              <a:t>		</a:t>
            </a:r>
            <a:r>
              <a:rPr lang="cs-CZ" sz="2400" b="1" dirty="0" smtClean="0"/>
              <a:t>sekunda </a:t>
            </a:r>
            <a:r>
              <a:rPr lang="cs-CZ" sz="2400" b="1" dirty="0"/>
              <a:t>	</a:t>
            </a:r>
            <a:r>
              <a:rPr lang="cs-CZ" sz="2400" b="1" dirty="0" smtClean="0"/>
              <a:t>s </a:t>
            </a:r>
            <a:endParaRPr lang="cs-CZ" sz="2400" dirty="0"/>
          </a:p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b="1" dirty="0"/>
              <a:t>Teplota (termodynamická) 	T 		</a:t>
            </a:r>
            <a:r>
              <a:rPr lang="cs-CZ" sz="2400" b="1" dirty="0" smtClean="0"/>
              <a:t>kelvin </a:t>
            </a:r>
            <a:r>
              <a:rPr lang="cs-CZ" sz="2400" b="1" dirty="0"/>
              <a:t>		K</a:t>
            </a:r>
            <a:endParaRPr lang="cs-CZ" sz="2400" dirty="0"/>
          </a:p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b="1" dirty="0"/>
              <a:t>Látkové množství 		n 		</a:t>
            </a:r>
            <a:r>
              <a:rPr lang="cs-CZ" sz="2400" b="1" dirty="0" smtClean="0"/>
              <a:t>mol </a:t>
            </a:r>
            <a:r>
              <a:rPr lang="cs-CZ" sz="2400" b="1" dirty="0"/>
              <a:t>		</a:t>
            </a:r>
            <a:r>
              <a:rPr lang="cs-CZ" sz="2400" b="1" dirty="0" smtClean="0"/>
              <a:t>mol</a:t>
            </a:r>
            <a:endParaRPr lang="cs-CZ" sz="2400" dirty="0"/>
          </a:p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b="1" dirty="0"/>
              <a:t>Elektrický proud 		I 		</a:t>
            </a:r>
            <a:r>
              <a:rPr lang="cs-CZ" sz="2400" b="1" dirty="0" smtClean="0"/>
              <a:t>ampér 	</a:t>
            </a:r>
            <a:r>
              <a:rPr lang="cs-CZ" sz="2400" b="1" dirty="0"/>
              <a:t>	A </a:t>
            </a:r>
            <a:endParaRPr lang="cs-CZ" sz="2400" dirty="0"/>
          </a:p>
          <a:p>
            <a:r>
              <a:rPr lang="cs-CZ" sz="2400" b="1" dirty="0"/>
              <a:t> </a:t>
            </a:r>
            <a:endParaRPr lang="cs-CZ" sz="2400" dirty="0"/>
          </a:p>
          <a:p>
            <a:r>
              <a:rPr lang="cs-CZ" sz="2400" b="1" dirty="0"/>
              <a:t>Svítivost 			I 		</a:t>
            </a:r>
            <a:r>
              <a:rPr lang="cs-CZ" sz="2400" b="1" dirty="0" smtClean="0"/>
              <a:t>kandela </a:t>
            </a:r>
            <a:r>
              <a:rPr lang="cs-CZ" sz="2400" b="1" dirty="0"/>
              <a:t>	</a:t>
            </a:r>
            <a:r>
              <a:rPr lang="cs-CZ" sz="2400" b="1" dirty="0" smtClean="0"/>
              <a:t>cd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96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156" y="182067"/>
            <a:ext cx="903649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metr </a:t>
            </a:r>
            <a:endParaRPr lang="cs-CZ" sz="2000" dirty="0"/>
          </a:p>
          <a:p>
            <a:r>
              <a:rPr lang="cs-CZ" sz="2000" dirty="0"/>
              <a:t>délka dráhy, kterou proběhne světlo ve vakuu za 1/299 792 458 sekundy </a:t>
            </a:r>
          </a:p>
          <a:p>
            <a:r>
              <a:rPr lang="cs-CZ" sz="2000" b="1" dirty="0"/>
              <a:t>kilogram </a:t>
            </a:r>
            <a:endParaRPr lang="cs-CZ" sz="2000" dirty="0"/>
          </a:p>
          <a:p>
            <a:r>
              <a:rPr lang="cs-CZ" sz="2000" dirty="0"/>
              <a:t>hmotnost mezinárodního prototypu kilogramu uloženého v Mezinárodním úřadě pro váhy a míry v Sévres u Paříže </a:t>
            </a:r>
          </a:p>
          <a:p>
            <a:r>
              <a:rPr lang="cs-CZ" sz="2000" b="1" dirty="0"/>
              <a:t>sekunda </a:t>
            </a:r>
            <a:endParaRPr lang="cs-CZ" sz="2000" dirty="0"/>
          </a:p>
          <a:p>
            <a:r>
              <a:rPr lang="cs-CZ" sz="2000" dirty="0"/>
              <a:t>doba rovnající se 9 192 631 770 periodám záření, které odpovídá přechodu mezi dvěma hladinami velmi jemné struktury základního stavu atomu cesia 133 </a:t>
            </a:r>
          </a:p>
          <a:p>
            <a:r>
              <a:rPr lang="cs-CZ" sz="2000" b="1" dirty="0"/>
              <a:t>ampér </a:t>
            </a:r>
            <a:endParaRPr lang="cs-CZ" sz="2000" dirty="0"/>
          </a:p>
          <a:p>
            <a:r>
              <a:rPr lang="cs-CZ" sz="2000" dirty="0"/>
              <a:t>stálý elektrický proud, který při průchodu dvěma přímými rovnoběžnými nekonečně dlouhými vodiči zanedbatelného kruhového průřezu umístěnými ve vakuu ve vzájemné vzdálenosti 1 metr vyvolá mezi nimi stálou sílu 2.10</a:t>
            </a:r>
            <a:r>
              <a:rPr lang="cs-CZ" sz="2000" baseline="30000" dirty="0"/>
              <a:t>-7</a:t>
            </a:r>
            <a:r>
              <a:rPr lang="cs-CZ" sz="2000" dirty="0"/>
              <a:t> newtonu na 1 metr délky vodiče </a:t>
            </a:r>
          </a:p>
          <a:p>
            <a:r>
              <a:rPr lang="cs-CZ" sz="2000" b="1" dirty="0"/>
              <a:t>kelvin </a:t>
            </a:r>
            <a:endParaRPr lang="cs-CZ" sz="2000" dirty="0"/>
          </a:p>
          <a:p>
            <a:r>
              <a:rPr lang="cs-CZ" sz="2000" dirty="0"/>
              <a:t>kelvin je 1/273,16 termodynamické teploty trojného bodu vody </a:t>
            </a:r>
          </a:p>
          <a:p>
            <a:r>
              <a:rPr lang="cs-CZ" sz="2000" b="1" dirty="0"/>
              <a:t>mol </a:t>
            </a:r>
            <a:endParaRPr lang="cs-CZ" sz="2000" dirty="0"/>
          </a:p>
          <a:p>
            <a:r>
              <a:rPr lang="cs-CZ" sz="2000" dirty="0"/>
              <a:t>mol je látkové množství soustavy, která obsahuje právě tolik elementárních jedinců (entit), kolik je atomů v 0,012 kilogramu nuklidu uhlíku </a:t>
            </a:r>
            <a:r>
              <a:rPr lang="cs-CZ" sz="2000" baseline="-25000" dirty="0"/>
              <a:t>6</a:t>
            </a:r>
            <a:r>
              <a:rPr lang="cs-CZ" sz="2000" baseline="30000" dirty="0"/>
              <a:t>12</a:t>
            </a:r>
            <a:r>
              <a:rPr lang="cs-CZ" sz="2000" dirty="0"/>
              <a:t>C (přesně) </a:t>
            </a:r>
          </a:p>
          <a:p>
            <a:r>
              <a:rPr lang="cs-CZ" sz="2000" b="1" dirty="0"/>
              <a:t>kandela </a:t>
            </a:r>
            <a:endParaRPr lang="cs-CZ" sz="2000" dirty="0"/>
          </a:p>
          <a:p>
            <a:r>
              <a:rPr lang="cs-CZ" sz="2000" dirty="0"/>
              <a:t>kandela je svítivost zdroje, který v daném směru vysílá monochromatické záření o kmitočtu 540.10</a:t>
            </a:r>
            <a:r>
              <a:rPr lang="cs-CZ" sz="2000" baseline="30000" dirty="0"/>
              <a:t>12</a:t>
            </a:r>
            <a:r>
              <a:rPr lang="cs-CZ" sz="2000" dirty="0"/>
              <a:t> hertzů a jehož zářivost v tomto směru je 1/683 wattu na steradián </a:t>
            </a:r>
          </a:p>
        </p:txBody>
      </p:sp>
    </p:spTree>
    <p:extLst>
      <p:ext uri="{BB962C8B-B14F-4D97-AF65-F5344CB8AC3E}">
        <p14:creationId xmlns:p14="http://schemas.microsoft.com/office/powerpoint/2010/main" val="404543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216944"/>
            <a:ext cx="41948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Odvozené jednotky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38297"/>
            <a:ext cx="871296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Odvozené jednotky se tvoří kombinacemi základních jednotek.</a:t>
            </a:r>
          </a:p>
          <a:p>
            <a:endParaRPr lang="cs-CZ" sz="2400" dirty="0"/>
          </a:p>
          <a:p>
            <a:r>
              <a:rPr lang="cs-CZ" sz="2800" dirty="0" smtClean="0"/>
              <a:t>ms</a:t>
            </a:r>
            <a:r>
              <a:rPr lang="cs-CZ" sz="2800" baseline="30000" dirty="0" smtClean="0"/>
              <a:t>-1</a:t>
            </a:r>
          </a:p>
          <a:p>
            <a:endParaRPr lang="cs-CZ" sz="2800" dirty="0" smtClean="0"/>
          </a:p>
          <a:p>
            <a:r>
              <a:rPr lang="cs-CZ" sz="2800" dirty="0" smtClean="0"/>
              <a:t>kgm</a:t>
            </a:r>
            <a:r>
              <a:rPr lang="cs-CZ" sz="2800" baseline="30000" dirty="0" smtClean="0"/>
              <a:t>3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005064"/>
            <a:ext cx="87129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Některé z nich mají své jméno podle význačných fyziků:</a:t>
            </a:r>
          </a:p>
          <a:p>
            <a:endParaRPr lang="cs-CZ" sz="2000" dirty="0"/>
          </a:p>
          <a:p>
            <a:r>
              <a:rPr lang="cs-CZ" sz="2800" dirty="0"/>
              <a:t>Newton      N = kg m s</a:t>
            </a:r>
            <a:r>
              <a:rPr lang="cs-CZ" sz="2800" baseline="30000" dirty="0"/>
              <a:t>-2</a:t>
            </a:r>
          </a:p>
          <a:p>
            <a:endParaRPr lang="cs-CZ" sz="2800" dirty="0"/>
          </a:p>
          <a:p>
            <a:r>
              <a:rPr lang="cs-CZ" sz="2800" dirty="0"/>
              <a:t>Joule            J = kg m</a:t>
            </a:r>
            <a:r>
              <a:rPr lang="cs-CZ" sz="2800" baseline="30000" dirty="0"/>
              <a:t>2</a:t>
            </a:r>
            <a:r>
              <a:rPr lang="cs-CZ" sz="2800" dirty="0"/>
              <a:t> </a:t>
            </a:r>
            <a:r>
              <a:rPr lang="cs-CZ" sz="2800" dirty="0" smtClean="0"/>
              <a:t>s</a:t>
            </a:r>
            <a:r>
              <a:rPr lang="cs-CZ" sz="2800" baseline="30000" dirty="0" smtClean="0"/>
              <a:t>-2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218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172978"/>
            <a:ext cx="4640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Násobky a díly jednotek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874167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Tvoří se ze základních a odvozených jednotek pomocí mocnin o základu 10.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3849" y="2348880"/>
            <a:ext cx="87129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Násobky:</a:t>
            </a:r>
            <a:r>
              <a:rPr lang="cs-CZ" sz="2400" dirty="0" smtClean="0"/>
              <a:t>				</a:t>
            </a:r>
            <a:r>
              <a:rPr lang="cs-CZ" sz="2400" b="1" dirty="0" smtClean="0"/>
              <a:t>Díly:</a:t>
            </a:r>
          </a:p>
          <a:p>
            <a:endParaRPr lang="cs-CZ" sz="2400" b="1" dirty="0" smtClean="0"/>
          </a:p>
          <a:p>
            <a:r>
              <a:rPr lang="cs-CZ" sz="2400" dirty="0" smtClean="0"/>
              <a:t>1000000000000 tera     </a:t>
            </a:r>
            <a:r>
              <a:rPr lang="cs-CZ" sz="2400" b="1" dirty="0" smtClean="0"/>
              <a:t>T</a:t>
            </a:r>
            <a:r>
              <a:rPr lang="cs-CZ" sz="2400" dirty="0" smtClean="0"/>
              <a:t>		0,1			deci	</a:t>
            </a:r>
            <a:r>
              <a:rPr lang="cs-CZ" sz="2400" b="1" dirty="0" smtClean="0"/>
              <a:t>d</a:t>
            </a:r>
            <a:endParaRPr lang="cs-CZ" sz="2400" b="1" dirty="0"/>
          </a:p>
          <a:p>
            <a:r>
              <a:rPr lang="cs-CZ" sz="2400" dirty="0" smtClean="0"/>
              <a:t>					0,01			centi	</a:t>
            </a:r>
            <a:r>
              <a:rPr lang="cs-CZ" sz="2400" b="1" dirty="0" smtClean="0"/>
              <a:t>c</a:t>
            </a:r>
          </a:p>
          <a:p>
            <a:r>
              <a:rPr lang="cs-CZ" sz="2400" dirty="0" smtClean="0"/>
              <a:t>1000000000       giga     </a:t>
            </a:r>
            <a:r>
              <a:rPr lang="cs-CZ" sz="2400" b="1" dirty="0" smtClean="0"/>
              <a:t>G</a:t>
            </a:r>
            <a:r>
              <a:rPr lang="cs-CZ" sz="2400" dirty="0" smtClean="0"/>
              <a:t>		0,001			mili	</a:t>
            </a:r>
            <a:r>
              <a:rPr lang="cs-CZ" sz="2400" b="1" dirty="0" smtClean="0"/>
              <a:t>m</a:t>
            </a:r>
            <a:endParaRPr lang="cs-CZ" sz="2400" b="1" dirty="0"/>
          </a:p>
          <a:p>
            <a:endParaRPr lang="cs-CZ" sz="2400" dirty="0" smtClean="0"/>
          </a:p>
          <a:p>
            <a:r>
              <a:rPr lang="cs-CZ" sz="2400" dirty="0" smtClean="0"/>
              <a:t>1000000             mega  </a:t>
            </a:r>
            <a:r>
              <a:rPr lang="cs-CZ" sz="2400" b="1" dirty="0" smtClean="0"/>
              <a:t>M</a:t>
            </a:r>
            <a:r>
              <a:rPr lang="cs-CZ" sz="2400" dirty="0" smtClean="0"/>
              <a:t>		0,000001		mikro	</a:t>
            </a:r>
            <a:r>
              <a:rPr lang="el-GR" sz="2400" b="1" dirty="0" smtClean="0"/>
              <a:t>μ</a:t>
            </a:r>
            <a:endParaRPr lang="cs-CZ" sz="2400" b="1" dirty="0"/>
          </a:p>
          <a:p>
            <a:endParaRPr lang="cs-CZ" sz="2400" dirty="0" smtClean="0"/>
          </a:p>
          <a:p>
            <a:r>
              <a:rPr lang="cs-CZ" sz="2400" dirty="0" smtClean="0"/>
              <a:t>1000                    kilo      </a:t>
            </a:r>
            <a:r>
              <a:rPr lang="cs-CZ" sz="2400" b="1" dirty="0" smtClean="0"/>
              <a:t>k</a:t>
            </a:r>
            <a:r>
              <a:rPr lang="cs-CZ" sz="2400" dirty="0" smtClean="0"/>
              <a:t>		0,000000001		nano	</a:t>
            </a:r>
            <a:r>
              <a:rPr lang="cs-CZ" sz="2400" b="1" dirty="0" smtClean="0"/>
              <a:t>n</a:t>
            </a:r>
            <a:endParaRPr lang="cs-CZ" sz="2400" b="1" dirty="0"/>
          </a:p>
          <a:p>
            <a:r>
              <a:rPr lang="cs-CZ" sz="2400" dirty="0" smtClean="0"/>
              <a:t>100                      hekto  </a:t>
            </a:r>
            <a:r>
              <a:rPr lang="cs-CZ" sz="2400" b="1" dirty="0" smtClean="0"/>
              <a:t>h</a:t>
            </a:r>
          </a:p>
          <a:p>
            <a:r>
              <a:rPr lang="cs-CZ" sz="2400" dirty="0" smtClean="0"/>
              <a:t>10                        deka    </a:t>
            </a:r>
            <a:r>
              <a:rPr lang="cs-CZ" sz="2400" b="1" dirty="0" smtClean="0"/>
              <a:t>da</a:t>
            </a:r>
            <a:r>
              <a:rPr lang="cs-CZ" sz="2400" dirty="0" smtClean="0"/>
              <a:t>		0,000000000001	piko	</a:t>
            </a:r>
            <a:r>
              <a:rPr lang="cs-CZ" sz="2400" b="1" dirty="0" smtClean="0"/>
              <a:t>p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40378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225514"/>
            <a:ext cx="33708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Vedlejší jednotky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6534" y="1052736"/>
            <a:ext cx="86409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Jejich používání je povoleno, i když do soustavy jednotek SI nepatří.</a:t>
            </a:r>
          </a:p>
          <a:p>
            <a:endParaRPr lang="cs-CZ" sz="3200" dirty="0"/>
          </a:p>
          <a:p>
            <a:r>
              <a:rPr lang="cs-CZ" sz="3200" dirty="0" smtClean="0"/>
              <a:t>Jsou to jednotky, používané převážně dříve.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6534" y="3645024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minuta				hektar</a:t>
            </a:r>
          </a:p>
          <a:p>
            <a:endParaRPr lang="cs-CZ" sz="3200" dirty="0"/>
          </a:p>
          <a:p>
            <a:r>
              <a:rPr lang="cs-CZ" sz="3200" dirty="0" smtClean="0"/>
              <a:t>hodina				tuna</a:t>
            </a:r>
          </a:p>
          <a:p>
            <a:endParaRPr lang="cs-CZ" sz="3200" dirty="0"/>
          </a:p>
          <a:p>
            <a:r>
              <a:rPr lang="cs-CZ" sz="3200" dirty="0" smtClean="0"/>
              <a:t>litr					úhlový stupeň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8440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34625"/>
            <a:ext cx="9083541" cy="579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200687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Doplň: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938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415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Tekutiny 2</dc:title>
  <dc:creator>nekdo</dc:creator>
  <cp:lastModifiedBy>FYZIKA</cp:lastModifiedBy>
  <cp:revision>22</cp:revision>
  <dcterms:created xsi:type="dcterms:W3CDTF">2013-01-13T14:18:58Z</dcterms:created>
  <dcterms:modified xsi:type="dcterms:W3CDTF">2013-10-07T05:33:51Z</dcterms:modified>
</cp:coreProperties>
</file>