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1"/>
  </p:notesMasterIdLst>
  <p:sldIdLst>
    <p:sldId id="256" r:id="rId2"/>
    <p:sldId id="262" r:id="rId3"/>
    <p:sldId id="303" r:id="rId4"/>
    <p:sldId id="304" r:id="rId5"/>
    <p:sldId id="306" r:id="rId6"/>
    <p:sldId id="307" r:id="rId7"/>
    <p:sldId id="308" r:id="rId8"/>
    <p:sldId id="309" r:id="rId9"/>
    <p:sldId id="310" r:id="rId10"/>
    <p:sldId id="312" r:id="rId11"/>
    <p:sldId id="311" r:id="rId12"/>
    <p:sldId id="313" r:id="rId13"/>
    <p:sldId id="314" r:id="rId14"/>
    <p:sldId id="315" r:id="rId15"/>
    <p:sldId id="316" r:id="rId16"/>
    <p:sldId id="317" r:id="rId17"/>
    <p:sldId id="318" r:id="rId18"/>
    <p:sldId id="319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57" autoAdjust="0"/>
    <p:restoredTop sz="94660"/>
  </p:normalViewPr>
  <p:slideViewPr>
    <p:cSldViewPr>
      <p:cViewPr varScale="1">
        <p:scale>
          <a:sx n="73" d="100"/>
          <a:sy n="73" d="100"/>
        </p:scale>
        <p:origin x="-111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Historický vývoj umění v Evropě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Kateřina Poživilová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VY_32_INOVACE_Řecké umění za Perikla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 custLinFactNeighborX="-2815" custLinFactNeighborY="-29974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Kateřina Poživilová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Historický vývoj umění v Evropě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VY_32_INOVACE_Řecké umění za Perikla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40227" y="2376266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799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30.10.2013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30.10.2013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30.10.2013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erikl%C3%A9s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%C3%A9rodotos" TargetMode="External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Aischylos" TargetMode="External"/><Relationship Id="rId4" Type="http://schemas.openxmlformats.org/officeDocument/2006/relationships/hyperlink" Target="http://cs.wikipedia.org/wiki/Sofokl%C3%A9s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allas_Ath%C3%A9n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arthen%C3%B3n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mp"/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mp"/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98840943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k výuce výtvarné a estetické výchovy na 2. stupni základní školy. Jedná se o jednoduchý výklad s možnostmi rozšíření učiva přes hypertextový odkaz. Výklad je doplněn obrázky. Téma je průřezové, žáci se s ním setkávají v hodinách dějepisu, popřípadě v hodinách předmětu Člověk ve společnosti. V nich je možné materiál použít také. Závěrečný kvíz prověří získané znalosti žáků. Po odpovědi žáka se objeví  správná odpověď.</a:t>
            </a:r>
          </a:p>
          <a:p>
            <a:r>
              <a:rPr lang="cs-CZ" dirty="0" smtClean="0"/>
              <a:t>Materiál je určen pro interaktivní výuku.</a:t>
            </a:r>
          </a:p>
          <a:p>
            <a:r>
              <a:rPr lang="cs-CZ" dirty="0" smtClean="0"/>
              <a:t>Časová dotace 30 minut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2780928"/>
            <a:ext cx="7408333" cy="345069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5. století př. n.  l.</a:t>
            </a:r>
          </a:p>
          <a:p>
            <a:r>
              <a:rPr lang="cs-CZ" dirty="0" err="1" smtClean="0">
                <a:hlinkClick r:id="rId2"/>
              </a:rPr>
              <a:t>Periklés</a:t>
            </a:r>
            <a:r>
              <a:rPr lang="cs-CZ" dirty="0" smtClean="0"/>
              <a:t> </a:t>
            </a:r>
            <a:r>
              <a:rPr lang="cs-CZ" dirty="0" smtClean="0"/>
              <a:t>miloval a podporoval umění</a:t>
            </a:r>
          </a:p>
          <a:p>
            <a:r>
              <a:rPr lang="cs-CZ" dirty="0" smtClean="0"/>
              <a:t>Chtěl, aby se všechny řecké obce dohodly o opravě chrámů zničených Peršany</a:t>
            </a:r>
          </a:p>
          <a:p>
            <a:r>
              <a:rPr lang="cs-CZ" dirty="0" smtClean="0"/>
              <a:t>K dohodě nedošlo, soustředil se tedy na Athény</a:t>
            </a:r>
          </a:p>
          <a:p>
            <a:r>
              <a:rPr lang="cs-CZ" dirty="0" smtClean="0"/>
              <a:t>Athény se staly střediskem umění a nejkrásnějším řeckým městem</a:t>
            </a:r>
          </a:p>
          <a:p>
            <a:r>
              <a:rPr lang="cs-CZ" dirty="0" err="1" smtClean="0"/>
              <a:t>Periklés</a:t>
            </a:r>
            <a:r>
              <a:rPr lang="cs-CZ" dirty="0" smtClean="0"/>
              <a:t> sezval největší umělce z celého Řecka, v čele s </a:t>
            </a:r>
            <a:r>
              <a:rPr lang="cs-CZ" dirty="0" err="1" smtClean="0"/>
              <a:t>Feidiem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Řecké umění za Perikla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3929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75850"/>
            <a:ext cx="3445655" cy="46399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Periklés</a:t>
            </a:r>
            <a:r>
              <a:rPr lang="cs-CZ" dirty="0" smtClean="0"/>
              <a:t>   500 – 429 př. n. l.             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4139952" y="2862228"/>
            <a:ext cx="43924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Athénský demokratický státník</a:t>
            </a:r>
          </a:p>
          <a:p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Jeho přátelé a současníci byli historik 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  <a:hlinkClick r:id="rId3"/>
              </a:rPr>
              <a:t>Hérodotos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, dramatikové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  <a:hlinkClick r:id="rId4"/>
              </a:rPr>
              <a:t>Sofoklés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 a 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  <a:hlinkClick r:id="rId5"/>
              </a:rPr>
              <a:t>Aischylos</a:t>
            </a: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, sochař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Feidiás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979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Již od 15. století př. n. l. zde bylo mykénské opevněné královské sídlo</a:t>
            </a:r>
          </a:p>
          <a:p>
            <a:r>
              <a:rPr lang="cs-CZ" dirty="0" smtClean="0"/>
              <a:t>Později bylo opuštěno a sloužilo kultovním účelům</a:t>
            </a:r>
          </a:p>
          <a:p>
            <a:r>
              <a:rPr lang="cs-CZ" dirty="0" smtClean="0"/>
              <a:t>Podle báje sídlo </a:t>
            </a:r>
            <a:r>
              <a:rPr lang="cs-CZ" dirty="0" err="1" smtClean="0"/>
              <a:t>Kekropa</a:t>
            </a:r>
            <a:r>
              <a:rPr lang="cs-CZ" dirty="0" smtClean="0"/>
              <a:t> (syna </a:t>
            </a:r>
            <a:r>
              <a:rPr lang="cs-CZ" dirty="0" err="1" smtClean="0"/>
              <a:t>attické</a:t>
            </a:r>
            <a:r>
              <a:rPr lang="cs-CZ" dirty="0" smtClean="0"/>
              <a:t> země) a </a:t>
            </a:r>
            <a:r>
              <a:rPr lang="cs-CZ" dirty="0" err="1" smtClean="0"/>
              <a:t>Erechthea</a:t>
            </a:r>
            <a:r>
              <a:rPr lang="cs-CZ" dirty="0" smtClean="0"/>
              <a:t> (praotce athénských králů)</a:t>
            </a:r>
          </a:p>
          <a:p>
            <a:r>
              <a:rPr lang="cs-CZ" dirty="0" smtClean="0"/>
              <a:t>Ve starém chrámu na Akropoli byli uctíváni oba i bohyně </a:t>
            </a:r>
            <a:r>
              <a:rPr lang="cs-CZ" dirty="0" smtClean="0">
                <a:hlinkClick r:id="rId2"/>
              </a:rPr>
              <a:t>Pallas Athéna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Athénská Akropolis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2621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84784"/>
            <a:ext cx="4449845" cy="490478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Pallas Athéna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2708920"/>
            <a:ext cx="37444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Dcera Dia, bohyně moudrosti, vítězné války, ochránkyně statečných, práva, spravedlnosti a umění (v Římě Minerva)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492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Parthenón </a:t>
            </a:r>
          </a:p>
          <a:p>
            <a:r>
              <a:rPr lang="cs-CZ" sz="2800" dirty="0" smtClean="0"/>
              <a:t>Starý chrám byl Peršany srovnán se zemí</a:t>
            </a:r>
          </a:p>
          <a:p>
            <a:r>
              <a:rPr lang="cs-CZ" sz="2800" dirty="0" smtClean="0"/>
              <a:t>Athéňané po návratu do města položili základy nového chrámu – </a:t>
            </a:r>
            <a:r>
              <a:rPr lang="cs-CZ" sz="2800" dirty="0" smtClean="0">
                <a:hlinkClick r:id="rId2"/>
              </a:rPr>
              <a:t>Parthenónu</a:t>
            </a:r>
            <a:endParaRPr lang="cs-CZ" sz="2800" dirty="0" smtClean="0"/>
          </a:p>
          <a:p>
            <a:r>
              <a:rPr lang="cs-CZ" sz="2800" dirty="0" smtClean="0"/>
              <a:t>Vystavěn v letech 447 – 432 př. n. l. </a:t>
            </a:r>
          </a:p>
          <a:p>
            <a:r>
              <a:rPr lang="cs-CZ" sz="2800" dirty="0" smtClean="0"/>
              <a:t>Zvenčí dórský sloh</a:t>
            </a:r>
          </a:p>
          <a:p>
            <a:r>
              <a:rPr lang="cs-CZ" sz="2800" dirty="0" smtClean="0"/>
              <a:t>Zasvěcen Athéně </a:t>
            </a:r>
            <a:r>
              <a:rPr lang="cs-CZ" sz="2800" dirty="0" err="1" smtClean="0"/>
              <a:t>Parthenos</a:t>
            </a:r>
            <a:r>
              <a:rPr lang="cs-CZ" sz="2800" dirty="0" smtClean="0"/>
              <a:t> (panenské)</a:t>
            </a:r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Stavby na Akropoli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1948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7794" y="2420888"/>
            <a:ext cx="8548413" cy="273115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Pohled na athénskou Akropolis </a:t>
            </a:r>
            <a:br>
              <a:rPr lang="cs-CZ" dirty="0" smtClean="0"/>
            </a:br>
            <a:r>
              <a:rPr lang="cs-CZ" dirty="0" smtClean="0"/>
              <a:t>s dominantou Parthenónu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9607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772816"/>
            <a:ext cx="2606574" cy="43380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252728"/>
          </a:xfrm>
        </p:spPr>
        <p:txBody>
          <a:bodyPr/>
          <a:lstStyle/>
          <a:p>
            <a:r>
              <a:rPr lang="cs-CZ" dirty="0" smtClean="0"/>
              <a:t>Athéna </a:t>
            </a:r>
            <a:r>
              <a:rPr lang="cs-CZ" dirty="0" err="1" smtClean="0"/>
              <a:t>Parthenos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1960" y="2708920"/>
            <a:ext cx="45365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Římská kopie </a:t>
            </a:r>
            <a:r>
              <a:rPr lang="cs-CZ" sz="2800" dirty="0" err="1" smtClean="0">
                <a:solidFill>
                  <a:schemeClr val="bg2">
                    <a:lumMod val="25000"/>
                  </a:schemeClr>
                </a:solidFill>
              </a:rPr>
              <a:t>Feidiovy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 sochy ze zlata a slonoviny</a:t>
            </a:r>
          </a:p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Původní socha byla vysoká 12 metrů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4354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Zachována ve zlomcích</a:t>
            </a:r>
          </a:p>
          <a:p>
            <a:r>
              <a:rPr lang="cs-CZ" dirty="0" smtClean="0"/>
              <a:t>Ve štítech byly sochy v nadživotní velikosti</a:t>
            </a:r>
          </a:p>
          <a:p>
            <a:r>
              <a:rPr lang="cs-CZ" dirty="0" smtClean="0"/>
              <a:t>Zobrazovaly výjevy oslavující Athény</a:t>
            </a:r>
          </a:p>
          <a:p>
            <a:r>
              <a:rPr lang="cs-CZ" dirty="0" smtClean="0"/>
              <a:t>Výška štítu 3, 45 m</a:t>
            </a:r>
          </a:p>
          <a:p>
            <a:r>
              <a:rPr lang="cs-CZ" dirty="0" smtClean="0"/>
              <a:t>Šířka štítu 28, 35 m</a:t>
            </a:r>
          </a:p>
          <a:p>
            <a:r>
              <a:rPr lang="cs-CZ" dirty="0" smtClean="0"/>
              <a:t>Další výzdoba – vlysy (např. průvod athénských občanů přicházejících na Akropoli)</a:t>
            </a:r>
          </a:p>
          <a:p>
            <a:r>
              <a:rPr lang="cs-CZ" dirty="0" smtClean="0"/>
              <a:t>Sochy zdobící štít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Sochařská výzdoba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9837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431" y="1700808"/>
            <a:ext cx="8641139" cy="13061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Rekonstrukce výzdoby štítů</a:t>
            </a:r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467" y="4149080"/>
            <a:ext cx="8707066" cy="13432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1028579" y="3299630"/>
            <a:ext cx="70868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Východní štít – představuje zrození Athény z hlavy Dia                       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3006" y="5733255"/>
            <a:ext cx="84579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Západní štít představuje boj Poseidona a Athény o území </a:t>
            </a:r>
            <a:r>
              <a:rPr lang="cs-CZ" sz="2400" dirty="0" err="1" smtClean="0">
                <a:solidFill>
                  <a:schemeClr val="bg2">
                    <a:lumMod val="25000"/>
                  </a:schemeClr>
                </a:solidFill>
              </a:rPr>
              <a:t>Attiky</a:t>
            </a:r>
            <a:endParaRPr lang="cs-CZ" sz="2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278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1000 let sloužil svému původnímu účelu</a:t>
            </a:r>
          </a:p>
          <a:p>
            <a:r>
              <a:rPr lang="cs-CZ" dirty="0" smtClean="0"/>
              <a:t>V době křesťanství chrám Panny Marie, poškozena výzdoba</a:t>
            </a:r>
          </a:p>
          <a:p>
            <a:r>
              <a:rPr lang="cs-CZ" dirty="0" smtClean="0"/>
              <a:t>Roku 1687 zde byla umístěna turecká prachárna, zasažena bombou z benátské lodi</a:t>
            </a:r>
          </a:p>
          <a:p>
            <a:r>
              <a:rPr lang="cs-CZ" dirty="0" smtClean="0"/>
              <a:t>Část sochařské výzdoby odvezena do západní Evropy (dnes v tamějších muzeích)</a:t>
            </a:r>
          </a:p>
          <a:p>
            <a:r>
              <a:rPr lang="cs-CZ" dirty="0" smtClean="0"/>
              <a:t>Světové dědictví UNESCO, od roku 1975 rekonstrukce z fondů EU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Parthenónu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7078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844824"/>
            <a:ext cx="5616624" cy="42124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Parthenón – dnešní stav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4115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5" y="1988840"/>
            <a:ext cx="7452816" cy="4137323"/>
          </a:xfrm>
        </p:spPr>
        <p:txBody>
          <a:bodyPr>
            <a:normAutofit/>
          </a:bodyPr>
          <a:lstStyle/>
          <a:p>
            <a:r>
              <a:rPr lang="cs-CZ" dirty="0" smtClean="0"/>
              <a:t>PROPYLAJE – monumentální vchod</a:t>
            </a:r>
          </a:p>
          <a:p>
            <a:endParaRPr lang="cs-CZ" dirty="0" smtClean="0"/>
          </a:p>
          <a:p>
            <a:r>
              <a:rPr lang="cs-CZ" dirty="0" smtClean="0"/>
              <a:t>CHRÁM BOHYNĚ VÍTĚZSTVÍ (Niké bezkřídlé)</a:t>
            </a:r>
          </a:p>
          <a:p>
            <a:endParaRPr lang="cs-CZ" dirty="0"/>
          </a:p>
          <a:p>
            <a:r>
              <a:rPr lang="cs-CZ" dirty="0" smtClean="0"/>
              <a:t>ERECHTHEION – postaven 421 – 407 př. n. l.</a:t>
            </a:r>
          </a:p>
          <a:p>
            <a:r>
              <a:rPr lang="cs-CZ" dirty="0" smtClean="0"/>
              <a:t>K uctívání starších božstev – Poseidona, </a:t>
            </a:r>
            <a:r>
              <a:rPr lang="cs-CZ" dirty="0" err="1" smtClean="0"/>
              <a:t>Erechthea</a:t>
            </a:r>
            <a:r>
              <a:rPr lang="cs-CZ" dirty="0" smtClean="0"/>
              <a:t>, </a:t>
            </a:r>
            <a:r>
              <a:rPr lang="cs-CZ" dirty="0" err="1" smtClean="0"/>
              <a:t>Kekropa</a:t>
            </a:r>
            <a:endParaRPr lang="cs-CZ" dirty="0" smtClean="0"/>
          </a:p>
          <a:p>
            <a:r>
              <a:rPr lang="cs-CZ" dirty="0" smtClean="0"/>
              <a:t>V iónském stylu, předsíň se šesti karyatidami (sochy žen nesoucí kladí)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budovy na Akropoli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7334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620863"/>
            <a:ext cx="3096344" cy="429030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Propylaje</a:t>
            </a:r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628800"/>
            <a:ext cx="4694059" cy="276921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4355977" y="4725144"/>
            <a:ext cx="45500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Kresba možného vzhledu a dnešní stav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3283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64581"/>
            <a:ext cx="4745892" cy="32738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Erechtheion</a:t>
            </a:r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0541" y="1628800"/>
            <a:ext cx="3512349" cy="43667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899592" y="5728364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Předsíň s karyatidami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2101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Polygnótos</a:t>
            </a:r>
            <a:r>
              <a:rPr lang="cs-CZ" sz="2800" dirty="0" smtClean="0"/>
              <a:t> – největší malíř té doby</a:t>
            </a:r>
          </a:p>
          <a:p>
            <a:r>
              <a:rPr lang="cs-CZ" sz="2800" dirty="0" smtClean="0"/>
              <a:t>Fresky na obvyklé náměty – boj s Kentaury, Amazonkami, válka s Peršany</a:t>
            </a:r>
          </a:p>
          <a:p>
            <a:r>
              <a:rPr lang="cs-CZ" sz="2800" dirty="0" smtClean="0"/>
              <a:t>Stejné náměty na vázách</a:t>
            </a:r>
          </a:p>
          <a:p>
            <a:r>
              <a:rPr lang="cs-CZ" sz="2800" dirty="0" smtClean="0"/>
              <a:t>Nový styl – figury v barvě hlíny, tmavé pozadí, jemná kresba detailů</a:t>
            </a:r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7808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Které město se stalo v 5. století př. n. l. střediskem umění v Řecku?</a:t>
            </a:r>
          </a:p>
          <a:p>
            <a:r>
              <a:rPr lang="cs-CZ" dirty="0" smtClean="0"/>
              <a:t>Kdo stál v jeho čele?</a:t>
            </a:r>
          </a:p>
          <a:p>
            <a:r>
              <a:rPr lang="cs-CZ" dirty="0" smtClean="0"/>
              <a:t>Kdo vedl umělecké práce?</a:t>
            </a:r>
          </a:p>
          <a:p>
            <a:r>
              <a:rPr lang="cs-CZ" dirty="0" smtClean="0"/>
              <a:t>Kde především probíhala výstavba?</a:t>
            </a:r>
          </a:p>
          <a:p>
            <a:r>
              <a:rPr lang="cs-CZ" dirty="0" smtClean="0"/>
              <a:t>Komu byl zde zasvěcen hlavní chrám?</a:t>
            </a:r>
          </a:p>
          <a:p>
            <a:r>
              <a:rPr lang="cs-CZ" dirty="0" smtClean="0"/>
              <a:t>Jak se chrám jmenuje?</a:t>
            </a:r>
          </a:p>
          <a:p>
            <a:r>
              <a:rPr lang="cs-CZ" dirty="0" smtClean="0"/>
              <a:t>Jaké další stavby zde jsou?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Závěrečný kvíz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70151" y="2914385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Athény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95935" y="3316569"/>
            <a:ext cx="22526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Periklés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95658" y="3778234"/>
            <a:ext cx="37131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Feidiás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68145" y="4234369"/>
            <a:ext cx="2725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Na Akropoli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72341" y="4630001"/>
            <a:ext cx="2567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Pallas Athéně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10800000" flipV="1">
            <a:off x="4190456" y="4981357"/>
            <a:ext cx="16553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Parthenón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41841" y="5386583"/>
            <a:ext cx="36207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Propylaje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Erechtheión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2481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  <p:bldP spid="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916832"/>
            <a:ext cx="7336325" cy="4098768"/>
          </a:xfrm>
        </p:spPr>
        <p:txBody>
          <a:bodyPr>
            <a:normAutofit fontScale="32500" lnSpcReduction="20000"/>
          </a:bodyPr>
          <a:lstStyle/>
          <a:p>
            <a:r>
              <a:rPr lang="cs-CZ" sz="3400" i="1" u="sng" dirty="0" smtClean="0"/>
              <a:t>Použitá literatura: </a:t>
            </a:r>
            <a:r>
              <a:rPr lang="cs-CZ" sz="3400" dirty="0"/>
              <a:t>PIJOAN, José. </a:t>
            </a:r>
            <a:r>
              <a:rPr lang="cs-CZ" sz="3400" i="1" dirty="0"/>
              <a:t>Dějiny umění</a:t>
            </a:r>
            <a:r>
              <a:rPr lang="cs-CZ" sz="3400" dirty="0"/>
              <a:t>. Praha: Odeon, 1982,</a:t>
            </a:r>
            <a:endParaRPr lang="cs-CZ" sz="3400" i="1" u="sng" dirty="0"/>
          </a:p>
          <a:p>
            <a:endParaRPr lang="cs-CZ" sz="3400" i="1" u="sng" dirty="0" smtClean="0"/>
          </a:p>
          <a:p>
            <a:endParaRPr lang="cs-CZ" dirty="0"/>
          </a:p>
          <a:p>
            <a:r>
              <a:rPr lang="cs-CZ" sz="3400" i="1" u="sng" dirty="0" smtClean="0"/>
              <a:t>Internetové odkazy</a:t>
            </a:r>
            <a:r>
              <a:rPr lang="cs-CZ" i="1" u="sng" dirty="0" smtClean="0"/>
              <a:t>: </a:t>
            </a:r>
            <a:r>
              <a:rPr lang="cs-CZ" sz="3400" dirty="0"/>
              <a:t>JASTROW. </a:t>
            </a:r>
            <a:r>
              <a:rPr lang="cs-CZ" sz="3400" i="1" dirty="0"/>
              <a:t>wikimeda.org</a:t>
            </a:r>
            <a:r>
              <a:rPr lang="cs-CZ" sz="3400" dirty="0"/>
              <a:t> [online]. [cit. 29.10.2013]. Dostupný na WWW: http://upload.wikimedia.org/wikipedia/commons/a/af/Bust_Pericles_Chiaramonti.jpg?uselang=cs</a:t>
            </a:r>
          </a:p>
          <a:p>
            <a:r>
              <a:rPr lang="cs-CZ" sz="3400" dirty="0"/>
              <a:t>LAN NGUYEN, Marie. </a:t>
            </a:r>
            <a:r>
              <a:rPr lang="cs-CZ" sz="3400" i="1" dirty="0"/>
              <a:t>wikipedia.org</a:t>
            </a:r>
            <a:r>
              <a:rPr lang="cs-CZ" sz="3400" dirty="0"/>
              <a:t> [online]. [cit. 29.10.2013]. Dostupný na WWW: http://upload.wikimedia.org/wikipedia/commons/f/f3/Athena_ciste.jpg  </a:t>
            </a:r>
          </a:p>
          <a:p>
            <a:r>
              <a:rPr lang="cs-CZ" sz="3400" dirty="0"/>
              <a:t>FLICKR. </a:t>
            </a:r>
            <a:r>
              <a:rPr lang="cs-CZ" sz="3400" i="1" dirty="0"/>
              <a:t>wikipedia.cz</a:t>
            </a:r>
            <a:r>
              <a:rPr lang="cs-CZ" sz="3400" dirty="0"/>
              <a:t> [online]. [cit. 29.10.2013]. Dostupný na WWW: http://upload.wikimedia.org/wikipedia/commons/8/89/Panoramic-Athens.jpg </a:t>
            </a:r>
            <a:endParaRPr lang="cs-CZ" sz="3400" dirty="0" smtClean="0"/>
          </a:p>
          <a:p>
            <a:r>
              <a:rPr lang="cs-CZ" sz="3400" dirty="0"/>
              <a:t>MARSYAS. </a:t>
            </a:r>
            <a:r>
              <a:rPr lang="cs-CZ" sz="3400" i="1" dirty="0"/>
              <a:t>wikipedia.cz</a:t>
            </a:r>
            <a:r>
              <a:rPr lang="cs-CZ" sz="3400" dirty="0"/>
              <a:t> [online]. [cit. 29.10.2013]. Dostupný na WWW: http://</a:t>
            </a:r>
            <a:r>
              <a:rPr lang="cs-CZ" sz="3400" dirty="0" smtClean="0"/>
              <a:t>upload.wikimedia.org/wikipedia/commons/5/5a/NAMA_129_Athena_Varvakeion_5.JPG</a:t>
            </a:r>
          </a:p>
          <a:p>
            <a:r>
              <a:rPr lang="cs-CZ" sz="3400" dirty="0"/>
              <a:t>AUTOR NEUVEDEN. </a:t>
            </a:r>
            <a:r>
              <a:rPr lang="cs-CZ" sz="3400" i="1" dirty="0"/>
              <a:t>wikipedia.cz</a:t>
            </a:r>
            <a:r>
              <a:rPr lang="cs-CZ" sz="3400" dirty="0"/>
              <a:t> [online]. [cit. 29.10.2013]. Dostupný na WWW: http://upload.wikimedia.org/wikipedia/commons/1/1c/Athina_Akropolis_relief_front_2005-04.jpg </a:t>
            </a:r>
            <a:r>
              <a:rPr lang="cs-CZ" sz="3400" dirty="0" smtClean="0"/>
              <a:t> </a:t>
            </a:r>
          </a:p>
          <a:p>
            <a:r>
              <a:rPr lang="cs-CZ" sz="3400" dirty="0"/>
              <a:t>AUTOR NEUVEDEN. </a:t>
            </a:r>
            <a:r>
              <a:rPr lang="cs-CZ" sz="3400" i="1" dirty="0"/>
              <a:t>wikipedia.cz</a:t>
            </a:r>
            <a:r>
              <a:rPr lang="cs-CZ" sz="3400" dirty="0"/>
              <a:t> [online]. [cit. 29.10.2013]. Dostupný na WWW: </a:t>
            </a:r>
            <a:endParaRPr lang="cs-CZ" sz="3400" dirty="0" smtClean="0"/>
          </a:p>
          <a:p>
            <a:r>
              <a:rPr lang="cs-CZ" sz="3400" dirty="0" smtClean="0"/>
              <a:t>http</a:t>
            </a:r>
            <a:r>
              <a:rPr lang="cs-CZ" sz="3400" dirty="0"/>
              <a:t>://upload.wikimedia.org/wikipedia/commons/a/a6/Parthenon.Southern.Side.damaged.jpg </a:t>
            </a:r>
            <a:endParaRPr lang="cs-CZ" sz="3400" dirty="0" smtClean="0"/>
          </a:p>
          <a:p>
            <a:r>
              <a:rPr lang="cs-CZ" sz="3400" dirty="0"/>
              <a:t>AUTOR NEUVEDEN. </a:t>
            </a:r>
            <a:r>
              <a:rPr lang="cs-CZ" sz="3400" i="1" dirty="0"/>
              <a:t>wikpedia.cz</a:t>
            </a:r>
            <a:r>
              <a:rPr lang="cs-CZ" sz="3400" dirty="0"/>
              <a:t> [online]. [cit. 29.10.2013]. Dostupný na WWW: http://upload.wikimedia.org/wikipedia/commons/b/ba/AthinaiPropylaen.jpg </a:t>
            </a:r>
            <a:endParaRPr lang="cs-CZ" sz="3400" dirty="0" smtClean="0"/>
          </a:p>
          <a:p>
            <a:r>
              <a:rPr lang="cs-CZ" sz="3400" dirty="0"/>
              <a:t>AUTOR NEUVEDEN. </a:t>
            </a:r>
            <a:r>
              <a:rPr lang="cs-CZ" sz="3400" i="1" dirty="0"/>
              <a:t>wikipedia.cz</a:t>
            </a:r>
            <a:r>
              <a:rPr lang="cs-CZ" sz="3400" dirty="0"/>
              <a:t> [online]. [cit. 29.10.2013]. Dostupný na WWW: http://upload.wikimedia.org/wikipedia/commons/2/22/Acropolis_of_Athens_31344.JPG </a:t>
            </a:r>
            <a:endParaRPr lang="cs-CZ" sz="3400" dirty="0" smtClean="0"/>
          </a:p>
          <a:p>
            <a:r>
              <a:rPr lang="cs-CZ" sz="3400" dirty="0"/>
              <a:t>LEVINEDS. </a:t>
            </a:r>
            <a:r>
              <a:rPr lang="cs-CZ" sz="3400" i="1" dirty="0"/>
              <a:t>wikipedia.org</a:t>
            </a:r>
            <a:r>
              <a:rPr lang="cs-CZ" sz="3400" dirty="0"/>
              <a:t> [online]. [cit. 29.10.2013]. Dostupný na WWW: http://upload.wikimedia.org/wikipedia/commons/6/6a/Erechtheum1.JPG </a:t>
            </a:r>
            <a:endParaRPr lang="cs-CZ" sz="3400" dirty="0" smtClean="0"/>
          </a:p>
          <a:p>
            <a:r>
              <a:rPr lang="cs-CZ" sz="3400" dirty="0"/>
              <a:t>JARVIS, Dennis. </a:t>
            </a:r>
            <a:r>
              <a:rPr lang="cs-CZ" sz="3400" i="1" dirty="0"/>
              <a:t>wikimedia.org</a:t>
            </a:r>
            <a:r>
              <a:rPr lang="cs-CZ" sz="3400" dirty="0"/>
              <a:t> [online]. [cit. 29.10.2013]. Dostupný na WWW: http://upload.wikimedia.org/wikipedia/commons/6/6a/Caryatids_on_the_south_porch_of_the_Erechtheion</a:t>
            </a:r>
            <a:endParaRPr lang="cs-CZ" sz="3400" i="1" u="sng" dirty="0"/>
          </a:p>
          <a:p>
            <a:endParaRPr lang="cs-CZ" sz="34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1371</TotalTime>
  <Words>884</Words>
  <Application>Microsoft Office PowerPoint</Application>
  <PresentationFormat>Předvádění na obrazovce (4:3)</PresentationFormat>
  <Paragraphs>125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Vlnění</vt:lpstr>
      <vt:lpstr>Základní škola a Mateřská škola Bílá Třemešná, okres Trutnov</vt:lpstr>
      <vt:lpstr>Anotace</vt:lpstr>
      <vt:lpstr>Řecké umění za Perikla</vt:lpstr>
      <vt:lpstr>Periklés   500 – 429 př. n. l.                </vt:lpstr>
      <vt:lpstr>Athénská Akropolis</vt:lpstr>
      <vt:lpstr>Pallas Athéna</vt:lpstr>
      <vt:lpstr>Stavby na Akropoli</vt:lpstr>
      <vt:lpstr>Pohled na athénskou Akropolis  s dominantou Parthenónu</vt:lpstr>
      <vt:lpstr>Athéna Parthenos</vt:lpstr>
      <vt:lpstr>Sochařská výzdoba</vt:lpstr>
      <vt:lpstr>Rekonstrukce výzdoby štítů</vt:lpstr>
      <vt:lpstr>Historie Parthenónu</vt:lpstr>
      <vt:lpstr>Parthenón – dnešní stav</vt:lpstr>
      <vt:lpstr>Další budovy na Akropoli</vt:lpstr>
      <vt:lpstr>Propylaje</vt:lpstr>
      <vt:lpstr>Erechtheion</vt:lpstr>
      <vt:lpstr>Malířství</vt:lpstr>
      <vt:lpstr>Závěrečný kvíz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156</cp:revision>
  <dcterms:created xsi:type="dcterms:W3CDTF">2013-05-10T12:01:16Z</dcterms:created>
  <dcterms:modified xsi:type="dcterms:W3CDTF">2013-10-30T15:31:38Z</dcterms:modified>
</cp:coreProperties>
</file>