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9466082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458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_Fotoelektrický jev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28.12.2012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26.2.2013,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 3.L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0419118"/>
              </p:ext>
            </p:extLst>
          </p:nvPr>
        </p:nvGraphicFramePr>
        <p:xfrm>
          <a:off x="899592" y="836712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se seznámí se zákonitostmi kvantové optiky.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Kvantová optika, fotoelektrický jev, Comptonův jev, de Broglieho vlny.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se žáci seznámí s jevy v kvantové optice i s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historií výzkumu.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59461" y="260648"/>
            <a:ext cx="3147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Kvantová optika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56895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součástí kvantové fyziky (fyziky mikrosvěta), která vznikla z kvantové hypotézy Maxe Planca.</a:t>
            </a:r>
          </a:p>
          <a:p>
            <a:r>
              <a:rPr lang="cs-CZ" sz="2400" b="1" dirty="0" smtClean="0"/>
              <a:t>K emisi elektromagnetického záření (např. světla) dochází ve formě malých, dále nedělitelných částí = kvant.</a:t>
            </a:r>
          </a:p>
          <a:p>
            <a:endParaRPr lang="cs-CZ" sz="2400" dirty="0"/>
          </a:p>
          <a:p>
            <a:r>
              <a:rPr lang="cs-CZ" sz="2400" dirty="0" smtClean="0"/>
              <a:t>Záření tedy není spojité.</a:t>
            </a:r>
          </a:p>
          <a:p>
            <a:endParaRPr lang="cs-CZ" sz="2400" dirty="0"/>
          </a:p>
          <a:p>
            <a:r>
              <a:rPr lang="cs-CZ" sz="2800" dirty="0" smtClean="0"/>
              <a:t>Každému kvantu přísluší energie:</a:t>
            </a:r>
          </a:p>
          <a:p>
            <a:endParaRPr lang="cs-CZ" sz="2800" dirty="0"/>
          </a:p>
          <a:p>
            <a:pPr algn="ctr"/>
            <a:r>
              <a:rPr lang="cs-CZ" sz="2800" b="1" dirty="0" smtClean="0"/>
              <a:t>E = h . f</a:t>
            </a:r>
            <a:r>
              <a:rPr lang="cs-CZ" sz="2400" dirty="0" smtClean="0"/>
              <a:t> </a:t>
            </a:r>
          </a:p>
          <a:p>
            <a:pPr algn="ctr"/>
            <a:endParaRPr lang="cs-CZ" sz="2400" dirty="0"/>
          </a:p>
          <a:p>
            <a:r>
              <a:rPr lang="cs-CZ" sz="2400" dirty="0" smtClean="0"/>
              <a:t>h = 6,626 . 10</a:t>
            </a:r>
            <a:r>
              <a:rPr lang="cs-CZ" sz="2400" baseline="30000" dirty="0" smtClean="0"/>
              <a:t>-34</a:t>
            </a:r>
            <a:r>
              <a:rPr lang="cs-CZ" sz="2400" dirty="0" smtClean="0"/>
              <a:t> Js (Planckova konstanta)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2692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260648"/>
            <a:ext cx="34828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Fotoelektrický jev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8452" y="1556792"/>
            <a:ext cx="84969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Fotoelektrický jev je fyzikální jev, při kterém jsou elektrony uvolňovány z látky v důsledku absorpce elektromagnetického záření látkou.</a:t>
            </a:r>
          </a:p>
          <a:p>
            <a:r>
              <a:rPr lang="cs-CZ" sz="2400" dirty="0" smtClean="0"/>
              <a:t>Emitované elektrony jsou označovány jako fotoelektrony a jejich uvolňování označujeme jako fotoelektrickou emisi (fotoemisi).</a:t>
            </a:r>
          </a:p>
          <a:p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vnější</a:t>
            </a:r>
            <a:r>
              <a:rPr lang="cs-CZ" sz="2400" dirty="0" smtClean="0"/>
              <a:t> fotoelektrický jev – elektrony se uvolňují do okolí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b="1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vnitřní</a:t>
            </a:r>
            <a:r>
              <a:rPr lang="cs-CZ" sz="2400" dirty="0" smtClean="0"/>
              <a:t> fotoelektrický jev – elektrony zůstávají v látce jako vodivostní elektrony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1510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25514"/>
            <a:ext cx="42946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Zákonitosti fotoefektu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4969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Pro každý kov existuje mezní frekvence f</a:t>
            </a:r>
            <a:r>
              <a:rPr lang="cs-CZ" sz="2800" baseline="-25000" dirty="0" smtClean="0"/>
              <a:t>m</a:t>
            </a:r>
            <a:r>
              <a:rPr lang="cs-CZ" sz="2800" dirty="0" smtClean="0"/>
              <a:t>, při níž dochází k fotoemisi (pro f </a:t>
            </a:r>
            <a:r>
              <a:rPr lang="cs-CZ" sz="2800" dirty="0" smtClean="0">
                <a:latin typeface="Calibri"/>
              </a:rPr>
              <a:t>˂f</a:t>
            </a:r>
            <a:r>
              <a:rPr lang="cs-CZ" sz="2800" baseline="-25000" dirty="0"/>
              <a:t>m</a:t>
            </a:r>
            <a:r>
              <a:rPr lang="cs-CZ" sz="2800" dirty="0" smtClean="0">
                <a:latin typeface="Calibri"/>
              </a:rPr>
              <a:t> fotoefekt nenastává).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800" dirty="0">
              <a:latin typeface="Calibri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>
                <a:latin typeface="Calibri"/>
              </a:rPr>
              <a:t>Elektrický proud (počet emitovaných elektronů) je přímo úměrný intenzitě dopadajícího záření.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800" dirty="0">
              <a:latin typeface="Calibri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>
                <a:latin typeface="Calibri"/>
              </a:rPr>
              <a:t>Rychlost emitovaných elektronů je přímo úměrná frekvenci dopadajícího záření a závisí na materiálu katody.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9161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476672"/>
            <a:ext cx="29236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Albert Einstein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95536" y="1378487"/>
                <a:ext cx="8496944" cy="54795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V roce 1905 poskytl kvantové vysvětlení (Nobelova cena v roce 1921).</a:t>
                </a:r>
              </a:p>
              <a:p>
                <a:endParaRPr lang="cs-CZ" sz="2800" dirty="0"/>
              </a:p>
              <a:p>
                <a:r>
                  <a:rPr lang="cs-CZ" sz="2800" b="1" dirty="0" smtClean="0"/>
                  <a:t>Elektromagnetická vlna je soubor částic (světelných kvant) o určité energii a hybnosti.</a:t>
                </a:r>
                <a:endParaRPr lang="cs-CZ" sz="2800" dirty="0" smtClean="0"/>
              </a:p>
              <a:p>
                <a:endParaRPr lang="cs-CZ" sz="2800" b="1" dirty="0"/>
              </a:p>
              <a:p>
                <a:r>
                  <a:rPr lang="cs-CZ" sz="2800" dirty="0" smtClean="0"/>
                  <a:t>Při fotoelektrickém jevu každé kvantum záření předá svou energii pouze </a:t>
                </a:r>
                <a:r>
                  <a:rPr lang="cs-CZ" sz="2800" b="1" dirty="0" smtClean="0"/>
                  <a:t>jednomu</a:t>
                </a:r>
                <a:r>
                  <a:rPr lang="cs-CZ" sz="2800" dirty="0" smtClean="0"/>
                  <a:t> elektronu, který ji využije k uvolnění z kovu (výstupní práce W</a:t>
                </a:r>
                <a:r>
                  <a:rPr lang="cs-CZ" sz="2800" baseline="-25000" dirty="0" smtClean="0"/>
                  <a:t>v</a:t>
                </a:r>
                <a:r>
                  <a:rPr lang="cs-CZ" sz="2800" dirty="0" smtClean="0"/>
                  <a:t>) a na zvýšení své kinetické energie.</a:t>
                </a:r>
              </a:p>
              <a:p>
                <a:endParaRPr lang="cs-CZ" sz="2800" dirty="0"/>
              </a:p>
              <a:p>
                <a:pPr algn="ctr"/>
                <a:r>
                  <a:rPr lang="cs-CZ" sz="2800" dirty="0" smtClean="0"/>
                  <a:t>E = h . 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i="1" dirty="0" smtClean="0"/>
                  <a:t> </a:t>
                </a:r>
                <a:r>
                  <a:rPr lang="cs-CZ" sz="2800" dirty="0" smtClean="0"/>
                  <a:t>.m . v</a:t>
                </a:r>
                <a:r>
                  <a:rPr lang="cs-CZ" sz="2800" baseline="30000" dirty="0" smtClean="0"/>
                  <a:t>2</a:t>
                </a:r>
                <a:endParaRPr lang="cs-CZ" sz="2800" baseline="30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378487"/>
                <a:ext cx="8496944" cy="5479513"/>
              </a:xfrm>
              <a:prstGeom prst="rect">
                <a:avLst/>
              </a:prstGeom>
              <a:blipFill rotWithShape="1">
                <a:blip r:embed="rId2"/>
                <a:stretch>
                  <a:fillRect l="-1506" t="-1001" r="-2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4652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1444" y="369530"/>
            <a:ext cx="30196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Comptonův jev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4249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Vzniká rozptylem RTG záření na elektronech.</a:t>
            </a:r>
          </a:p>
          <a:p>
            <a:endParaRPr lang="cs-CZ" sz="2800" dirty="0"/>
          </a:p>
          <a:p>
            <a:r>
              <a:rPr lang="cs-CZ" sz="2800" b="1" dirty="0" smtClean="0"/>
              <a:t>Po dopadu rentgenového záření </a:t>
            </a:r>
            <a:r>
              <a:rPr lang="cs-CZ" sz="2800" dirty="0" smtClean="0"/>
              <a:t>(0,07 nm) </a:t>
            </a:r>
            <a:r>
              <a:rPr lang="cs-CZ" sz="2800" b="1" dirty="0" smtClean="0"/>
              <a:t>na uhlíkový terčík našel Compton v rozptýleném záření nejen záření s původní vlnovou délkou, ale i záření s větší vlnovou délkou.</a:t>
            </a:r>
            <a:endParaRPr lang="cs-CZ" sz="2800" dirty="0" smtClean="0"/>
          </a:p>
          <a:p>
            <a:endParaRPr lang="cs-CZ" sz="2800" b="1" dirty="0"/>
          </a:p>
          <a:p>
            <a:r>
              <a:rPr lang="cs-CZ" sz="2800" dirty="0" smtClean="0"/>
              <a:t>Podle kvantové fyziky lze foton považovat za částici, která při srážce s elektronem předá část své energie tomuto elektronu a foton s nižší energií má větší vlnovou délku.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0821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270564"/>
            <a:ext cx="4507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Vlnové vlastnosti částic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3528" y="1124744"/>
                <a:ext cx="8496944" cy="57089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V roce 1924 vyslovil francouzský fyzik Louis de Broglie předpoklad, že objekty mikrosvěta dosud považované za klasické (elektrony, atomy, …) mají vlastnosti částic i vlastnosti vlnění (Nobelova cena v roce 1929).</a:t>
                </a:r>
              </a:p>
              <a:p>
                <a:r>
                  <a:rPr lang="cs-CZ" sz="2800" dirty="0" smtClean="0"/>
                  <a:t>S každou částicí o hybnost </a:t>
                </a:r>
                <a:r>
                  <a:rPr lang="cs-CZ" sz="2800" b="1" dirty="0" smtClean="0"/>
                  <a:t>p</a:t>
                </a:r>
                <a:r>
                  <a:rPr lang="cs-CZ" sz="2800" dirty="0" smtClean="0"/>
                  <a:t> je spjato vlnění s vlnovou délkou </a:t>
                </a:r>
              </a:p>
              <a:p>
                <a:pPr algn="ctr"/>
                <a:r>
                  <a:rPr lang="cs-CZ" sz="2800" dirty="0" smtClean="0">
                    <a:latin typeface="Calibri"/>
                  </a:rPr>
                  <a:t>λ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h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𝐩</m:t>
                        </m:r>
                      </m:den>
                    </m:f>
                  </m:oMath>
                </a14:m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h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sz="2800" i="1" smtClean="0">
                            <a:latin typeface="Cambria Math"/>
                          </a:rPr>
                          <m:t>γ</m:t>
                        </m:r>
                        <m:r>
                          <a:rPr lang="cs-CZ" sz="2800" b="0" i="0" smtClean="0">
                            <a:latin typeface="Cambria Math"/>
                          </a:rPr>
                          <m:t> . </m:t>
                        </m:r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m</m:t>
                        </m:r>
                        <m:r>
                          <a:rPr lang="cs-CZ" sz="2800" b="0" i="0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𝐯</m:t>
                        </m:r>
                      </m:den>
                    </m:f>
                  </m:oMath>
                </a14:m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</a:rPr>
                          <m:t>h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</a:rPr>
                          <m:t>m</m:t>
                        </m:r>
                        <m:r>
                          <a:rPr lang="cs-CZ" sz="2800">
                            <a:latin typeface="Cambria Math"/>
                          </a:rPr>
                          <m:t> . </m:t>
                        </m:r>
                        <m:r>
                          <a:rPr lang="cs-CZ" sz="2800" b="1">
                            <a:latin typeface="Cambria Math"/>
                          </a:rPr>
                          <m:t>𝐯</m:t>
                        </m:r>
                      </m:den>
                    </m:f>
                  </m:oMath>
                </a14:m>
                <a:r>
                  <a:rPr lang="cs-CZ" sz="2800" dirty="0" smtClean="0"/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0" smtClean="0">
                            <a:latin typeface="Cambria Math"/>
                          </a:rPr>
                          <m:t>1 − </m:t>
                        </m:r>
                        <m:f>
                          <m:f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</a:rPr>
                              <m:t>v</m:t>
                            </m:r>
                            <m:r>
                              <a:rPr lang="cs-CZ" sz="2800" b="0" i="0" baseline="30000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</a:rPr>
                              <m:t>c</m:t>
                            </m:r>
                            <m:r>
                              <a:rPr lang="cs-CZ" sz="2800" b="0" i="0" baseline="30000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rad>
                  </m:oMath>
                </a14:m>
                <a:endParaRPr lang="cs-CZ" sz="2800" dirty="0" smtClean="0"/>
              </a:p>
              <a:p>
                <a:pPr algn="ctr"/>
                <a:endParaRPr lang="cs-CZ" sz="2800" dirty="0"/>
              </a:p>
              <a:p>
                <a:r>
                  <a:rPr lang="cs-CZ" sz="2800" dirty="0" smtClean="0"/>
                  <a:t>Takovéto vlnění se označuje jako </a:t>
                </a:r>
                <a:r>
                  <a:rPr lang="cs-CZ" sz="2800" b="1" dirty="0" smtClean="0"/>
                  <a:t>de Broglieho vlny</a:t>
                </a:r>
                <a:r>
                  <a:rPr lang="cs-CZ" sz="2800" dirty="0" smtClean="0"/>
                  <a:t> a je projevem vlnových vlastností pohybujících se částic (přičemž neexistuje zdroj, který by takové vlnění vyzařoval).</a:t>
                </a:r>
                <a:endParaRPr lang="cs-CZ" sz="28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124744"/>
                <a:ext cx="8496944" cy="5708935"/>
              </a:xfrm>
              <a:prstGeom prst="rect">
                <a:avLst/>
              </a:prstGeom>
              <a:blipFill rotWithShape="1">
                <a:blip r:embed="rId2"/>
                <a:stretch>
                  <a:fillRect l="-1435" t="-962" b="-21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935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550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51</cp:revision>
  <dcterms:created xsi:type="dcterms:W3CDTF">2012-11-11T12:29:55Z</dcterms:created>
  <dcterms:modified xsi:type="dcterms:W3CDTF">2013-10-06T20:13:33Z</dcterms:modified>
</cp:coreProperties>
</file>