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46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Hláska M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430C5F91-44B7-4747-82D8-3D0A9F617E2C}" type="presOf" srcId="{FBBFC3EA-9D9D-4F3A-BEA6-9C2C0E46BF20}" destId="{ACAD381E-21DC-4C07-8FDD-119C2EC3BB2E}" srcOrd="0" destOrd="0" presId="urn:microsoft.com/office/officeart/2005/8/layout/vList2"/>
    <dgm:cxn modelId="{554B1B4A-C545-4975-BF82-B60CE972D618}" type="presOf" srcId="{C73C7642-F245-4585-8F88-243F9FAEF6CA}" destId="{1C4BCB69-D3A6-4CCF-9871-D9B9359B8159}" srcOrd="0" destOrd="0" presId="urn:microsoft.com/office/officeart/2005/8/layout/vList2"/>
    <dgm:cxn modelId="{C2C9745A-492D-4ED7-8C38-0B11FFB27277}" type="presOf" srcId="{39F8B381-5807-488E-AC22-73DD4140ED4A}" destId="{612116FE-9061-44B1-A457-8F1AFBD162E0}" srcOrd="0" destOrd="0" presId="urn:microsoft.com/office/officeart/2005/8/layout/vList2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A91EF871-99A6-4955-9F70-28E76F256119}" type="presOf" srcId="{445C7998-7549-48B0-BD68-D4F0167F02E5}" destId="{7B541546-39A7-4633-AED0-6028788110D7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B576010A-41DF-4F6C-8AB6-5A513502AC97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A97493B-26BC-44E1-B79E-5BB3E92E3468}" type="presOf" srcId="{EBC41103-E2E5-4D48-9B4B-425520D3D098}" destId="{97CBBA99-26B9-4E2D-BA76-BF47FEBF0134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AED7094-A8C4-49D3-BF24-78AF850FD029}" type="presParOf" srcId="{612116FE-9061-44B1-A457-8F1AFBD162E0}" destId="{7B541546-39A7-4633-AED0-6028788110D7}" srcOrd="0" destOrd="0" presId="urn:microsoft.com/office/officeart/2005/8/layout/vList2"/>
    <dgm:cxn modelId="{A912ACC1-26CF-43A3-8C45-9D53632D5980}" type="presParOf" srcId="{612116FE-9061-44B1-A457-8F1AFBD162E0}" destId="{9B9314F6-85CC-4C49-B24D-6AF5DF05D800}" srcOrd="1" destOrd="0" presId="urn:microsoft.com/office/officeart/2005/8/layout/vList2"/>
    <dgm:cxn modelId="{DC525F7E-B3BD-4BC8-898B-7251300B87A8}" type="presParOf" srcId="{612116FE-9061-44B1-A457-8F1AFBD162E0}" destId="{ACAD381E-21DC-4C07-8FDD-119C2EC3BB2E}" srcOrd="2" destOrd="0" presId="urn:microsoft.com/office/officeart/2005/8/layout/vList2"/>
    <dgm:cxn modelId="{6BC0742A-5D15-43EF-AA6C-999F37D114FE}" type="presParOf" srcId="{612116FE-9061-44B1-A457-8F1AFBD162E0}" destId="{208194AD-7544-4854-B7A4-4A67E5453B54}" srcOrd="3" destOrd="0" presId="urn:microsoft.com/office/officeart/2005/8/layout/vList2"/>
    <dgm:cxn modelId="{BA798BB4-0E18-4336-8151-E84B067B2620}" type="presParOf" srcId="{612116FE-9061-44B1-A457-8F1AFBD162E0}" destId="{1C4BCB69-D3A6-4CCF-9871-D9B9359B8159}" srcOrd="4" destOrd="0" presId="urn:microsoft.com/office/officeart/2005/8/layout/vList2"/>
    <dgm:cxn modelId="{76A76656-8019-440C-8326-CAB2DAD073CF}" type="presParOf" srcId="{612116FE-9061-44B1-A457-8F1AFBD162E0}" destId="{34DE5943-AAB5-4DC3-B765-99B35FCB6ECD}" srcOrd="5" destOrd="0" presId="urn:microsoft.com/office/officeart/2005/8/layout/vList2"/>
    <dgm:cxn modelId="{4249E791-2659-4837-988F-443F3AA27402}" type="presParOf" srcId="{612116FE-9061-44B1-A457-8F1AFBD162E0}" destId="{97CBBA99-26B9-4E2D-BA76-BF47FEBF0134}" srcOrd="6" destOrd="0" presId="urn:microsoft.com/office/officeart/2005/8/layout/vList2"/>
    <dgm:cxn modelId="{C65B38C6-7689-4DEB-B179-B295F63E46E0}" type="presParOf" srcId="{612116FE-9061-44B1-A457-8F1AFBD162E0}" destId="{9A22653A-B2DB-4D9E-A633-AD2EC219A723}" srcOrd="7" destOrd="0" presId="urn:microsoft.com/office/officeart/2005/8/layout/vList2"/>
    <dgm:cxn modelId="{210150AB-7CBB-448D-B336-F2CE921A1B14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989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školy</a:t>
          </a:r>
          <a:r>
            <a:rPr lang="cs-CZ" sz="2300" b="1" kern="1200" dirty="0" smtClean="0"/>
            <a:t>: Základní škola a Mateřská škola Troskotovice, příspěvková organizace</a:t>
          </a:r>
          <a:endParaRPr lang="cs-CZ" sz="2300" kern="1200" dirty="0"/>
        </a:p>
      </dsp:txBody>
      <dsp:txXfrm>
        <a:off x="42036" y="50025"/>
        <a:ext cx="7150685" cy="777048"/>
      </dsp:txXfrm>
    </dsp:sp>
    <dsp:sp modelId="{ACAD381E-21DC-4C07-8FDD-119C2EC3BB2E}">
      <dsp:nvSpPr>
        <dsp:cNvPr id="0" name=""/>
        <dsp:cNvSpPr/>
      </dsp:nvSpPr>
      <dsp:spPr>
        <a:xfrm>
          <a:off x="0" y="95144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Autor</a:t>
          </a:r>
          <a:r>
            <a:rPr lang="cs-CZ" sz="2300" kern="1200" smtClean="0"/>
            <a:t>: Mgr. </a:t>
          </a:r>
          <a:r>
            <a:rPr lang="cs-CZ" sz="2300" kern="1200" dirty="0" smtClean="0"/>
            <a:t>Vlasta Šujanová</a:t>
          </a:r>
          <a:endParaRPr lang="cs-CZ" sz="2300" kern="1200" dirty="0"/>
        </a:p>
      </dsp:txBody>
      <dsp:txXfrm>
        <a:off x="42036" y="993481"/>
        <a:ext cx="7150685" cy="777048"/>
      </dsp:txXfrm>
    </dsp:sp>
    <dsp:sp modelId="{1C4BCB69-D3A6-4CCF-9871-D9B9359B8159}">
      <dsp:nvSpPr>
        <dsp:cNvPr id="0" name=""/>
        <dsp:cNvSpPr/>
      </dsp:nvSpPr>
      <dsp:spPr>
        <a:xfrm>
          <a:off x="0" y="187880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Hláska M</a:t>
          </a:r>
          <a:endParaRPr lang="cs-CZ" sz="2300" kern="1200" dirty="0"/>
        </a:p>
      </dsp:txBody>
      <dsp:txXfrm>
        <a:off x="42036" y="1920841"/>
        <a:ext cx="7150685" cy="777048"/>
      </dsp:txXfrm>
    </dsp:sp>
    <dsp:sp modelId="{97CBBA99-26B9-4E2D-BA76-BF47FEBF0134}">
      <dsp:nvSpPr>
        <dsp:cNvPr id="0" name=""/>
        <dsp:cNvSpPr/>
      </dsp:nvSpPr>
      <dsp:spPr>
        <a:xfrm>
          <a:off x="0" y="2806166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40488"/>
                <a:satOff val="8004"/>
                <a:lumOff val="34697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440488"/>
                <a:satOff val="8004"/>
                <a:lumOff val="34697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440488"/>
                <a:satOff val="8004"/>
                <a:lumOff val="34697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Číslo projektu : 46</a:t>
          </a:r>
          <a:endParaRPr lang="cs-CZ" sz="2300" kern="1200" dirty="0"/>
        </a:p>
      </dsp:txBody>
      <dsp:txXfrm>
        <a:off x="42036" y="2848202"/>
        <a:ext cx="7150685" cy="777048"/>
      </dsp:txXfrm>
    </dsp:sp>
    <dsp:sp modelId="{B1DDF1AD-3BC2-43B8-A8D0-A33120EFAF7C}">
      <dsp:nvSpPr>
        <dsp:cNvPr id="0" name=""/>
        <dsp:cNvSpPr/>
      </dsp:nvSpPr>
      <dsp:spPr>
        <a:xfrm>
          <a:off x="0" y="3733525"/>
          <a:ext cx="7234757" cy="86112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20244"/>
                <a:satOff val="4002"/>
                <a:lumOff val="17348"/>
                <a:alphaOff val="0"/>
                <a:tint val="30000"/>
                <a:satMod val="250000"/>
              </a:schemeClr>
            </a:gs>
            <a:gs pos="72000">
              <a:schemeClr val="accent1">
                <a:shade val="50000"/>
                <a:hueOff val="-220244"/>
                <a:satOff val="4002"/>
                <a:lumOff val="17348"/>
                <a:alphaOff val="0"/>
                <a:tint val="75000"/>
                <a:satMod val="210000"/>
              </a:schemeClr>
            </a:gs>
            <a:gs pos="100000">
              <a:schemeClr val="accent1">
                <a:shade val="50000"/>
                <a:hueOff val="-220244"/>
                <a:satOff val="4002"/>
                <a:lumOff val="17348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Vytvořeno: 24.8.2013 </a:t>
          </a:r>
          <a:endParaRPr lang="cs-CZ" sz="2300" kern="1200" dirty="0"/>
        </a:p>
      </dsp:txBody>
      <dsp:txXfrm>
        <a:off x="42036" y="3775561"/>
        <a:ext cx="7150685" cy="777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7FB0B3E-69BF-4ED1-B51F-F98AE0F5D956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2A1E99-BDB6-4BA6-9088-56B9BC1E17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6.jpeg"/><Relationship Id="rId7" Type="http://schemas.openxmlformats.org/officeDocument/2006/relationships/image" Target="../media/image9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0554649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5445224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376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hlásky m </a:t>
            </a:r>
            <a:r>
              <a:rPr lang="cs-CZ" dirty="0" err="1" smtClean="0"/>
              <a:t>M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hláska m </a:t>
            </a:r>
            <a:r>
              <a:rPr lang="cs-CZ" dirty="0" err="1" smtClean="0"/>
              <a:t>M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7514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 písmeno  </a:t>
            </a:r>
            <a:r>
              <a:rPr lang="cs-CZ" sz="4400" dirty="0" smtClean="0">
                <a:solidFill>
                  <a:srgbClr val="FF0000"/>
                </a:solidFill>
              </a:rPr>
              <a:t>M 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   m    k    l         o    u     a     l        p</a:t>
            </a:r>
          </a:p>
          <a:p>
            <a:r>
              <a:rPr lang="cs-CZ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 K       J     S      A      M       C      N   </a:t>
            </a:r>
          </a:p>
          <a:p>
            <a:r>
              <a:rPr lang="cs-CZ" dirty="0" smtClean="0">
                <a:cs typeface="Aharoni" panose="02010803020104030203" pitchFamily="2" charset="-79"/>
              </a:rPr>
              <a:t>T       E       R      M        P       A           D</a:t>
            </a:r>
          </a:p>
          <a:p>
            <a:r>
              <a:rPr lang="cs-CZ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 o        t          l      m     n       m   a</a:t>
            </a:r>
          </a:p>
          <a:p>
            <a:r>
              <a:rPr lang="cs-CZ" dirty="0">
                <a:latin typeface="Algerian" panose="04020705040A02060702" pitchFamily="82" charset="0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lgerian" panose="04020705040A02060702" pitchFamily="82" charset="0"/>
                <a:cs typeface="Aharoni" panose="02010803020104030203" pitchFamily="2" charset="-79"/>
              </a:rPr>
              <a:t> B         S        N     A      T         M       I     Z</a:t>
            </a:r>
          </a:p>
          <a:p>
            <a:r>
              <a:rPr lang="cs-CZ" dirty="0">
                <a:latin typeface="Agency FB" panose="020B0503020202020204" pitchFamily="34" charset="0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gency FB" panose="020B0503020202020204" pitchFamily="34" charset="0"/>
                <a:cs typeface="Aharoni" panose="02010803020104030203" pitchFamily="2" charset="-79"/>
              </a:rPr>
              <a:t> d          f           h     u        j    m       c           p       l</a:t>
            </a:r>
          </a:p>
          <a:p>
            <a:r>
              <a:rPr lang="cs-CZ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M        F      S        V      B         M        L</a:t>
            </a:r>
            <a:endParaRPr lang="cs-CZ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4" name="Picture 4" descr="C:\Users\0MGM\AppData\Local\Microsoft\Windows\Temporary Internet Files\Content.IE5\UQE9O76T\MC90043907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4664"/>
            <a:ext cx="2286000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7431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 písmeno   </a:t>
            </a:r>
            <a:r>
              <a:rPr lang="cs-CZ" sz="4800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   ve  slovech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mléko        nohy      miminko   křeslo</a:t>
            </a:r>
          </a:p>
          <a:p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MIREK     KOMÍN      STŮL       KAMNA</a:t>
            </a:r>
          </a:p>
          <a:p>
            <a:r>
              <a:rPr lang="cs-CZ" dirty="0">
                <a:latin typeface="Agency FB" panose="020B0503020202020204" pitchFamily="34" charset="0"/>
              </a:rPr>
              <a:t> </a:t>
            </a:r>
            <a:r>
              <a:rPr lang="cs-CZ" dirty="0" smtClean="0">
                <a:latin typeface="Agency FB" panose="020B0503020202020204" pitchFamily="34" charset="0"/>
              </a:rPr>
              <a:t>DŮM    AUTO        MERUŇKA        VLAK         MEDVĚD</a:t>
            </a:r>
          </a:p>
          <a:p>
            <a:r>
              <a:rPr lang="cs-CZ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dirty="0" smtClean="0">
                <a:latin typeface="Aharoni" panose="02010803020104030203" pitchFamily="2" charset="-79"/>
                <a:cs typeface="Aharoni" panose="02010803020104030203" pitchFamily="2" charset="-79"/>
              </a:rPr>
              <a:t> šála       dáma     zuby      Martina </a:t>
            </a:r>
          </a:p>
          <a:p>
            <a:r>
              <a:rPr lang="cs-CZ" dirty="0" smtClean="0">
                <a:latin typeface="Bauhaus 93" panose="04030905020B02020C02" pitchFamily="82" charset="0"/>
              </a:rPr>
              <a:t>kmín       kočka      zmije      okno      slimák</a:t>
            </a:r>
          </a:p>
          <a:p>
            <a:r>
              <a:rPr lang="cs-CZ" dirty="0">
                <a:latin typeface="Bauhaus 93" panose="04030905020B02020C02" pitchFamily="82" charset="0"/>
              </a:rPr>
              <a:t> </a:t>
            </a:r>
            <a:r>
              <a:rPr lang="cs-CZ" dirty="0" smtClean="0">
                <a:latin typeface="Bernard MT Condensed" panose="02050806060905020404" pitchFamily="18" charset="0"/>
              </a:rPr>
              <a:t> HRNEK    MISTR         PODLAHA         MÝDLO</a:t>
            </a:r>
          </a:p>
          <a:p>
            <a:r>
              <a:rPr lang="cs-CZ" dirty="0" smtClean="0">
                <a:latin typeface="Bodoni MT" panose="02070603080606020203" pitchFamily="18" charset="0"/>
              </a:rPr>
              <a:t>umyvadlo        mísa        dárek      myš     </a:t>
            </a:r>
            <a:r>
              <a:rPr lang="cs-CZ" dirty="0" smtClean="0">
                <a:latin typeface="Agency FB" panose="020B0503020202020204" pitchFamily="34" charset="0"/>
              </a:rPr>
              <a:t>      </a:t>
            </a: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4" name="Picture 4" descr="C:\Users\0MGM\AppData\Local\Microsoft\Windows\Temporary Internet Files\Content.IE5\UQE9O76T\MC90043907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661248"/>
            <a:ext cx="2286000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3857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 začíná  na  </a:t>
            </a:r>
            <a:r>
              <a:rPr lang="cs-CZ" sz="4400" dirty="0" smtClean="0">
                <a:solidFill>
                  <a:srgbClr val="FF0000"/>
                </a:solidFill>
              </a:rPr>
              <a:t>m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0810" y="1340768"/>
            <a:ext cx="86868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UQE9O76T\MC900391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555" y="2886877"/>
            <a:ext cx="1825625" cy="127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SN7SDP56\MP900444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61048"/>
            <a:ext cx="2743200" cy="2118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UQE9O76T\MC90043907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0"/>
            <a:ext cx="2286000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UQE9O76T\MP90018517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032248"/>
            <a:ext cx="243205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F5SDY0GR\MC9003561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50" y="2132013"/>
            <a:ext cx="1814513" cy="101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JW0N6RMX\MP90040685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2323" y="4160052"/>
            <a:ext cx="1601037" cy="2400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0MGM\AppData\Local\Microsoft\Windows\Temporary Internet Files\Content.IE5\F5SDY0GR\MC9004238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672" y="977900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247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písmena, která patří k sobě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67944" y="206215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o</a:t>
            </a:r>
            <a:endParaRPr lang="cs-CZ" sz="7200" dirty="0"/>
          </a:p>
        </p:txBody>
      </p:sp>
      <p:sp>
        <p:nvSpPr>
          <p:cNvPr id="6" name="Obdélník 5"/>
          <p:cNvSpPr/>
          <p:nvPr/>
        </p:nvSpPr>
        <p:spPr>
          <a:xfrm rot="577591">
            <a:off x="6371054" y="206215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i</a:t>
            </a:r>
            <a:endParaRPr lang="cs-CZ" sz="6000" dirty="0"/>
          </a:p>
        </p:txBody>
      </p:sp>
      <p:sp>
        <p:nvSpPr>
          <p:cNvPr id="7" name="Obdélník 6"/>
          <p:cNvSpPr/>
          <p:nvPr/>
        </p:nvSpPr>
        <p:spPr>
          <a:xfrm rot="19990204">
            <a:off x="971600" y="392935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m</a:t>
            </a:r>
            <a:endParaRPr lang="cs-CZ" sz="5400" dirty="0"/>
          </a:p>
        </p:txBody>
      </p:sp>
      <p:sp>
        <p:nvSpPr>
          <p:cNvPr id="8" name="Obdélník 7"/>
          <p:cNvSpPr/>
          <p:nvPr/>
        </p:nvSpPr>
        <p:spPr>
          <a:xfrm>
            <a:off x="3923928" y="4293096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A</a:t>
            </a:r>
            <a:endParaRPr lang="cs-CZ" sz="7200" dirty="0"/>
          </a:p>
        </p:txBody>
      </p:sp>
      <p:sp>
        <p:nvSpPr>
          <p:cNvPr id="9" name="Obdélník 8"/>
          <p:cNvSpPr/>
          <p:nvPr/>
        </p:nvSpPr>
        <p:spPr>
          <a:xfrm>
            <a:off x="5555283" y="35261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e</a:t>
            </a:r>
            <a:endParaRPr lang="cs-CZ" sz="6600" dirty="0"/>
          </a:p>
        </p:txBody>
      </p:sp>
      <p:sp>
        <p:nvSpPr>
          <p:cNvPr id="10" name="Obdélník 9"/>
          <p:cNvSpPr/>
          <p:nvPr/>
        </p:nvSpPr>
        <p:spPr>
          <a:xfrm rot="817991">
            <a:off x="7524328" y="43651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I</a:t>
            </a:r>
            <a:endParaRPr lang="cs-CZ" sz="8000" dirty="0"/>
          </a:p>
        </p:txBody>
      </p:sp>
      <p:sp>
        <p:nvSpPr>
          <p:cNvPr id="11" name="Obdélník 10"/>
          <p:cNvSpPr/>
          <p:nvPr/>
        </p:nvSpPr>
        <p:spPr>
          <a:xfrm>
            <a:off x="1043608" y="211759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a</a:t>
            </a:r>
            <a:endParaRPr lang="cs-CZ" sz="6600" dirty="0"/>
          </a:p>
        </p:txBody>
      </p:sp>
      <p:sp>
        <p:nvSpPr>
          <p:cNvPr id="12" name="Obdélník 11"/>
          <p:cNvSpPr/>
          <p:nvPr/>
        </p:nvSpPr>
        <p:spPr>
          <a:xfrm>
            <a:off x="6849359" y="534353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</a:t>
            </a:r>
            <a:endParaRPr lang="cs-CZ" sz="8000" dirty="0"/>
          </a:p>
        </p:txBody>
      </p:sp>
      <p:sp>
        <p:nvSpPr>
          <p:cNvPr id="13" name="Obdélník 12"/>
          <p:cNvSpPr/>
          <p:nvPr/>
        </p:nvSpPr>
        <p:spPr>
          <a:xfrm rot="21155920">
            <a:off x="2856131" y="306896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7200" dirty="0" smtClean="0"/>
              <a:t>U</a:t>
            </a:r>
            <a:endParaRPr lang="cs-CZ" sz="7200" dirty="0"/>
          </a:p>
        </p:txBody>
      </p:sp>
      <p:sp>
        <p:nvSpPr>
          <p:cNvPr id="14" name="Obdélník 13"/>
          <p:cNvSpPr/>
          <p:nvPr/>
        </p:nvSpPr>
        <p:spPr>
          <a:xfrm rot="20000783">
            <a:off x="5591378" y="562273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S</a:t>
            </a:r>
            <a:endParaRPr lang="cs-CZ" sz="5400" dirty="0"/>
          </a:p>
        </p:txBody>
      </p:sp>
      <p:sp>
        <p:nvSpPr>
          <p:cNvPr id="15" name="Obdélník 14"/>
          <p:cNvSpPr/>
          <p:nvPr/>
        </p:nvSpPr>
        <p:spPr>
          <a:xfrm>
            <a:off x="3313331" y="5610991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u</a:t>
            </a:r>
            <a:endParaRPr lang="cs-CZ" sz="7200" dirty="0"/>
          </a:p>
        </p:txBody>
      </p:sp>
      <p:sp>
        <p:nvSpPr>
          <p:cNvPr id="16" name="Obdélník 15"/>
          <p:cNvSpPr/>
          <p:nvPr/>
        </p:nvSpPr>
        <p:spPr>
          <a:xfrm rot="1556491">
            <a:off x="1483885" y="534806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E</a:t>
            </a:r>
            <a:endParaRPr lang="cs-CZ" sz="8000" dirty="0"/>
          </a:p>
        </p:txBody>
      </p:sp>
      <p:sp>
        <p:nvSpPr>
          <p:cNvPr id="17" name="Obdélník 16"/>
          <p:cNvSpPr/>
          <p:nvPr/>
        </p:nvSpPr>
        <p:spPr>
          <a:xfrm>
            <a:off x="7672438" y="293027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M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674640" y="1773850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/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1914329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2050" name="Picture 2" descr="C:\Users\0MGM\AppData\Local\Microsoft\Windows\Temporary Internet Files\Content.IE5\F5SDY0GR\MC90044041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839972"/>
            <a:ext cx="2808312" cy="2062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93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</TotalTime>
  <Words>233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</vt:lpstr>
      <vt:lpstr>označ  písmeno  M </vt:lpstr>
      <vt:lpstr>označ  písmeno   m   ve  slovech</vt:lpstr>
      <vt:lpstr>co  začíná  na  m</vt:lpstr>
      <vt:lpstr>spoj písmena, která patří k sobě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9</cp:revision>
  <dcterms:created xsi:type="dcterms:W3CDTF">2013-10-21T19:16:59Z</dcterms:created>
  <dcterms:modified xsi:type="dcterms:W3CDTF">2013-11-01T17:25:11Z</dcterms:modified>
</cp:coreProperties>
</file>