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7" d="100"/>
          <a:sy n="57" d="100"/>
        </p:scale>
        <p:origin x="-1075" y="1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vList2" loCatId="list" qsTypeId="urn:microsoft.com/office/officeart/2005/8/quickstyle/simple3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b="1" dirty="0" smtClean="0"/>
            <a:t>: Základní škola a Mateřská škola Troskotovice, příspěvková organizace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 smtClean="0"/>
            <a:t>Autor</a:t>
          </a:r>
          <a:r>
            <a:rPr lang="cs-CZ" smtClean="0"/>
            <a:t>: Mgr. </a:t>
          </a:r>
          <a:r>
            <a:rPr lang="cs-CZ" dirty="0" smtClean="0"/>
            <a:t>Vlasta Šujanová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6B0205A6-422D-4956-AD89-0CEBCAE4530D}">
      <dgm:prSet/>
      <dgm:spPr/>
      <dgm:t>
        <a:bodyPr/>
        <a:lstStyle/>
        <a:p>
          <a:pPr algn="l"/>
          <a:r>
            <a:rPr lang="cs-CZ" dirty="0" smtClean="0"/>
            <a:t>Vytvořeno: 24.8.2013 </a:t>
          </a:r>
          <a:endParaRPr lang="cs-CZ" dirty="0"/>
        </a:p>
      </dgm:t>
    </dgm:pt>
    <dgm:pt modelId="{168864D7-72A0-4608-BC44-F4D46F72FF3E}" type="parTrans" cxnId="{74DEAA30-A8CD-4FF2-B1FF-748D58FB5D74}">
      <dgm:prSet/>
      <dgm:spPr/>
      <dgm:t>
        <a:bodyPr/>
        <a:lstStyle/>
        <a:p>
          <a:endParaRPr lang="cs-CZ"/>
        </a:p>
      </dgm:t>
    </dgm:pt>
    <dgm:pt modelId="{DB2C7C4B-FB0B-47FC-A6BD-4D152DC3D0CB}" type="sibTrans" cxnId="{74DEAA30-A8CD-4FF2-B1FF-748D58FB5D74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 smtClean="0"/>
            <a:t>Číslo projektu : 54</a:t>
          </a:r>
          <a:endParaRPr lang="cs-CZ" dirty="0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Hláska  a slabiky j </a:t>
          </a:r>
          <a:r>
            <a:rPr lang="cs-CZ" dirty="0" err="1" smtClean="0"/>
            <a:t>J</a:t>
          </a:r>
          <a:endParaRPr lang="cs-CZ" dirty="0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612116FE-9061-44B1-A457-8F1AFBD162E0}" type="pres">
      <dgm:prSet presAssocID="{39F8B381-5807-488E-AC22-73DD4140ED4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B541546-39A7-4633-AED0-6028788110D7}" type="pres">
      <dgm:prSet presAssocID="{445C7998-7549-48B0-BD68-D4F0167F02E5}" presName="parentText" presStyleLbl="node1" presStyleIdx="0" presStyleCnt="5" custLinFactY="-2280" custLinFactNeighborX="995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B9314F6-85CC-4C49-B24D-6AF5DF05D800}" type="pres">
      <dgm:prSet presAssocID="{C846DAC9-9D22-4975-84AF-8D4E4FA8DA5C}" presName="spacer" presStyleCnt="0"/>
      <dgm:spPr/>
    </dgm:pt>
    <dgm:pt modelId="{ACAD381E-21DC-4C07-8FDD-119C2EC3BB2E}" type="pres">
      <dgm:prSet presAssocID="{FBBFC3EA-9D9D-4F3A-BEA6-9C2C0E46BF20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08194AD-7544-4854-B7A4-4A67E5453B54}" type="pres">
      <dgm:prSet presAssocID="{83B48451-91B6-4E15-99C9-0FE713D5286E}" presName="spacer" presStyleCnt="0"/>
      <dgm:spPr/>
    </dgm:pt>
    <dgm:pt modelId="{1C4BCB69-D3A6-4CCF-9871-D9B9359B8159}" type="pres">
      <dgm:prSet presAssocID="{C73C7642-F245-4585-8F88-243F9FAEF6CA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4DE5943-AAB5-4DC3-B765-99B35FCB6ECD}" type="pres">
      <dgm:prSet presAssocID="{C6F235C3-B62B-4F7C-8AF0-6D3C84052041}" presName="spacer" presStyleCnt="0"/>
      <dgm:spPr/>
    </dgm:pt>
    <dgm:pt modelId="{97CBBA99-26B9-4E2D-BA76-BF47FEBF0134}" type="pres">
      <dgm:prSet presAssocID="{EBC41103-E2E5-4D48-9B4B-425520D3D098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22653A-B2DB-4D9E-A633-AD2EC219A723}" type="pres">
      <dgm:prSet presAssocID="{CD7C273C-2CBB-488A-8BF2-5D00DBC541E5}" presName="spacer" presStyleCnt="0"/>
      <dgm:spPr/>
    </dgm:pt>
    <dgm:pt modelId="{B1DDF1AD-3BC2-43B8-A8D0-A33120EFAF7C}" type="pres">
      <dgm:prSet presAssocID="{6B0205A6-422D-4956-AD89-0CEBCAE4530D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D768D4-D8A8-4F09-8215-BEB7EB914931}" srcId="{39F8B381-5807-488E-AC22-73DD4140ED4A}" destId="{EBC41103-E2E5-4D48-9B4B-425520D3D098}" srcOrd="3" destOrd="0" parTransId="{66EC36A9-2BA2-4EC9-AAE7-037918B0215E}" sibTransId="{CD7C273C-2CBB-488A-8BF2-5D00DBC541E5}"/>
    <dgm:cxn modelId="{808A55A3-7A45-463B-8870-E66256D18048}" srcId="{39F8B381-5807-488E-AC22-73DD4140ED4A}" destId="{C73C7642-F245-4585-8F88-243F9FAEF6CA}" srcOrd="2" destOrd="0" parTransId="{3E2FFE2A-E7B1-401F-BAB6-893DF909FA64}" sibTransId="{C6F235C3-B62B-4F7C-8AF0-6D3C84052041}"/>
    <dgm:cxn modelId="{3D7A7AB0-0A25-46A7-9690-842D50CD3C1F}" type="presOf" srcId="{FBBFC3EA-9D9D-4F3A-BEA6-9C2C0E46BF20}" destId="{ACAD381E-21DC-4C07-8FDD-119C2EC3BB2E}" srcOrd="0" destOrd="0" presId="urn:microsoft.com/office/officeart/2005/8/layout/vList2"/>
    <dgm:cxn modelId="{DD96F8F6-DA68-4057-96BA-9BCA9CDEFED6}" type="presOf" srcId="{6B0205A6-422D-4956-AD89-0CEBCAE4530D}" destId="{B1DDF1AD-3BC2-43B8-A8D0-A33120EFAF7C}" srcOrd="0" destOrd="0" presId="urn:microsoft.com/office/officeart/2005/8/layout/vList2"/>
    <dgm:cxn modelId="{EBDE4140-9D98-4944-AA4A-4793D3A227B3}" type="presOf" srcId="{445C7998-7549-48B0-BD68-D4F0167F02E5}" destId="{7B541546-39A7-4633-AED0-6028788110D7}" srcOrd="0" destOrd="0" presId="urn:microsoft.com/office/officeart/2005/8/layout/vList2"/>
    <dgm:cxn modelId="{C55365F9-6ABF-4FFE-89D9-A16D6D80C286}" type="presOf" srcId="{39F8B381-5807-488E-AC22-73DD4140ED4A}" destId="{612116FE-9061-44B1-A457-8F1AFBD162E0}" srcOrd="0" destOrd="0" presId="urn:microsoft.com/office/officeart/2005/8/layout/vList2"/>
    <dgm:cxn modelId="{74DEAA30-A8CD-4FF2-B1FF-748D58FB5D74}" srcId="{39F8B381-5807-488E-AC22-73DD4140ED4A}" destId="{6B0205A6-422D-4956-AD89-0CEBCAE4530D}" srcOrd="4" destOrd="0" parTransId="{168864D7-72A0-4608-BC44-F4D46F72FF3E}" sibTransId="{DB2C7C4B-FB0B-47FC-A6BD-4D152DC3D0CB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60E6666F-E124-4A70-B08B-559683CEFDE4}" type="presOf" srcId="{C73C7642-F245-4585-8F88-243F9FAEF6CA}" destId="{1C4BCB69-D3A6-4CCF-9871-D9B9359B8159}" srcOrd="0" destOrd="0" presId="urn:microsoft.com/office/officeart/2005/8/layout/vList2"/>
    <dgm:cxn modelId="{49500320-613C-4219-BBC8-DF575E90B4A4}" type="presOf" srcId="{EBC41103-E2E5-4D48-9B4B-425520D3D098}" destId="{97CBBA99-26B9-4E2D-BA76-BF47FEBF0134}" srcOrd="0" destOrd="0" presId="urn:microsoft.com/office/officeart/2005/8/layout/vList2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031C2EBE-ECB1-4405-B89F-E30C449B800C}" type="presParOf" srcId="{612116FE-9061-44B1-A457-8F1AFBD162E0}" destId="{7B541546-39A7-4633-AED0-6028788110D7}" srcOrd="0" destOrd="0" presId="urn:microsoft.com/office/officeart/2005/8/layout/vList2"/>
    <dgm:cxn modelId="{DAF924D1-E7D3-4376-A650-6B9478CB466C}" type="presParOf" srcId="{612116FE-9061-44B1-A457-8F1AFBD162E0}" destId="{9B9314F6-85CC-4C49-B24D-6AF5DF05D800}" srcOrd="1" destOrd="0" presId="urn:microsoft.com/office/officeart/2005/8/layout/vList2"/>
    <dgm:cxn modelId="{ABD50BC2-2023-45A7-9C1B-78FEF38496CE}" type="presParOf" srcId="{612116FE-9061-44B1-A457-8F1AFBD162E0}" destId="{ACAD381E-21DC-4C07-8FDD-119C2EC3BB2E}" srcOrd="2" destOrd="0" presId="urn:microsoft.com/office/officeart/2005/8/layout/vList2"/>
    <dgm:cxn modelId="{76065C9A-E37E-4F47-B39F-C0A20EDB0A7D}" type="presParOf" srcId="{612116FE-9061-44B1-A457-8F1AFBD162E0}" destId="{208194AD-7544-4854-B7A4-4A67E5453B54}" srcOrd="3" destOrd="0" presId="urn:microsoft.com/office/officeart/2005/8/layout/vList2"/>
    <dgm:cxn modelId="{D29984BB-345D-4162-870E-97BB49FDD7BF}" type="presParOf" srcId="{612116FE-9061-44B1-A457-8F1AFBD162E0}" destId="{1C4BCB69-D3A6-4CCF-9871-D9B9359B8159}" srcOrd="4" destOrd="0" presId="urn:microsoft.com/office/officeart/2005/8/layout/vList2"/>
    <dgm:cxn modelId="{C3E7C95F-52DB-401B-9368-B210DF556B9F}" type="presParOf" srcId="{612116FE-9061-44B1-A457-8F1AFBD162E0}" destId="{34DE5943-AAB5-4DC3-B765-99B35FCB6ECD}" srcOrd="5" destOrd="0" presId="urn:microsoft.com/office/officeart/2005/8/layout/vList2"/>
    <dgm:cxn modelId="{E28D2E98-7305-4295-84C3-EDCE3F9880D8}" type="presParOf" srcId="{612116FE-9061-44B1-A457-8F1AFBD162E0}" destId="{97CBBA99-26B9-4E2D-BA76-BF47FEBF0134}" srcOrd="6" destOrd="0" presId="urn:microsoft.com/office/officeart/2005/8/layout/vList2"/>
    <dgm:cxn modelId="{320C4B05-020A-405B-9530-8B50CCE6D171}" type="presParOf" srcId="{612116FE-9061-44B1-A457-8F1AFBD162E0}" destId="{9A22653A-B2DB-4D9E-A633-AD2EC219A723}" srcOrd="7" destOrd="0" presId="urn:microsoft.com/office/officeart/2005/8/layout/vList2"/>
    <dgm:cxn modelId="{6886A4FD-3161-4B6E-9894-605CF4E20D53}" type="presParOf" srcId="{612116FE-9061-44B1-A457-8F1AFBD162E0}" destId="{B1DDF1AD-3BC2-43B8-A8D0-A33120EFAF7C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541546-39A7-4633-AED0-6028788110D7}">
      <dsp:nvSpPr>
        <dsp:cNvPr id="0" name=""/>
        <dsp:cNvSpPr/>
      </dsp:nvSpPr>
      <dsp:spPr>
        <a:xfrm>
          <a:off x="0" y="0"/>
          <a:ext cx="7306765" cy="835379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shade val="50000"/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shade val="50000"/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shade val="5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/>
            <a:t>Název školy</a:t>
          </a:r>
          <a:r>
            <a:rPr lang="cs-CZ" sz="2100" b="1" kern="1200" dirty="0" smtClean="0"/>
            <a:t>: Základní škola a Mateřská škola Troskotovice, příspěvková organizace</a:t>
          </a:r>
          <a:endParaRPr lang="cs-CZ" sz="2100" kern="1200" dirty="0"/>
        </a:p>
      </dsp:txBody>
      <dsp:txXfrm>
        <a:off x="40780" y="40780"/>
        <a:ext cx="7225205" cy="753819"/>
      </dsp:txXfrm>
    </dsp:sp>
    <dsp:sp modelId="{ACAD381E-21DC-4C07-8FDD-119C2EC3BB2E}">
      <dsp:nvSpPr>
        <dsp:cNvPr id="0" name=""/>
        <dsp:cNvSpPr/>
      </dsp:nvSpPr>
      <dsp:spPr>
        <a:xfrm>
          <a:off x="0" y="918697"/>
          <a:ext cx="7306765" cy="835379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312210"/>
                <a:satOff val="-18034"/>
                <a:lumOff val="19816"/>
                <a:alphaOff val="0"/>
                <a:tint val="70000"/>
                <a:satMod val="130000"/>
              </a:schemeClr>
            </a:gs>
            <a:gs pos="43000">
              <a:schemeClr val="accent1">
                <a:shade val="50000"/>
                <a:hueOff val="312210"/>
                <a:satOff val="-18034"/>
                <a:lumOff val="19816"/>
                <a:alphaOff val="0"/>
                <a:tint val="44000"/>
                <a:satMod val="165000"/>
              </a:schemeClr>
            </a:gs>
            <a:gs pos="93000">
              <a:schemeClr val="accent1">
                <a:shade val="50000"/>
                <a:hueOff val="312210"/>
                <a:satOff val="-18034"/>
                <a:lumOff val="19816"/>
                <a:alphaOff val="0"/>
                <a:tint val="15000"/>
                <a:satMod val="165000"/>
              </a:schemeClr>
            </a:gs>
            <a:gs pos="100000">
              <a:schemeClr val="accent1">
                <a:shade val="50000"/>
                <a:hueOff val="312210"/>
                <a:satOff val="-18034"/>
                <a:lumOff val="19816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shade val="50000"/>
              <a:hueOff val="312210"/>
              <a:satOff val="-18034"/>
              <a:lumOff val="19816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Autor</a:t>
          </a:r>
          <a:r>
            <a:rPr lang="cs-CZ" sz="2100" kern="1200" smtClean="0"/>
            <a:t>: Mgr. </a:t>
          </a:r>
          <a:r>
            <a:rPr lang="cs-CZ" sz="2100" kern="1200" dirty="0" smtClean="0"/>
            <a:t>Vlasta Šujanová</a:t>
          </a:r>
          <a:endParaRPr lang="cs-CZ" sz="2100" kern="1200" dirty="0"/>
        </a:p>
      </dsp:txBody>
      <dsp:txXfrm>
        <a:off x="40780" y="959477"/>
        <a:ext cx="7225205" cy="753819"/>
      </dsp:txXfrm>
    </dsp:sp>
    <dsp:sp modelId="{1C4BCB69-D3A6-4CCF-9871-D9B9359B8159}">
      <dsp:nvSpPr>
        <dsp:cNvPr id="0" name=""/>
        <dsp:cNvSpPr/>
      </dsp:nvSpPr>
      <dsp:spPr>
        <a:xfrm>
          <a:off x="0" y="1814557"/>
          <a:ext cx="7306765" cy="835379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624420"/>
                <a:satOff val="-36069"/>
                <a:lumOff val="39631"/>
                <a:alphaOff val="0"/>
                <a:tint val="70000"/>
                <a:satMod val="130000"/>
              </a:schemeClr>
            </a:gs>
            <a:gs pos="43000">
              <a:schemeClr val="accent1">
                <a:shade val="50000"/>
                <a:hueOff val="624420"/>
                <a:satOff val="-36069"/>
                <a:lumOff val="39631"/>
                <a:alphaOff val="0"/>
                <a:tint val="44000"/>
                <a:satMod val="165000"/>
              </a:schemeClr>
            </a:gs>
            <a:gs pos="93000">
              <a:schemeClr val="accent1">
                <a:shade val="50000"/>
                <a:hueOff val="624420"/>
                <a:satOff val="-36069"/>
                <a:lumOff val="39631"/>
                <a:alphaOff val="0"/>
                <a:tint val="15000"/>
                <a:satMod val="165000"/>
              </a:schemeClr>
            </a:gs>
            <a:gs pos="100000">
              <a:schemeClr val="accent1">
                <a:shade val="50000"/>
                <a:hueOff val="624420"/>
                <a:satOff val="-36069"/>
                <a:lumOff val="39631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shade val="50000"/>
              <a:hueOff val="624420"/>
              <a:satOff val="-36069"/>
              <a:lumOff val="39631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/>
            <a:t>Téma</a:t>
          </a:r>
          <a:r>
            <a:rPr lang="cs-CZ" sz="2100" kern="1200" dirty="0" smtClean="0"/>
            <a:t>: Hláska  a slabiky j </a:t>
          </a:r>
          <a:r>
            <a:rPr lang="cs-CZ" sz="2100" kern="1200" dirty="0" err="1" smtClean="0"/>
            <a:t>J</a:t>
          </a:r>
          <a:endParaRPr lang="cs-CZ" sz="2100" kern="1200" dirty="0"/>
        </a:p>
      </dsp:txBody>
      <dsp:txXfrm>
        <a:off x="40780" y="1855337"/>
        <a:ext cx="7225205" cy="753819"/>
      </dsp:txXfrm>
    </dsp:sp>
    <dsp:sp modelId="{97CBBA99-26B9-4E2D-BA76-BF47FEBF0134}">
      <dsp:nvSpPr>
        <dsp:cNvPr id="0" name=""/>
        <dsp:cNvSpPr/>
      </dsp:nvSpPr>
      <dsp:spPr>
        <a:xfrm>
          <a:off x="0" y="2710417"/>
          <a:ext cx="7306765" cy="835379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624420"/>
                <a:satOff val="-36069"/>
                <a:lumOff val="39631"/>
                <a:alphaOff val="0"/>
                <a:tint val="70000"/>
                <a:satMod val="130000"/>
              </a:schemeClr>
            </a:gs>
            <a:gs pos="43000">
              <a:schemeClr val="accent1">
                <a:shade val="50000"/>
                <a:hueOff val="624420"/>
                <a:satOff val="-36069"/>
                <a:lumOff val="39631"/>
                <a:alphaOff val="0"/>
                <a:tint val="44000"/>
                <a:satMod val="165000"/>
              </a:schemeClr>
            </a:gs>
            <a:gs pos="93000">
              <a:schemeClr val="accent1">
                <a:shade val="50000"/>
                <a:hueOff val="624420"/>
                <a:satOff val="-36069"/>
                <a:lumOff val="39631"/>
                <a:alphaOff val="0"/>
                <a:tint val="15000"/>
                <a:satMod val="165000"/>
              </a:schemeClr>
            </a:gs>
            <a:gs pos="100000">
              <a:schemeClr val="accent1">
                <a:shade val="50000"/>
                <a:hueOff val="624420"/>
                <a:satOff val="-36069"/>
                <a:lumOff val="39631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shade val="50000"/>
              <a:hueOff val="624420"/>
              <a:satOff val="-36069"/>
              <a:lumOff val="39631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Číslo projektu : 54</a:t>
          </a:r>
          <a:endParaRPr lang="cs-CZ" sz="2100" kern="1200" dirty="0"/>
        </a:p>
      </dsp:txBody>
      <dsp:txXfrm>
        <a:off x="40780" y="2751197"/>
        <a:ext cx="7225205" cy="753819"/>
      </dsp:txXfrm>
    </dsp:sp>
    <dsp:sp modelId="{B1DDF1AD-3BC2-43B8-A8D0-A33120EFAF7C}">
      <dsp:nvSpPr>
        <dsp:cNvPr id="0" name=""/>
        <dsp:cNvSpPr/>
      </dsp:nvSpPr>
      <dsp:spPr>
        <a:xfrm>
          <a:off x="0" y="3606278"/>
          <a:ext cx="7306765" cy="835379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312210"/>
                <a:satOff val="-18034"/>
                <a:lumOff val="19816"/>
                <a:alphaOff val="0"/>
                <a:tint val="70000"/>
                <a:satMod val="130000"/>
              </a:schemeClr>
            </a:gs>
            <a:gs pos="43000">
              <a:schemeClr val="accent1">
                <a:shade val="50000"/>
                <a:hueOff val="312210"/>
                <a:satOff val="-18034"/>
                <a:lumOff val="19816"/>
                <a:alphaOff val="0"/>
                <a:tint val="44000"/>
                <a:satMod val="165000"/>
              </a:schemeClr>
            </a:gs>
            <a:gs pos="93000">
              <a:schemeClr val="accent1">
                <a:shade val="50000"/>
                <a:hueOff val="312210"/>
                <a:satOff val="-18034"/>
                <a:lumOff val="19816"/>
                <a:alphaOff val="0"/>
                <a:tint val="15000"/>
                <a:satMod val="165000"/>
              </a:schemeClr>
            </a:gs>
            <a:gs pos="100000">
              <a:schemeClr val="accent1">
                <a:shade val="50000"/>
                <a:hueOff val="312210"/>
                <a:satOff val="-18034"/>
                <a:lumOff val="19816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shade val="50000"/>
              <a:hueOff val="312210"/>
              <a:satOff val="-18034"/>
              <a:lumOff val="19816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Vytvořeno: 24.8.2013 </a:t>
          </a:r>
          <a:endParaRPr lang="cs-CZ" sz="2100" kern="1200" dirty="0"/>
        </a:p>
      </dsp:txBody>
      <dsp:txXfrm>
        <a:off x="40780" y="3647058"/>
        <a:ext cx="7225205" cy="7538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1A3D2-0014-46DD-9673-F07E072D801C}" type="datetimeFigureOut">
              <a:rPr lang="cs-CZ" smtClean="0"/>
              <a:t>1.11.2013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B94D3-A623-4919-9829-0CFC606DDEF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1A3D2-0014-46DD-9673-F07E072D801C}" type="datetimeFigureOut">
              <a:rPr lang="cs-CZ" smtClean="0"/>
              <a:t>1.11.2013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B94D3-A623-4919-9829-0CFC606DDE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1A3D2-0014-46DD-9673-F07E072D801C}" type="datetimeFigureOut">
              <a:rPr lang="cs-CZ" smtClean="0"/>
              <a:t>1.11.2013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B94D3-A623-4919-9829-0CFC606DDEF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1A3D2-0014-46DD-9673-F07E072D801C}" type="datetimeFigureOut">
              <a:rPr lang="cs-CZ" smtClean="0"/>
              <a:t>1.11.2013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B94D3-A623-4919-9829-0CFC606DDE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1A3D2-0014-46DD-9673-F07E072D801C}" type="datetimeFigureOut">
              <a:rPr lang="cs-CZ" smtClean="0"/>
              <a:t>1.11.2013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B94D3-A623-4919-9829-0CFC606DDE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1A3D2-0014-46DD-9673-F07E072D801C}" type="datetimeFigureOut">
              <a:rPr lang="cs-CZ" smtClean="0"/>
              <a:t>1.11.2013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B94D3-A623-4919-9829-0CFC606DDE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1A3D2-0014-46DD-9673-F07E072D801C}" type="datetimeFigureOut">
              <a:rPr lang="cs-CZ" smtClean="0"/>
              <a:t>1.11.2013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B94D3-A623-4919-9829-0CFC606DDE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1A3D2-0014-46DD-9673-F07E072D801C}" type="datetimeFigureOut">
              <a:rPr lang="cs-CZ" smtClean="0"/>
              <a:t>1.11.2013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B94D3-A623-4919-9829-0CFC606DDE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1A3D2-0014-46DD-9673-F07E072D801C}" type="datetimeFigureOut">
              <a:rPr lang="cs-CZ" smtClean="0"/>
              <a:t>1.11.2013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98B94D3-A623-4919-9829-0CFC606DDEFD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1A3D2-0014-46DD-9673-F07E072D801C}" type="datetimeFigureOut">
              <a:rPr lang="cs-CZ" smtClean="0"/>
              <a:t>1.11.2013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B94D3-A623-4919-9829-0CFC606DDE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1A3D2-0014-46DD-9673-F07E072D801C}" type="datetimeFigureOut">
              <a:rPr lang="cs-CZ" smtClean="0"/>
              <a:t>1.11.2013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8B94D3-A623-4919-9829-0CFC606DDEF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4F1A3D2-0014-46DD-9673-F07E072D801C}" type="datetimeFigureOut">
              <a:rPr lang="cs-CZ" smtClean="0"/>
              <a:t>1.11.2013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98B94D3-A623-4919-9829-0CFC606DDEFD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8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5" Type="http://schemas.openxmlformats.org/officeDocument/2006/relationships/image" Target="../media/image6.png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image" Target="../media/image10.wmf"/><Relationship Id="rId7" Type="http://schemas.openxmlformats.org/officeDocument/2006/relationships/image" Target="../media/image14.w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wmf"/><Relationship Id="rId10" Type="http://schemas.openxmlformats.org/officeDocument/2006/relationships/image" Target="../media/image17.gif"/><Relationship Id="rId4" Type="http://schemas.openxmlformats.org/officeDocument/2006/relationships/image" Target="../media/image11.wmf"/><Relationship Id="rId9" Type="http://schemas.openxmlformats.org/officeDocument/2006/relationships/image" Target="../media/image16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image" Target="../media/image19.wmf"/><Relationship Id="rId7" Type="http://schemas.openxmlformats.org/officeDocument/2006/relationships/image" Target="../media/image23.wmf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wmf"/><Relationship Id="rId11" Type="http://schemas.openxmlformats.org/officeDocument/2006/relationships/image" Target="../media/image17.gif"/><Relationship Id="rId5" Type="http://schemas.openxmlformats.org/officeDocument/2006/relationships/image" Target="../media/image21.wmf"/><Relationship Id="rId10" Type="http://schemas.openxmlformats.org/officeDocument/2006/relationships/image" Target="../media/image24.wmf"/><Relationship Id="rId4" Type="http://schemas.openxmlformats.org/officeDocument/2006/relationships/image" Target="../media/image20.wmf"/><Relationship Id="rId9" Type="http://schemas.openxmlformats.org/officeDocument/2006/relationships/image" Target="../media/image12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0327815"/>
              </p:ext>
            </p:extLst>
          </p:nvPr>
        </p:nvGraphicFramePr>
        <p:xfrm>
          <a:off x="827584" y="692696"/>
          <a:ext cx="7306766" cy="4464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301208"/>
            <a:ext cx="2990850" cy="89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6997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defRPr/>
            </a:pP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Anotace</a:t>
            </a: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:</a:t>
            </a: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dirty="0"/>
              <a:t>Prezentace může sloužit jako seznamovací a  opakovací učivo</a:t>
            </a:r>
          </a:p>
          <a:p>
            <a:pPr>
              <a:defRPr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Autor: </a:t>
            </a:r>
            <a:r>
              <a:rPr lang="cs-CZ" dirty="0"/>
              <a:t>Mgr. Vlasta Šujanová</a:t>
            </a:r>
          </a:p>
          <a:p>
            <a:pPr>
              <a:defRPr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Jazyk: </a:t>
            </a:r>
            <a:r>
              <a:rPr lang="cs-CZ" dirty="0"/>
              <a:t>Čeština</a:t>
            </a:r>
          </a:p>
          <a:p>
            <a:pPr>
              <a:defRPr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Očekávaný výstup: </a:t>
            </a:r>
            <a:r>
              <a:rPr lang="cs-CZ" dirty="0"/>
              <a:t> seznámení a poznávání  hlásky </a:t>
            </a:r>
            <a:r>
              <a:rPr lang="cs-CZ" dirty="0" smtClean="0"/>
              <a:t>j </a:t>
            </a:r>
            <a:r>
              <a:rPr lang="cs-CZ" dirty="0" err="1" smtClean="0"/>
              <a:t>J</a:t>
            </a:r>
            <a:r>
              <a:rPr lang="cs-CZ" dirty="0" smtClean="0"/>
              <a:t> </a:t>
            </a:r>
            <a:endParaRPr lang="cs-CZ" dirty="0"/>
          </a:p>
          <a:p>
            <a:pPr>
              <a:defRPr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Speciální vzdělávací potřeby: </a:t>
            </a:r>
            <a:r>
              <a:rPr lang="cs-CZ" dirty="0"/>
              <a:t>notebook, interaktivní tabule</a:t>
            </a:r>
          </a:p>
          <a:p>
            <a:pPr>
              <a:defRPr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Klíčová slova:</a:t>
            </a:r>
            <a:r>
              <a:rPr lang="cs-CZ" dirty="0"/>
              <a:t> hláska  </a:t>
            </a:r>
            <a:r>
              <a:rPr lang="cs-CZ" dirty="0" smtClean="0"/>
              <a:t>j </a:t>
            </a:r>
            <a:r>
              <a:rPr lang="cs-CZ" dirty="0" err="1" smtClean="0"/>
              <a:t>J</a:t>
            </a:r>
            <a:r>
              <a:rPr lang="cs-CZ" dirty="0" smtClean="0"/>
              <a:t> a slabiky  od J</a:t>
            </a:r>
            <a:endParaRPr lang="cs-CZ" dirty="0"/>
          </a:p>
          <a:p>
            <a:pPr>
              <a:defRPr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Druh učebního materiálu: </a:t>
            </a:r>
            <a:r>
              <a:rPr lang="cs-CZ" dirty="0"/>
              <a:t>prezentace</a:t>
            </a:r>
          </a:p>
          <a:p>
            <a:pPr>
              <a:defRPr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Cílová skupina</a:t>
            </a:r>
            <a:r>
              <a:rPr lang="cs-CZ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: </a:t>
            </a:r>
            <a:r>
              <a:rPr lang="cs-CZ" dirty="0"/>
              <a:t>žák</a:t>
            </a:r>
          </a:p>
          <a:p>
            <a:pPr>
              <a:defRPr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Stupeň a typ vzdělávání: </a:t>
            </a:r>
            <a:r>
              <a:rPr lang="cs-CZ" dirty="0"/>
              <a:t>základní vzdělávání – první stupeň 1. roč.</a:t>
            </a:r>
          </a:p>
          <a:p>
            <a:pPr>
              <a:defRPr/>
            </a:pP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Typická věková skupina: </a:t>
            </a:r>
            <a:r>
              <a:rPr lang="cs-CZ" dirty="0"/>
              <a:t>6 -7  let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23044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  obrázek  se  slabikou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 Black" panose="020B0A04020102020204" pitchFamily="34" charset="0"/>
              </a:rPr>
              <a:t>JE           JI          JA         JU         JO</a:t>
            </a:r>
            <a:endParaRPr lang="cs-CZ" dirty="0">
              <a:latin typeface="Arial Black" panose="020B0A04020102020204" pitchFamily="34" charset="0"/>
            </a:endParaRPr>
          </a:p>
        </p:txBody>
      </p:sp>
      <p:pic>
        <p:nvPicPr>
          <p:cNvPr id="1027" name="Picture 3" descr="C:\Users\0MGM\AppData\Local\Microsoft\Windows\Temporary Internet Files\Content.IE5\DVP0696Q\MC90043689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331697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0MGM\AppData\Local\Microsoft\Windows\Temporary Internet Files\Content.IE5\UX7PWWLB\MC90035615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4094" y="4350051"/>
            <a:ext cx="1658937" cy="181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0MGM\AppData\Local\Microsoft\Windows\Temporary Internet Files\Content.IE5\MTSGC8E6\MC90041190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9531" y="4436750"/>
            <a:ext cx="1843087" cy="1688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0MGM\AppData\Local\Microsoft\Windows\Temporary Internet Files\Content.IE5\MTSGC8E6\MC900437826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9036" y="2204264"/>
            <a:ext cx="2153895" cy="2153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0MGM\AppData\Local\Microsoft\Windows\Temporary Internet Files\Content.IE5\MTSGC8E6\MC90035862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3850" y="2519363"/>
            <a:ext cx="1828800" cy="1616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0MGM\AppData\Local\Microsoft\Windows\Temporary Internet Files\Content.IE5\Q3S4DAZ5\MM900282781[1]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919" y="2717800"/>
            <a:ext cx="127635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27449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  obrázek  </a:t>
            </a:r>
            <a:r>
              <a:rPr lang="cs-CZ" smtClean="0"/>
              <a:t>se  slabikou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 Black" panose="020B0A04020102020204" pitchFamily="34" charset="0"/>
              </a:rPr>
              <a:t>JO           JU      JE            JA          JI</a:t>
            </a:r>
            <a:endParaRPr lang="cs-CZ" dirty="0">
              <a:latin typeface="Arial Black" panose="020B0A04020102020204" pitchFamily="34" charset="0"/>
            </a:endParaRPr>
          </a:p>
        </p:txBody>
      </p:sp>
      <p:pic>
        <p:nvPicPr>
          <p:cNvPr id="2052" name="Picture 4" descr="C:\Users\0MGM\AppData\Local\Microsoft\Windows\Temporary Internet Files\Content.IE5\UX7PWWLB\MP90044866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6928" y="4458990"/>
            <a:ext cx="2420144" cy="1815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0MGM\AppData\Local\Microsoft\Windows\Temporary Internet Files\Content.IE5\Q3S4DAZ5\MC900346989[2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507" y="2779713"/>
            <a:ext cx="1828800" cy="142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0MGM\AppData\Local\Microsoft\Windows\Temporary Internet Files\Content.IE5\MTSGC8E6\MC90033976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595563"/>
            <a:ext cx="808037" cy="895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0MGM\AppData\Local\Microsoft\Windows\Temporary Internet Files\Content.IE5\UX7PWWLB\MC90029047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513" y="4727575"/>
            <a:ext cx="1401762" cy="1277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0MGM\AppData\Local\Microsoft\Windows\Temporary Internet Files\Content.IE5\Q3S4DAZ5\MC900441708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336510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0MGM\AppData\Local\Microsoft\Windows\Temporary Internet Files\Content.IE5\UX7PWWLB\MC90033832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493598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C:\Users\0MGM\AppData\Local\Microsoft\Windows\Temporary Internet Files\Content.IE5\Q3S4DAZ5\MC90043610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596" y="2552700"/>
            <a:ext cx="1882775" cy="146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C:\Users\0MGM\AppData\Local\Microsoft\Windows\Temporary Internet Files\Content.IE5\Q3S4DAZ5\MM900041128[1]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46" y="5613766"/>
            <a:ext cx="2552700" cy="96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0MGM\AppData\Local\Microsoft\Windows\Temporary Internet Files\Content.IE5\Q3S4DAZ5\MM900236486[1]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5538" y="4727575"/>
            <a:ext cx="1277938" cy="1277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98200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spoj obrázky, které začínají na stejné písmeno</a:t>
            </a:r>
            <a:endParaRPr lang="cs-CZ" dirty="0"/>
          </a:p>
        </p:txBody>
      </p:sp>
      <p:pic>
        <p:nvPicPr>
          <p:cNvPr id="4099" name="Picture 3" descr="C:\Users\0MGM\AppData\Local\Microsoft\Windows\Temporary Internet Files\Content.IE5\MTSGC8E6\MC90035610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3652" y="1180852"/>
            <a:ext cx="865188" cy="181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0MGM\AppData\Local\Microsoft\Windows\Temporary Internet Files\Content.IE5\Q3S4DAZ5\MC90035616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5177" y="5172839"/>
            <a:ext cx="1820862" cy="1108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0MGM\AppData\Local\Microsoft\Windows\Temporary Internet Files\Content.IE5\UX7PWWLB\MC90032445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868" y="4562098"/>
            <a:ext cx="1817687" cy="1833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0MGM\AppData\Local\Microsoft\Windows\Temporary Internet Files\Content.IE5\DVP0696Q\MC90023519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842088"/>
            <a:ext cx="1827212" cy="1479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Users\0MGM\AppData\Local\Microsoft\Windows\Temporary Internet Files\Content.IE5\UX7PWWLB\MC90019355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097" y="5112275"/>
            <a:ext cx="2336006" cy="1148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Picture 13" descr="C:\Users\0MGM\AppData\Local\Microsoft\Windows\Temporary Internet Files\Content.IE5\Q3S4DAZ5\MC90001930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688926"/>
            <a:ext cx="2259607" cy="1971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C:\Users\0MGM\AppData\Local\Microsoft\Windows\Temporary Internet Files\Content.IE5\DVP0696Q\MC90035615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4093" y="2474621"/>
            <a:ext cx="1658938" cy="181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1" name="Picture 15" descr="C:\Users\0MGM\AppData\Local\Microsoft\Windows\Temporary Internet Files\Content.IE5\UX7PWWLB\MC900290479[2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3284160"/>
            <a:ext cx="1401763" cy="1277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Picture 18" descr="C:\Users\0MGM\AppData\Local\Microsoft\Windows\Temporary Internet Files\Content.IE5\UX7PWWLB\MC900441830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049885"/>
            <a:ext cx="1454150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0MGM\AppData\Local\Microsoft\Windows\Temporary Internet Files\Content.IE5\Q3S4DAZ5\MM900236486[1]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502" y="4357815"/>
            <a:ext cx="1589753" cy="1589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Přímá spojnice 3"/>
          <p:cNvCxnSpPr/>
          <p:nvPr/>
        </p:nvCxnSpPr>
        <p:spPr>
          <a:xfrm>
            <a:off x="2730103" y="2705270"/>
            <a:ext cx="1481608" cy="256309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 flipH="1">
            <a:off x="4499439" y="3284160"/>
            <a:ext cx="1296697" cy="182811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>
            <a:endCxn id="4103" idx="3"/>
          </p:cNvCxnSpPr>
          <p:nvPr/>
        </p:nvCxnSpPr>
        <p:spPr>
          <a:xfrm flipH="1" flipV="1">
            <a:off x="3302868" y="2581863"/>
            <a:ext cx="2349252" cy="24681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H="1">
            <a:off x="6228184" y="3923129"/>
            <a:ext cx="1539527" cy="946031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H="1" flipV="1">
            <a:off x="5012841" y="3489913"/>
            <a:ext cx="2583495" cy="433216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 flipH="1">
            <a:off x="2555776" y="3489913"/>
            <a:ext cx="1440160" cy="1988966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 flipV="1">
            <a:off x="2730103" y="5268366"/>
            <a:ext cx="3066033" cy="679202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 flipV="1">
            <a:off x="1835696" y="2581863"/>
            <a:ext cx="6540550" cy="1078804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 flipH="1">
            <a:off x="7596336" y="2474621"/>
            <a:ext cx="779910" cy="2897016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>
            <a:endCxn id="4114" idx="3"/>
          </p:cNvCxnSpPr>
          <p:nvPr/>
        </p:nvCxnSpPr>
        <p:spPr>
          <a:xfrm flipH="1" flipV="1">
            <a:off x="1993702" y="3959523"/>
            <a:ext cx="5011475" cy="1412114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80598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čti  slova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seje                      jásá                            taje</a:t>
            </a:r>
          </a:p>
          <a:p>
            <a:r>
              <a:rPr lang="cs-CZ" sz="3200" b="1" dirty="0" smtClean="0"/>
              <a:t>jáma                    pije                           moje</a:t>
            </a:r>
          </a:p>
          <a:p>
            <a:r>
              <a:rPr lang="cs-CZ" sz="3200" b="1" dirty="0" smtClean="0"/>
              <a:t>JÍME                    SEJE                          PUSA</a:t>
            </a:r>
          </a:p>
          <a:p>
            <a:r>
              <a:rPr lang="cs-CZ" sz="3200" b="1" dirty="0" smtClean="0"/>
              <a:t>LIJE                     METE                        TULÍ</a:t>
            </a:r>
          </a:p>
          <a:p>
            <a:r>
              <a:rPr lang="cs-CZ" sz="3200" b="1" dirty="0" smtClean="0"/>
              <a:t>Jula                     Pepa                          Míla</a:t>
            </a:r>
          </a:p>
          <a:p>
            <a:r>
              <a:rPr lang="cs-CZ" sz="3200" b="1" dirty="0" smtClean="0"/>
              <a:t>limo                    Jola                           málo</a:t>
            </a:r>
          </a:p>
          <a:p>
            <a:r>
              <a:rPr lang="cs-CZ" sz="3200" b="1" dirty="0" smtClean="0"/>
              <a:t>JÁJA                     SAJE                         TAJE</a:t>
            </a:r>
            <a:endParaRPr lang="cs-CZ" sz="3200" b="1" dirty="0"/>
          </a:p>
        </p:txBody>
      </p:sp>
      <p:pic>
        <p:nvPicPr>
          <p:cNvPr id="1027" name="Picture 3" descr="C:\Users\0MGM\AppData\Local\Microsoft\Windows\Temporary Internet Files\Content.IE5\MTSGC8E6\MC90035717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659096"/>
            <a:ext cx="1858962" cy="175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21415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Ilustrace </a:t>
            </a:r>
            <a:r>
              <a:rPr lang="cs-CZ" dirty="0"/>
              <a:t>: office.microsoft.com</a:t>
            </a:r>
          </a:p>
          <a:p>
            <a:endParaRPr lang="cs-CZ" dirty="0"/>
          </a:p>
        </p:txBody>
      </p:sp>
      <p:pic>
        <p:nvPicPr>
          <p:cNvPr id="3075" name="Picture 3" descr="C:\Users\0MGM\AppData\Local\Microsoft\Windows\Temporary Internet Files\Content.IE5\DVP0696Q\MC90042811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6186" y="3861048"/>
            <a:ext cx="2000250" cy="180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16458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189</TotalTime>
  <Words>163</Words>
  <Application>Microsoft Office PowerPoint</Application>
  <PresentationFormat>Předvádění na obrazovce (4:3)</PresentationFormat>
  <Paragraphs>33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Prezentace aplikace PowerPoint</vt:lpstr>
      <vt:lpstr>anotace</vt:lpstr>
      <vt:lpstr>spoj  obrázek  se  slabikou</vt:lpstr>
      <vt:lpstr>spoj  obrázek  se  slabikou</vt:lpstr>
      <vt:lpstr>spoj obrázky, které začínají na stejné písmeno</vt:lpstr>
      <vt:lpstr>čti  slova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0MGM</dc:creator>
  <cp:lastModifiedBy>jitka</cp:lastModifiedBy>
  <cp:revision>14</cp:revision>
  <dcterms:created xsi:type="dcterms:W3CDTF">2013-10-28T21:11:31Z</dcterms:created>
  <dcterms:modified xsi:type="dcterms:W3CDTF">2013-11-01T17:48:43Z</dcterms:modified>
</cp:coreProperties>
</file>