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24.8.2013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56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Opakování 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985" custLinFactNeighborY="813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98E7A39C-41F5-465A-BDAA-3F5F3F1F1394}" type="presOf" srcId="{39F8B381-5807-488E-AC22-73DD4140ED4A}" destId="{612116FE-9061-44B1-A457-8F1AFBD162E0}" srcOrd="0" destOrd="0" presId="urn:microsoft.com/office/officeart/2005/8/layout/vList2"/>
    <dgm:cxn modelId="{46604EE2-4FC6-4B23-A97C-DE6C813A24E8}" type="presOf" srcId="{445C7998-7549-48B0-BD68-D4F0167F02E5}" destId="{7B541546-39A7-4633-AED0-6028788110D7}" srcOrd="0" destOrd="0" presId="urn:microsoft.com/office/officeart/2005/8/layout/vList2"/>
    <dgm:cxn modelId="{88B87DDB-E1BB-4E4D-9D3E-A06FAAB043B7}" type="presOf" srcId="{EBC41103-E2E5-4D48-9B4B-425520D3D098}" destId="{97CBBA99-26B9-4E2D-BA76-BF47FEBF0134}" srcOrd="0" destOrd="0" presId="urn:microsoft.com/office/officeart/2005/8/layout/vList2"/>
    <dgm:cxn modelId="{9A218E60-9512-4A43-9A9D-F759A29D9351}" type="presOf" srcId="{FBBFC3EA-9D9D-4F3A-BEA6-9C2C0E46BF20}" destId="{ACAD381E-21DC-4C07-8FDD-119C2EC3BB2E}" srcOrd="0" destOrd="0" presId="urn:microsoft.com/office/officeart/2005/8/layout/vList2"/>
    <dgm:cxn modelId="{3584CFC8-1511-43ED-A75B-7A517F2FA7B8}" type="presOf" srcId="{C73C7642-F245-4585-8F88-243F9FAEF6CA}" destId="{1C4BCB69-D3A6-4CCF-9871-D9B9359B8159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CD9E0D0B-4DEC-4B68-A085-93D46113EC08}" type="presOf" srcId="{6B0205A6-422D-4956-AD89-0CEBCAE4530D}" destId="{B1DDF1AD-3BC2-43B8-A8D0-A33120EFAF7C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F881F81-95CA-43FD-AA4F-336AF1B95E61}" type="presParOf" srcId="{612116FE-9061-44B1-A457-8F1AFBD162E0}" destId="{7B541546-39A7-4633-AED0-6028788110D7}" srcOrd="0" destOrd="0" presId="urn:microsoft.com/office/officeart/2005/8/layout/vList2"/>
    <dgm:cxn modelId="{D5390F23-BD64-44DF-847E-B22754851949}" type="presParOf" srcId="{612116FE-9061-44B1-A457-8F1AFBD162E0}" destId="{9B9314F6-85CC-4C49-B24D-6AF5DF05D800}" srcOrd="1" destOrd="0" presId="urn:microsoft.com/office/officeart/2005/8/layout/vList2"/>
    <dgm:cxn modelId="{455D551C-93A9-4504-B425-D835A8DCF47E}" type="presParOf" srcId="{612116FE-9061-44B1-A457-8F1AFBD162E0}" destId="{ACAD381E-21DC-4C07-8FDD-119C2EC3BB2E}" srcOrd="2" destOrd="0" presId="urn:microsoft.com/office/officeart/2005/8/layout/vList2"/>
    <dgm:cxn modelId="{F127B232-16ED-4983-BE02-DBC900D45CED}" type="presParOf" srcId="{612116FE-9061-44B1-A457-8F1AFBD162E0}" destId="{208194AD-7544-4854-B7A4-4A67E5453B54}" srcOrd="3" destOrd="0" presId="urn:microsoft.com/office/officeart/2005/8/layout/vList2"/>
    <dgm:cxn modelId="{298F819A-8FDC-410C-9035-F45A7D6FA364}" type="presParOf" srcId="{612116FE-9061-44B1-A457-8F1AFBD162E0}" destId="{1C4BCB69-D3A6-4CCF-9871-D9B9359B8159}" srcOrd="4" destOrd="0" presId="urn:microsoft.com/office/officeart/2005/8/layout/vList2"/>
    <dgm:cxn modelId="{E26F646E-0748-498A-837E-8E75BD5886DB}" type="presParOf" srcId="{612116FE-9061-44B1-A457-8F1AFBD162E0}" destId="{34DE5943-AAB5-4DC3-B765-99B35FCB6ECD}" srcOrd="5" destOrd="0" presId="urn:microsoft.com/office/officeart/2005/8/layout/vList2"/>
    <dgm:cxn modelId="{AB4C7E32-BCFD-4B3C-A84B-1DD6C22B3AAF}" type="presParOf" srcId="{612116FE-9061-44B1-A457-8F1AFBD162E0}" destId="{97CBBA99-26B9-4E2D-BA76-BF47FEBF0134}" srcOrd="6" destOrd="0" presId="urn:microsoft.com/office/officeart/2005/8/layout/vList2"/>
    <dgm:cxn modelId="{A4B75AA8-0D1C-471A-B181-5129FDB13A32}" type="presParOf" srcId="{612116FE-9061-44B1-A457-8F1AFBD162E0}" destId="{9A22653A-B2DB-4D9E-A633-AD2EC219A723}" srcOrd="7" destOrd="0" presId="urn:microsoft.com/office/officeart/2005/8/layout/vList2"/>
    <dgm:cxn modelId="{9384FAD9-5A57-402C-9B27-656DE2E5F1E9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133433"/>
          <a:ext cx="7306765" cy="81080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shade val="50000"/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shade val="50000"/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Název školy</a:t>
          </a:r>
          <a:r>
            <a:rPr lang="cs-CZ" sz="2100" b="1" kern="1200" dirty="0" smtClean="0"/>
            <a:t>: Základní škola a Mateřská škola Troskotovice, příspěvková organizace</a:t>
          </a:r>
          <a:endParaRPr lang="cs-CZ" sz="2100" kern="1200" dirty="0"/>
        </a:p>
      </dsp:txBody>
      <dsp:txXfrm>
        <a:off x="39580" y="173013"/>
        <a:ext cx="7227605" cy="731649"/>
      </dsp:txXfrm>
    </dsp:sp>
    <dsp:sp modelId="{ACAD381E-21DC-4C07-8FDD-119C2EC3BB2E}">
      <dsp:nvSpPr>
        <dsp:cNvPr id="0" name=""/>
        <dsp:cNvSpPr/>
      </dsp:nvSpPr>
      <dsp:spPr>
        <a:xfrm>
          <a:off x="0" y="955552"/>
          <a:ext cx="7306765" cy="81080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14699"/>
                <a:satOff val="-10360"/>
                <a:lumOff val="18452"/>
                <a:alphaOff val="0"/>
                <a:tint val="35000"/>
                <a:satMod val="253000"/>
              </a:schemeClr>
            </a:gs>
            <a:gs pos="50000">
              <a:schemeClr val="accent1">
                <a:shade val="50000"/>
                <a:hueOff val="114699"/>
                <a:satOff val="-10360"/>
                <a:lumOff val="18452"/>
                <a:alphaOff val="0"/>
                <a:tint val="42000"/>
                <a:satMod val="255000"/>
              </a:schemeClr>
            </a:gs>
            <a:gs pos="97000">
              <a:schemeClr val="accent1">
                <a:shade val="50000"/>
                <a:hueOff val="114699"/>
                <a:satOff val="-10360"/>
                <a:lumOff val="18452"/>
                <a:alphaOff val="0"/>
                <a:tint val="53000"/>
                <a:satMod val="260000"/>
              </a:schemeClr>
            </a:gs>
            <a:gs pos="100000">
              <a:schemeClr val="accent1">
                <a:shade val="50000"/>
                <a:hueOff val="114699"/>
                <a:satOff val="-10360"/>
                <a:lumOff val="18452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</a:t>
          </a:r>
          <a:r>
            <a:rPr lang="cs-CZ" sz="2100" kern="1200" smtClean="0"/>
            <a:t>: Mgr. </a:t>
          </a:r>
          <a:r>
            <a:rPr lang="cs-CZ" sz="2100" kern="1200" dirty="0" smtClean="0"/>
            <a:t>Vlasta Šujanová</a:t>
          </a:r>
          <a:endParaRPr lang="cs-CZ" sz="2100" kern="1200" dirty="0"/>
        </a:p>
      </dsp:txBody>
      <dsp:txXfrm>
        <a:off x="39580" y="995132"/>
        <a:ext cx="7227605" cy="731649"/>
      </dsp:txXfrm>
    </dsp:sp>
    <dsp:sp modelId="{1C4BCB69-D3A6-4CCF-9871-D9B9359B8159}">
      <dsp:nvSpPr>
        <dsp:cNvPr id="0" name=""/>
        <dsp:cNvSpPr/>
      </dsp:nvSpPr>
      <dsp:spPr>
        <a:xfrm>
          <a:off x="0" y="1826842"/>
          <a:ext cx="7306765" cy="81080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29399"/>
                <a:satOff val="-20719"/>
                <a:lumOff val="36904"/>
                <a:alphaOff val="0"/>
                <a:tint val="35000"/>
                <a:satMod val="253000"/>
              </a:schemeClr>
            </a:gs>
            <a:gs pos="50000">
              <a:schemeClr val="accent1">
                <a:shade val="50000"/>
                <a:hueOff val="229399"/>
                <a:satOff val="-20719"/>
                <a:lumOff val="36904"/>
                <a:alphaOff val="0"/>
                <a:tint val="42000"/>
                <a:satMod val="255000"/>
              </a:schemeClr>
            </a:gs>
            <a:gs pos="97000">
              <a:schemeClr val="accent1">
                <a:shade val="50000"/>
                <a:hueOff val="229399"/>
                <a:satOff val="-20719"/>
                <a:lumOff val="36904"/>
                <a:alphaOff val="0"/>
                <a:tint val="53000"/>
                <a:satMod val="260000"/>
              </a:schemeClr>
            </a:gs>
            <a:gs pos="100000">
              <a:schemeClr val="accent1">
                <a:shade val="50000"/>
                <a:hueOff val="229399"/>
                <a:satOff val="-20719"/>
                <a:lumOff val="36904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Téma</a:t>
          </a:r>
          <a:r>
            <a:rPr lang="cs-CZ" sz="2100" kern="1200" dirty="0" smtClean="0"/>
            <a:t>: Opakování </a:t>
          </a:r>
          <a:endParaRPr lang="cs-CZ" sz="2100" kern="1200" dirty="0"/>
        </a:p>
      </dsp:txBody>
      <dsp:txXfrm>
        <a:off x="39580" y="1866422"/>
        <a:ext cx="7227605" cy="731649"/>
      </dsp:txXfrm>
    </dsp:sp>
    <dsp:sp modelId="{97CBBA99-26B9-4E2D-BA76-BF47FEBF0134}">
      <dsp:nvSpPr>
        <dsp:cNvPr id="0" name=""/>
        <dsp:cNvSpPr/>
      </dsp:nvSpPr>
      <dsp:spPr>
        <a:xfrm>
          <a:off x="0" y="2698133"/>
          <a:ext cx="7306765" cy="81080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29399"/>
                <a:satOff val="-20719"/>
                <a:lumOff val="36904"/>
                <a:alphaOff val="0"/>
                <a:tint val="35000"/>
                <a:satMod val="253000"/>
              </a:schemeClr>
            </a:gs>
            <a:gs pos="50000">
              <a:schemeClr val="accent1">
                <a:shade val="50000"/>
                <a:hueOff val="229399"/>
                <a:satOff val="-20719"/>
                <a:lumOff val="36904"/>
                <a:alphaOff val="0"/>
                <a:tint val="42000"/>
                <a:satMod val="255000"/>
              </a:schemeClr>
            </a:gs>
            <a:gs pos="97000">
              <a:schemeClr val="accent1">
                <a:shade val="50000"/>
                <a:hueOff val="229399"/>
                <a:satOff val="-20719"/>
                <a:lumOff val="36904"/>
                <a:alphaOff val="0"/>
                <a:tint val="53000"/>
                <a:satMod val="260000"/>
              </a:schemeClr>
            </a:gs>
            <a:gs pos="100000">
              <a:schemeClr val="accent1">
                <a:shade val="50000"/>
                <a:hueOff val="229399"/>
                <a:satOff val="-20719"/>
                <a:lumOff val="36904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 : 56</a:t>
          </a:r>
          <a:endParaRPr lang="cs-CZ" sz="2100" kern="1200" dirty="0"/>
        </a:p>
      </dsp:txBody>
      <dsp:txXfrm>
        <a:off x="39580" y="2737713"/>
        <a:ext cx="7227605" cy="731649"/>
      </dsp:txXfrm>
    </dsp:sp>
    <dsp:sp modelId="{B1DDF1AD-3BC2-43B8-A8D0-A33120EFAF7C}">
      <dsp:nvSpPr>
        <dsp:cNvPr id="0" name=""/>
        <dsp:cNvSpPr/>
      </dsp:nvSpPr>
      <dsp:spPr>
        <a:xfrm>
          <a:off x="0" y="3569423"/>
          <a:ext cx="7306765" cy="81080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14699"/>
                <a:satOff val="-10360"/>
                <a:lumOff val="18452"/>
                <a:alphaOff val="0"/>
                <a:tint val="35000"/>
                <a:satMod val="253000"/>
              </a:schemeClr>
            </a:gs>
            <a:gs pos="50000">
              <a:schemeClr val="accent1">
                <a:shade val="50000"/>
                <a:hueOff val="114699"/>
                <a:satOff val="-10360"/>
                <a:lumOff val="18452"/>
                <a:alphaOff val="0"/>
                <a:tint val="42000"/>
                <a:satMod val="255000"/>
              </a:schemeClr>
            </a:gs>
            <a:gs pos="97000">
              <a:schemeClr val="accent1">
                <a:shade val="50000"/>
                <a:hueOff val="114699"/>
                <a:satOff val="-10360"/>
                <a:lumOff val="18452"/>
                <a:alphaOff val="0"/>
                <a:tint val="53000"/>
                <a:satMod val="260000"/>
              </a:schemeClr>
            </a:gs>
            <a:gs pos="100000">
              <a:schemeClr val="accent1">
                <a:shade val="50000"/>
                <a:hueOff val="114699"/>
                <a:satOff val="-10360"/>
                <a:lumOff val="18452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Vytvořeno: 24.8.2013 </a:t>
          </a:r>
          <a:endParaRPr lang="cs-CZ" sz="2100" kern="1200" dirty="0"/>
        </a:p>
      </dsp:txBody>
      <dsp:txXfrm>
        <a:off x="39580" y="3609003"/>
        <a:ext cx="7227605" cy="7316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A6653-0095-40D6-8DC8-EBAEA56845C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2DE700-57A4-43E0-8F19-AEC8BEA5D1D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A6653-0095-40D6-8DC8-EBAEA56845C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2DE700-57A4-43E0-8F19-AEC8BEA5D1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A6653-0095-40D6-8DC8-EBAEA56845C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2DE700-57A4-43E0-8F19-AEC8BEA5D1D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A6653-0095-40D6-8DC8-EBAEA56845C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2DE700-57A4-43E0-8F19-AEC8BEA5D1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A6653-0095-40D6-8DC8-EBAEA56845C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2DE700-57A4-43E0-8F19-AEC8BEA5D1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A6653-0095-40D6-8DC8-EBAEA56845C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2DE700-57A4-43E0-8F19-AEC8BEA5D1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A6653-0095-40D6-8DC8-EBAEA56845C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2DE700-57A4-43E0-8F19-AEC8BEA5D1D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A6653-0095-40D6-8DC8-EBAEA56845C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2DE700-57A4-43E0-8F19-AEC8BEA5D1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A6653-0095-40D6-8DC8-EBAEA56845C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2DE700-57A4-43E0-8F19-AEC8BEA5D1D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A6653-0095-40D6-8DC8-EBAEA56845C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2DE700-57A4-43E0-8F19-AEC8BEA5D1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A6653-0095-40D6-8DC8-EBAEA56845C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2DE700-57A4-43E0-8F19-AEC8BEA5D1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04A6653-0095-40D6-8DC8-EBAEA56845C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22DE700-57A4-43E0-8F19-AEC8BEA5D1D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7133144"/>
              </p:ext>
            </p:extLst>
          </p:nvPr>
        </p:nvGraphicFramePr>
        <p:xfrm>
          <a:off x="827584" y="692696"/>
          <a:ext cx="7306766" cy="4464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0712" y="5373216"/>
            <a:ext cx="2990850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0438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seznamovací a 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 </a:t>
            </a:r>
            <a:r>
              <a:rPr lang="cs-CZ" dirty="0"/>
              <a:t> </a:t>
            </a:r>
            <a:r>
              <a:rPr lang="cs-CZ" dirty="0" smtClean="0"/>
              <a:t>opakování z 1. třídy 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opakovací zábavná cvičení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1.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6 -7 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11346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Máňa pase bílé pusy.</a:t>
            </a:r>
          </a:p>
          <a:p>
            <a:r>
              <a:rPr lang="cs-CZ" sz="3600" dirty="0" smtClean="0"/>
              <a:t>Pec vrčí na lupiče.</a:t>
            </a:r>
          </a:p>
          <a:p>
            <a:r>
              <a:rPr lang="cs-CZ" sz="3600" dirty="0" smtClean="0"/>
              <a:t>Navštívili nás kosti.</a:t>
            </a:r>
          </a:p>
          <a:p>
            <a:r>
              <a:rPr lang="cs-CZ" sz="3600" dirty="0" smtClean="0"/>
              <a:t>Pavel ke snídani bije kakao.</a:t>
            </a:r>
          </a:p>
          <a:p>
            <a:r>
              <a:rPr lang="cs-CZ" sz="3600" dirty="0" smtClean="0"/>
              <a:t>Chodím do druhé křídy.</a:t>
            </a:r>
          </a:p>
          <a:p>
            <a:r>
              <a:rPr lang="cs-CZ" sz="3600" dirty="0" smtClean="0"/>
              <a:t>Náš pes má rád kosti a laso.</a:t>
            </a:r>
            <a:endParaRPr lang="cs-CZ" sz="3600" dirty="0"/>
          </a:p>
        </p:txBody>
      </p:sp>
      <p:pic>
        <p:nvPicPr>
          <p:cNvPr id="1026" name="Picture 2" descr="C:\Users\0MGM\AppData\Local\Microsoft\Windows\Temporary Internet Files\Content.IE5\UX7PWWLB\MP9004316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908720"/>
            <a:ext cx="2184293" cy="151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4680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r>
              <a:rPr lang="cs-CZ" sz="3600" dirty="0"/>
              <a:t>Máňa pase bílé </a:t>
            </a:r>
            <a:r>
              <a:rPr lang="cs-CZ" sz="3600" dirty="0" smtClean="0">
                <a:solidFill>
                  <a:srgbClr val="FF0000"/>
                </a:solidFill>
              </a:rPr>
              <a:t>h</a:t>
            </a:r>
            <a:r>
              <a:rPr lang="cs-CZ" sz="3600" dirty="0" smtClean="0"/>
              <a:t>usy</a:t>
            </a:r>
            <a:r>
              <a:rPr lang="cs-CZ" sz="3600" dirty="0"/>
              <a:t>.</a:t>
            </a:r>
          </a:p>
          <a:p>
            <a:r>
              <a:rPr lang="cs-CZ" sz="3600" dirty="0" smtClean="0"/>
              <a:t>Pe</a:t>
            </a:r>
            <a:r>
              <a:rPr lang="cs-CZ" sz="3600" dirty="0" smtClean="0">
                <a:solidFill>
                  <a:srgbClr val="FF0000"/>
                </a:solidFill>
              </a:rPr>
              <a:t>s</a:t>
            </a:r>
            <a:r>
              <a:rPr lang="cs-CZ" sz="3600" dirty="0" smtClean="0"/>
              <a:t> </a:t>
            </a:r>
            <a:r>
              <a:rPr lang="cs-CZ" sz="3600" dirty="0"/>
              <a:t>vrčí na lupiče.</a:t>
            </a:r>
          </a:p>
          <a:p>
            <a:r>
              <a:rPr lang="cs-CZ" sz="3600" dirty="0"/>
              <a:t>Navštívili nás </a:t>
            </a:r>
            <a:r>
              <a:rPr lang="cs-CZ" sz="3600" dirty="0" smtClean="0">
                <a:solidFill>
                  <a:srgbClr val="FF0000"/>
                </a:solidFill>
              </a:rPr>
              <a:t>h</a:t>
            </a:r>
            <a:r>
              <a:rPr lang="cs-CZ" sz="3600" dirty="0" smtClean="0"/>
              <a:t>osti</a:t>
            </a:r>
            <a:r>
              <a:rPr lang="cs-CZ" sz="3600" dirty="0"/>
              <a:t>.</a:t>
            </a:r>
          </a:p>
          <a:p>
            <a:r>
              <a:rPr lang="cs-CZ" sz="3600" dirty="0"/>
              <a:t>Pavel ke snídani </a:t>
            </a:r>
            <a:r>
              <a:rPr lang="cs-CZ" sz="3600" dirty="0" smtClean="0">
                <a:solidFill>
                  <a:srgbClr val="FF0000"/>
                </a:solidFill>
              </a:rPr>
              <a:t>p</a:t>
            </a:r>
            <a:r>
              <a:rPr lang="cs-CZ" sz="3600" dirty="0" smtClean="0"/>
              <a:t>ije </a:t>
            </a:r>
            <a:r>
              <a:rPr lang="cs-CZ" sz="3600" dirty="0"/>
              <a:t>kakao.</a:t>
            </a:r>
          </a:p>
          <a:p>
            <a:r>
              <a:rPr lang="cs-CZ" sz="3600" dirty="0"/>
              <a:t>Chodím do druhé </a:t>
            </a:r>
            <a:r>
              <a:rPr lang="cs-CZ" sz="3600" dirty="0" smtClean="0">
                <a:solidFill>
                  <a:srgbClr val="FF0000"/>
                </a:solidFill>
              </a:rPr>
              <a:t>t</a:t>
            </a:r>
            <a:r>
              <a:rPr lang="cs-CZ" sz="3600" dirty="0" smtClean="0"/>
              <a:t>řídy</a:t>
            </a:r>
            <a:r>
              <a:rPr lang="cs-CZ" sz="3600" dirty="0"/>
              <a:t>.</a:t>
            </a:r>
          </a:p>
          <a:p>
            <a:r>
              <a:rPr lang="cs-CZ" sz="3600" dirty="0"/>
              <a:t>Náš pes má rád kosti a </a:t>
            </a:r>
            <a:r>
              <a:rPr lang="cs-CZ" sz="3600" dirty="0" smtClean="0">
                <a:solidFill>
                  <a:srgbClr val="FF0000"/>
                </a:solidFill>
              </a:rPr>
              <a:t>m</a:t>
            </a:r>
            <a:r>
              <a:rPr lang="cs-CZ" sz="3600" dirty="0" smtClean="0"/>
              <a:t>aso</a:t>
            </a:r>
            <a:r>
              <a:rPr lang="cs-CZ" sz="3600" dirty="0"/>
              <a:t>.</a:t>
            </a:r>
          </a:p>
          <a:p>
            <a:endParaRPr lang="cs-CZ" sz="3600" dirty="0"/>
          </a:p>
        </p:txBody>
      </p:sp>
      <p:pic>
        <p:nvPicPr>
          <p:cNvPr id="2050" name="Picture 2" descr="C:\Users\0MGM\AppData\Local\Microsoft\Windows\Temporary Internet Files\Content.IE5\DVP0696Q\MC9004258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556792"/>
            <a:ext cx="2009775" cy="144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38324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 slovo, které do  řady nepatří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tráva, seno, sláma, jetel, kosti</a:t>
            </a:r>
          </a:p>
          <a:p>
            <a:r>
              <a:rPr lang="cs-CZ" sz="3600" dirty="0" smtClean="0"/>
              <a:t>jabloň, hrušeň, švestka, topol, třešeň</a:t>
            </a:r>
          </a:p>
          <a:p>
            <a:r>
              <a:rPr lang="cs-CZ" sz="3600" dirty="0" smtClean="0"/>
              <a:t>vidle, šroubovák, rýč, lopata, motyka</a:t>
            </a:r>
          </a:p>
          <a:p>
            <a:r>
              <a:rPr lang="cs-CZ" sz="3600" dirty="0" smtClean="0"/>
              <a:t>okurky, salát, pomeranč, rajče, paprika</a:t>
            </a:r>
          </a:p>
          <a:p>
            <a:r>
              <a:rPr lang="cs-CZ" sz="3600" dirty="0" smtClean="0"/>
              <a:t>hřib, muchomůrka, liška, vlk, žampion</a:t>
            </a:r>
          </a:p>
          <a:p>
            <a:r>
              <a:rPr lang="cs-CZ" sz="3600" dirty="0" smtClean="0"/>
              <a:t>koza, kráva, kůň, velryba, prase</a:t>
            </a:r>
          </a:p>
          <a:p>
            <a:endParaRPr lang="cs-CZ" sz="3600" dirty="0"/>
          </a:p>
        </p:txBody>
      </p:sp>
      <p:pic>
        <p:nvPicPr>
          <p:cNvPr id="2058" name="Picture 10" descr="C:\Users\0MGM\AppData\Local\Microsoft\Windows\Temporary Internet Files\Content.IE5\MTSGC8E6\MC9002875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229200"/>
            <a:ext cx="2894725" cy="150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7092280" y="1772816"/>
            <a:ext cx="2232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Šipka doprava 9"/>
          <p:cNvSpPr/>
          <p:nvPr/>
        </p:nvSpPr>
        <p:spPr>
          <a:xfrm>
            <a:off x="6240781" y="153695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6145923" y="226668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2894388" y="2787616"/>
            <a:ext cx="194421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4349399" y="3474716"/>
            <a:ext cx="1891381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6311121" y="4006815"/>
            <a:ext cx="637143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4946892" y="4704844"/>
            <a:ext cx="129388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2889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EN            OTOČ            ENAT        </a:t>
            </a:r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      ŇÁČEK                     NICE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    EN             PO                   NE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b="1" dirty="0"/>
          </a:p>
        </p:txBody>
      </p:sp>
      <p:pic>
        <p:nvPicPr>
          <p:cNvPr id="1030" name="Picture 6" descr="C:\Users\0MGM\AppData\Local\Microsoft\Windows\Temporary Internet Files\Content.IE5\Q3S4DAZ5\MC9003591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754" y="1365414"/>
            <a:ext cx="911225" cy="85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MGM\AppData\Local\Microsoft\Windows\Temporary Internet Files\Content.IE5\Q3S4DAZ5\MC9003591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777" y="1340768"/>
            <a:ext cx="911225" cy="85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Q3S4DAZ5\MC9003591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243354"/>
            <a:ext cx="911225" cy="85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MGM\AppData\Local\Microsoft\Windows\Temporary Internet Files\Content.IE5\MTSGC8E6\MC9002175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1871" y="2524897"/>
            <a:ext cx="1814512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MGM\AppData\Local\Microsoft\Windows\Temporary Internet Files\Content.IE5\MTSGC8E6\MC9002175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0963" y="2539008"/>
            <a:ext cx="1814512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MGM\AppData\Local\Microsoft\Windows\Temporary Internet Files\Content.IE5\MTSGC8E6\MC9002175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0516" y="3962400"/>
            <a:ext cx="1814512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MGM\AppData\Local\Microsoft\Windows\Temporary Internet Files\Content.IE5\MTSGC8E6\MC9002175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7350" y="4171950"/>
            <a:ext cx="1814513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89319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         </a:t>
            </a:r>
            <a:r>
              <a:rPr lang="cs-CZ" b="1" dirty="0" smtClean="0"/>
              <a:t>ILE             ŠTĚ                 ICE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         AZ               OBA                OČÍ 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PAMPE                         E</a:t>
            </a:r>
            <a:endParaRPr lang="cs-CZ" b="1" dirty="0"/>
          </a:p>
        </p:txBody>
      </p:sp>
      <p:pic>
        <p:nvPicPr>
          <p:cNvPr id="4098" name="Picture 2" descr="C:\Users\0MGM\AppData\Local\Microsoft\Windows\Temporary Internet Files\Content.IE5\MTSGC8E6\MC9004041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872144"/>
            <a:ext cx="857250" cy="884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MGM\AppData\Local\Microsoft\Windows\Temporary Internet Files\Content.IE5\MTSGC8E6\MC9004041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5653" y="1806575"/>
            <a:ext cx="857250" cy="88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MGM\AppData\Local\Microsoft\Windows\Temporary Internet Files\Content.IE5\MTSGC8E6\MC9004041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350" y="1806575"/>
            <a:ext cx="857250" cy="884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MGM\AppData\Local\Microsoft\Windows\Temporary Internet Files\Content.IE5\DVP0696Q\MC9004414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1514" y="3501008"/>
            <a:ext cx="820616" cy="1097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MGM\AppData\Local\Microsoft\Windows\Temporary Internet Files\Content.IE5\DVP0696Q\MC9004414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5653" y="3200642"/>
            <a:ext cx="1091903" cy="1460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0MGM\AppData\Local\Microsoft\Windows\Temporary Internet Files\Content.IE5\DVP0696Q\MC9004414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238763"/>
            <a:ext cx="983710" cy="1316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0MGM\AppData\Local\Microsoft\Windows\Temporary Internet Files\Content.IE5\UX7PWWLB\MC90044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9368" y="4868863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0MGM\AppData\Local\Microsoft\Windows\Temporary Internet Files\Content.IE5\UX7PWWLB\MC90044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825596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85390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Ilustrace </a:t>
            </a:r>
            <a:r>
              <a:rPr lang="cs-CZ" dirty="0"/>
              <a:t>: office.microsoft.com</a:t>
            </a:r>
          </a:p>
          <a:p>
            <a:endParaRPr lang="cs-CZ" dirty="0"/>
          </a:p>
        </p:txBody>
      </p:sp>
      <p:pic>
        <p:nvPicPr>
          <p:cNvPr id="3074" name="Picture 2" descr="C:\Users\0MGM\AppData\Local\Microsoft\Windows\Temporary Internet Files\Content.IE5\DVP0696Q\MC9004257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9975" y="3524250"/>
            <a:ext cx="1939925" cy="200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67307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111</TotalTime>
  <Words>260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anotace</vt:lpstr>
      <vt:lpstr>oprav  věty</vt:lpstr>
      <vt:lpstr>zkontroluj</vt:lpstr>
      <vt:lpstr>vyber  slovo, které do  řady nepatří</vt:lpstr>
      <vt:lpstr>přečti  slova</vt:lpstr>
      <vt:lpstr>přečti  slova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jitka</cp:lastModifiedBy>
  <cp:revision>10</cp:revision>
  <dcterms:created xsi:type="dcterms:W3CDTF">2013-10-29T19:22:20Z</dcterms:created>
  <dcterms:modified xsi:type="dcterms:W3CDTF">2013-11-01T17:41:56Z</dcterms:modified>
</cp:coreProperties>
</file>