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1" r:id="rId4"/>
    <p:sldId id="265" r:id="rId5"/>
    <p:sldId id="259" r:id="rId6"/>
    <p:sldId id="264" r:id="rId7"/>
    <p:sldId id="263" r:id="rId8"/>
    <p:sldId id="262" r:id="rId9"/>
    <p:sldId id="260" r:id="rId10"/>
    <p:sldId id="266" r:id="rId11"/>
    <p:sldId id="267" r:id="rId12"/>
    <p:sldId id="268"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1" d="100"/>
          <a:sy n="51" d="100"/>
        </p:scale>
        <p:origin x="-1243" y="-8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vList2" loCatId="list" qsTypeId="urn:microsoft.com/office/officeart/2005/8/quickstyle/simple3" qsCatId="simple" csTypeId="urn:microsoft.com/office/officeart/2005/8/colors/accent1_4" csCatId="accent1" phldr="1"/>
      <dgm:spPr/>
      <dgm:t>
        <a:bodyPr/>
        <a:lstStyle/>
        <a:p>
          <a:endParaRPr lang="cs-CZ"/>
        </a:p>
      </dgm:t>
    </dgm:pt>
    <dgm:pt modelId="{445C7998-7549-48B0-BD68-D4F0167F02E5}">
      <dgm:prSet phldrT="[Text]"/>
      <dgm:spPr/>
      <dgm:t>
        <a:bodyPr/>
        <a:lstStyle/>
        <a:p>
          <a:pPr algn="l"/>
          <a:r>
            <a:rPr lang="cs-CZ" dirty="0"/>
            <a:t>Název školy</a:t>
          </a:r>
          <a:r>
            <a:rPr lang="cs-CZ" b="1" dirty="0" smtClean="0"/>
            <a:t>: Základní škola a Mateřská škola Troskotovice, příspěvková organizace</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smtClean="0"/>
            <a:t>Autor</a:t>
          </a:r>
          <a:r>
            <a:rPr lang="cs-CZ" smtClean="0"/>
            <a:t>: Mgr. </a:t>
          </a:r>
          <a:r>
            <a:rPr lang="cs-CZ" dirty="0" smtClean="0"/>
            <a:t>Vlasta Šujanová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6B0205A6-422D-4956-AD89-0CEBCAE4530D}">
      <dgm:prSet/>
      <dgm:spPr/>
      <dgm:t>
        <a:bodyPr/>
        <a:lstStyle/>
        <a:p>
          <a:pPr algn="l"/>
          <a:r>
            <a:rPr lang="cs-CZ" dirty="0" smtClean="0"/>
            <a:t>Vytvořeno: 24.8.2013 </a:t>
          </a:r>
          <a:endParaRPr lang="cs-CZ" dirty="0"/>
        </a:p>
      </dgm:t>
    </dgm:pt>
    <dgm:pt modelId="{168864D7-72A0-4608-BC44-F4D46F72FF3E}" type="parTrans" cxnId="{74DEAA30-A8CD-4FF2-B1FF-748D58FB5D74}">
      <dgm:prSet/>
      <dgm:spPr/>
      <dgm:t>
        <a:bodyPr/>
        <a:lstStyle/>
        <a:p>
          <a:endParaRPr lang="cs-CZ"/>
        </a:p>
      </dgm:t>
    </dgm:pt>
    <dgm:pt modelId="{DB2C7C4B-FB0B-47FC-A6BD-4D152DC3D0CB}" type="sibTrans" cxnId="{74DEAA30-A8CD-4FF2-B1FF-748D58FB5D74}">
      <dgm:prSet/>
      <dgm:spPr/>
      <dgm:t>
        <a:bodyPr/>
        <a:lstStyle/>
        <a:p>
          <a:endParaRPr lang="cs-CZ"/>
        </a:p>
      </dgm:t>
    </dgm:pt>
    <dgm:pt modelId="{EBC41103-E2E5-4D48-9B4B-425520D3D098}">
      <dgm:prSet/>
      <dgm:spPr/>
      <dgm:t>
        <a:bodyPr/>
        <a:lstStyle/>
        <a:p>
          <a:pPr algn="l"/>
          <a:r>
            <a:rPr lang="cs-CZ" dirty="0" smtClean="0"/>
            <a:t>Číslo projektu : 57</a:t>
          </a:r>
          <a:endParaRPr lang="cs-CZ" dirty="0"/>
        </a:p>
      </dgm:t>
    </dgm:pt>
    <dgm:pt modelId="{CD7C273C-2CBB-488A-8BF2-5D00DBC541E5}" type="sibTrans" cxnId="{56D768D4-D8A8-4F09-8215-BEB7EB914931}">
      <dgm:prSet/>
      <dgm:spPr/>
      <dgm:t>
        <a:bodyPr/>
        <a:lstStyle/>
        <a:p>
          <a:endParaRPr lang="cs-CZ"/>
        </a:p>
      </dgm:t>
    </dgm:pt>
    <dgm:pt modelId="{66EC36A9-2BA2-4EC9-AAE7-037918B0215E}" type="parTrans" cxnId="{56D768D4-D8A8-4F09-8215-BEB7EB914931}">
      <dgm:prSet/>
      <dgm:spPr/>
      <dgm:t>
        <a:bodyPr/>
        <a:lstStyle/>
        <a:p>
          <a:endParaRPr lang="cs-CZ"/>
        </a:p>
      </dgm:t>
    </dgm:pt>
    <dgm:pt modelId="{C73C7642-F245-4585-8F88-243F9FAEF6CA}">
      <dgm:prSet/>
      <dgm:spPr/>
      <dgm:t>
        <a:bodyPr/>
        <a:lstStyle/>
        <a:p>
          <a:pPr algn="l"/>
          <a:r>
            <a:rPr lang="cs-CZ"/>
            <a:t>Téma</a:t>
          </a:r>
          <a:r>
            <a:rPr lang="cs-CZ" smtClean="0"/>
            <a:t>: Čtení 1 - přátelství</a:t>
          </a:r>
          <a:endParaRPr lang="cs-CZ" dirty="0"/>
        </a:p>
      </dgm:t>
    </dgm:pt>
    <dgm:pt modelId="{C6F235C3-B62B-4F7C-8AF0-6D3C84052041}" type="sibTrans" cxnId="{808A55A3-7A45-463B-8870-E66256D18048}">
      <dgm:prSet/>
      <dgm:spPr/>
      <dgm:t>
        <a:bodyPr/>
        <a:lstStyle/>
        <a:p>
          <a:endParaRPr lang="cs-CZ"/>
        </a:p>
      </dgm:t>
    </dgm:pt>
    <dgm:pt modelId="{3E2FFE2A-E7B1-401F-BAB6-893DF909FA64}" type="parTrans" cxnId="{808A55A3-7A45-463B-8870-E66256D18048}">
      <dgm:prSet/>
      <dgm:spPr/>
      <dgm:t>
        <a:bodyPr/>
        <a:lstStyle/>
        <a:p>
          <a:endParaRPr lang="cs-CZ"/>
        </a:p>
      </dgm:t>
    </dgm:pt>
    <dgm:pt modelId="{612116FE-9061-44B1-A457-8F1AFBD162E0}" type="pres">
      <dgm:prSet presAssocID="{39F8B381-5807-488E-AC22-73DD4140ED4A}" presName="linear" presStyleCnt="0">
        <dgm:presLayoutVars>
          <dgm:animLvl val="lvl"/>
          <dgm:resizeHandles val="exact"/>
        </dgm:presLayoutVars>
      </dgm:prSet>
      <dgm:spPr/>
      <dgm:t>
        <a:bodyPr/>
        <a:lstStyle/>
        <a:p>
          <a:endParaRPr lang="cs-CZ"/>
        </a:p>
      </dgm:t>
    </dgm:pt>
    <dgm:pt modelId="{7B541546-39A7-4633-AED0-6028788110D7}" type="pres">
      <dgm:prSet presAssocID="{445C7998-7549-48B0-BD68-D4F0167F02E5}" presName="parentText" presStyleLbl="node1" presStyleIdx="0" presStyleCnt="5" custLinFactNeighborX="985" custLinFactNeighborY="81300">
        <dgm:presLayoutVars>
          <dgm:chMax val="0"/>
          <dgm:bulletEnabled val="1"/>
        </dgm:presLayoutVars>
      </dgm:prSet>
      <dgm:spPr/>
      <dgm:t>
        <a:bodyPr/>
        <a:lstStyle/>
        <a:p>
          <a:endParaRPr lang="cs-CZ"/>
        </a:p>
      </dgm:t>
    </dgm:pt>
    <dgm:pt modelId="{9B9314F6-85CC-4C49-B24D-6AF5DF05D800}" type="pres">
      <dgm:prSet presAssocID="{C846DAC9-9D22-4975-84AF-8D4E4FA8DA5C}" presName="spacer" presStyleCnt="0"/>
      <dgm:spPr/>
    </dgm:pt>
    <dgm:pt modelId="{ACAD381E-21DC-4C07-8FDD-119C2EC3BB2E}" type="pres">
      <dgm:prSet presAssocID="{FBBFC3EA-9D9D-4F3A-BEA6-9C2C0E46BF20}" presName="parentText" presStyleLbl="node1" presStyleIdx="1" presStyleCnt="5">
        <dgm:presLayoutVars>
          <dgm:chMax val="0"/>
          <dgm:bulletEnabled val="1"/>
        </dgm:presLayoutVars>
      </dgm:prSet>
      <dgm:spPr/>
      <dgm:t>
        <a:bodyPr/>
        <a:lstStyle/>
        <a:p>
          <a:endParaRPr lang="cs-CZ"/>
        </a:p>
      </dgm:t>
    </dgm:pt>
    <dgm:pt modelId="{208194AD-7544-4854-B7A4-4A67E5453B54}" type="pres">
      <dgm:prSet presAssocID="{83B48451-91B6-4E15-99C9-0FE713D5286E}" presName="spacer" presStyleCnt="0"/>
      <dgm:spPr/>
    </dgm:pt>
    <dgm:pt modelId="{1C4BCB69-D3A6-4CCF-9871-D9B9359B8159}" type="pres">
      <dgm:prSet presAssocID="{C73C7642-F245-4585-8F88-243F9FAEF6CA}" presName="parentText" presStyleLbl="node1" presStyleIdx="2" presStyleCnt="5">
        <dgm:presLayoutVars>
          <dgm:chMax val="0"/>
          <dgm:bulletEnabled val="1"/>
        </dgm:presLayoutVars>
      </dgm:prSet>
      <dgm:spPr/>
      <dgm:t>
        <a:bodyPr/>
        <a:lstStyle/>
        <a:p>
          <a:endParaRPr lang="cs-CZ"/>
        </a:p>
      </dgm:t>
    </dgm:pt>
    <dgm:pt modelId="{34DE5943-AAB5-4DC3-B765-99B35FCB6ECD}" type="pres">
      <dgm:prSet presAssocID="{C6F235C3-B62B-4F7C-8AF0-6D3C84052041}" presName="spacer" presStyleCnt="0"/>
      <dgm:spPr/>
    </dgm:pt>
    <dgm:pt modelId="{97CBBA99-26B9-4E2D-BA76-BF47FEBF0134}" type="pres">
      <dgm:prSet presAssocID="{EBC41103-E2E5-4D48-9B4B-425520D3D098}" presName="parentText" presStyleLbl="node1" presStyleIdx="3" presStyleCnt="5">
        <dgm:presLayoutVars>
          <dgm:chMax val="0"/>
          <dgm:bulletEnabled val="1"/>
        </dgm:presLayoutVars>
      </dgm:prSet>
      <dgm:spPr/>
      <dgm:t>
        <a:bodyPr/>
        <a:lstStyle/>
        <a:p>
          <a:endParaRPr lang="cs-CZ"/>
        </a:p>
      </dgm:t>
    </dgm:pt>
    <dgm:pt modelId="{9A22653A-B2DB-4D9E-A633-AD2EC219A723}" type="pres">
      <dgm:prSet presAssocID="{CD7C273C-2CBB-488A-8BF2-5D00DBC541E5}" presName="spacer" presStyleCnt="0"/>
      <dgm:spPr/>
    </dgm:pt>
    <dgm:pt modelId="{B1DDF1AD-3BC2-43B8-A8D0-A33120EFAF7C}" type="pres">
      <dgm:prSet presAssocID="{6B0205A6-422D-4956-AD89-0CEBCAE4530D}" presName="parentText" presStyleLbl="node1" presStyleIdx="4" presStyleCnt="5">
        <dgm:presLayoutVars>
          <dgm:chMax val="0"/>
          <dgm:bulletEnabled val="1"/>
        </dgm:presLayoutVars>
      </dgm:prSet>
      <dgm:spPr/>
      <dgm:t>
        <a:bodyPr/>
        <a:lstStyle/>
        <a:p>
          <a:endParaRPr lang="cs-CZ"/>
        </a:p>
      </dgm:t>
    </dgm:pt>
  </dgm:ptLst>
  <dgm:cxnLst>
    <dgm:cxn modelId="{56D768D4-D8A8-4F09-8215-BEB7EB914931}" srcId="{39F8B381-5807-488E-AC22-73DD4140ED4A}" destId="{EBC41103-E2E5-4D48-9B4B-425520D3D098}" srcOrd="3" destOrd="0" parTransId="{66EC36A9-2BA2-4EC9-AAE7-037918B0215E}" sibTransId="{CD7C273C-2CBB-488A-8BF2-5D00DBC541E5}"/>
    <dgm:cxn modelId="{855974A7-D3A1-4C1F-8903-2F4F215DE0F1}" type="presOf" srcId="{39F8B381-5807-488E-AC22-73DD4140ED4A}" destId="{612116FE-9061-44B1-A457-8F1AFBD162E0}" srcOrd="0" destOrd="0" presId="urn:microsoft.com/office/officeart/2005/8/layout/vList2"/>
    <dgm:cxn modelId="{B2F4CEBE-761C-4172-ACB1-A2D905B605F6}" type="presOf" srcId="{445C7998-7549-48B0-BD68-D4F0167F02E5}" destId="{7B541546-39A7-4633-AED0-6028788110D7}" srcOrd="0" destOrd="0" presId="urn:microsoft.com/office/officeart/2005/8/layout/vList2"/>
    <dgm:cxn modelId="{9004140C-80DD-471F-913C-03D157212FC6}" type="presOf" srcId="{EBC41103-E2E5-4D48-9B4B-425520D3D098}" destId="{97CBBA99-26B9-4E2D-BA76-BF47FEBF0134}" srcOrd="0" destOrd="0" presId="urn:microsoft.com/office/officeart/2005/8/layout/vList2"/>
    <dgm:cxn modelId="{51099CDF-844E-43E8-BA22-7416815BB7A7}" type="presOf" srcId="{C73C7642-F245-4585-8F88-243F9FAEF6CA}" destId="{1C4BCB69-D3A6-4CCF-9871-D9B9359B8159}" srcOrd="0" destOrd="0" presId="urn:microsoft.com/office/officeart/2005/8/layout/vList2"/>
    <dgm:cxn modelId="{C24533D2-26E5-47EB-8A39-D4FB9E52EFE6}" srcId="{39F8B381-5807-488E-AC22-73DD4140ED4A}" destId="{FBBFC3EA-9D9D-4F3A-BEA6-9C2C0E46BF20}" srcOrd="1" destOrd="0" parTransId="{DDB8DF17-17D4-4A37-80A4-B2BE20408FA2}" sibTransId="{83B48451-91B6-4E15-99C9-0FE713D5286E}"/>
    <dgm:cxn modelId="{C69E81AB-F84D-40DD-8A2F-334D1D37F782}" type="presOf" srcId="{FBBFC3EA-9D9D-4F3A-BEA6-9C2C0E46BF20}" destId="{ACAD381E-21DC-4C07-8FDD-119C2EC3BB2E}" srcOrd="0" destOrd="0" presId="urn:microsoft.com/office/officeart/2005/8/layout/vList2"/>
    <dgm:cxn modelId="{BCB163C3-3B0F-4F74-88F0-37F026D4C894}" srcId="{39F8B381-5807-488E-AC22-73DD4140ED4A}" destId="{445C7998-7549-48B0-BD68-D4F0167F02E5}" srcOrd="0" destOrd="0" parTransId="{D4A1AC32-6B30-44CD-A965-234E2C33692F}" sibTransId="{C846DAC9-9D22-4975-84AF-8D4E4FA8DA5C}"/>
    <dgm:cxn modelId="{74DEAA30-A8CD-4FF2-B1FF-748D58FB5D74}" srcId="{39F8B381-5807-488E-AC22-73DD4140ED4A}" destId="{6B0205A6-422D-4956-AD89-0CEBCAE4530D}" srcOrd="4" destOrd="0" parTransId="{168864D7-72A0-4608-BC44-F4D46F72FF3E}" sibTransId="{DB2C7C4B-FB0B-47FC-A6BD-4D152DC3D0CB}"/>
    <dgm:cxn modelId="{808A55A3-7A45-463B-8870-E66256D18048}" srcId="{39F8B381-5807-488E-AC22-73DD4140ED4A}" destId="{C73C7642-F245-4585-8F88-243F9FAEF6CA}" srcOrd="2" destOrd="0" parTransId="{3E2FFE2A-E7B1-401F-BAB6-893DF909FA64}" sibTransId="{C6F235C3-B62B-4F7C-8AF0-6D3C84052041}"/>
    <dgm:cxn modelId="{D6741FB8-B200-47F9-9021-E69C92C0EB99}" type="presOf" srcId="{6B0205A6-422D-4956-AD89-0CEBCAE4530D}" destId="{B1DDF1AD-3BC2-43B8-A8D0-A33120EFAF7C}" srcOrd="0" destOrd="0" presId="urn:microsoft.com/office/officeart/2005/8/layout/vList2"/>
    <dgm:cxn modelId="{27D79CF1-87A1-470C-8006-1854C88B8C3F}" type="presParOf" srcId="{612116FE-9061-44B1-A457-8F1AFBD162E0}" destId="{7B541546-39A7-4633-AED0-6028788110D7}" srcOrd="0" destOrd="0" presId="urn:microsoft.com/office/officeart/2005/8/layout/vList2"/>
    <dgm:cxn modelId="{8C1A6E9D-E523-46D1-B669-5CB89FBE2AEA}" type="presParOf" srcId="{612116FE-9061-44B1-A457-8F1AFBD162E0}" destId="{9B9314F6-85CC-4C49-B24D-6AF5DF05D800}" srcOrd="1" destOrd="0" presId="urn:microsoft.com/office/officeart/2005/8/layout/vList2"/>
    <dgm:cxn modelId="{86689206-361E-41DC-A8CE-E3DE41F945D0}" type="presParOf" srcId="{612116FE-9061-44B1-A457-8F1AFBD162E0}" destId="{ACAD381E-21DC-4C07-8FDD-119C2EC3BB2E}" srcOrd="2" destOrd="0" presId="urn:microsoft.com/office/officeart/2005/8/layout/vList2"/>
    <dgm:cxn modelId="{30E35B09-80C4-4A70-BBE6-5483072F9258}" type="presParOf" srcId="{612116FE-9061-44B1-A457-8F1AFBD162E0}" destId="{208194AD-7544-4854-B7A4-4A67E5453B54}" srcOrd="3" destOrd="0" presId="urn:microsoft.com/office/officeart/2005/8/layout/vList2"/>
    <dgm:cxn modelId="{61BB00A0-CBE0-45AC-AFD3-E3631242C52E}" type="presParOf" srcId="{612116FE-9061-44B1-A457-8F1AFBD162E0}" destId="{1C4BCB69-D3A6-4CCF-9871-D9B9359B8159}" srcOrd="4" destOrd="0" presId="urn:microsoft.com/office/officeart/2005/8/layout/vList2"/>
    <dgm:cxn modelId="{8BB85924-31B1-4E86-B791-8385DC1A6A46}" type="presParOf" srcId="{612116FE-9061-44B1-A457-8F1AFBD162E0}" destId="{34DE5943-AAB5-4DC3-B765-99B35FCB6ECD}" srcOrd="5" destOrd="0" presId="urn:microsoft.com/office/officeart/2005/8/layout/vList2"/>
    <dgm:cxn modelId="{B863EDA0-0ACC-4E48-A541-F981DB598034}" type="presParOf" srcId="{612116FE-9061-44B1-A457-8F1AFBD162E0}" destId="{97CBBA99-26B9-4E2D-BA76-BF47FEBF0134}" srcOrd="6" destOrd="0" presId="urn:microsoft.com/office/officeart/2005/8/layout/vList2"/>
    <dgm:cxn modelId="{5E34E386-0036-48F4-BBAB-35D0B8D2D763}" type="presParOf" srcId="{612116FE-9061-44B1-A457-8F1AFBD162E0}" destId="{9A22653A-B2DB-4D9E-A633-AD2EC219A723}" srcOrd="7" destOrd="0" presId="urn:microsoft.com/office/officeart/2005/8/layout/vList2"/>
    <dgm:cxn modelId="{7ACDAD98-1BFB-47A7-ACAE-4274FA5C79DF}" type="presParOf" srcId="{612116FE-9061-44B1-A457-8F1AFBD162E0}" destId="{B1DDF1AD-3BC2-43B8-A8D0-A33120EFAF7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41546-39A7-4633-AED0-6028788110D7}">
      <dsp:nvSpPr>
        <dsp:cNvPr id="0" name=""/>
        <dsp:cNvSpPr/>
      </dsp:nvSpPr>
      <dsp:spPr>
        <a:xfrm>
          <a:off x="0" y="72008"/>
          <a:ext cx="7306766" cy="835379"/>
        </a:xfrm>
        <a:prstGeom prst="roundRect">
          <a:avLst/>
        </a:prstGeom>
        <a:gradFill rotWithShape="0">
          <a:gsLst>
            <a:gs pos="0">
              <a:schemeClr val="accent1">
                <a:shade val="50000"/>
                <a:hueOff val="0"/>
                <a:satOff val="0"/>
                <a:lumOff val="0"/>
                <a:alphaOff val="0"/>
                <a:tint val="35000"/>
                <a:satMod val="260000"/>
              </a:schemeClr>
            </a:gs>
            <a:gs pos="30000">
              <a:schemeClr val="accent1">
                <a:shade val="50000"/>
                <a:hueOff val="0"/>
                <a:satOff val="0"/>
                <a:lumOff val="0"/>
                <a:alphaOff val="0"/>
                <a:tint val="38000"/>
                <a:satMod val="260000"/>
              </a:schemeClr>
            </a:gs>
            <a:gs pos="75000">
              <a:schemeClr val="accent1">
                <a:shade val="50000"/>
                <a:hueOff val="0"/>
                <a:satOff val="0"/>
                <a:lumOff val="0"/>
                <a:alphaOff val="0"/>
                <a:tint val="55000"/>
                <a:satMod val="255000"/>
              </a:schemeClr>
            </a:gs>
            <a:gs pos="100000">
              <a:schemeClr val="accent1">
                <a:shade val="50000"/>
                <a:hueOff val="0"/>
                <a:satOff val="0"/>
                <a:lumOff val="0"/>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cs-CZ" sz="2100" kern="1200" dirty="0"/>
            <a:t>Název školy</a:t>
          </a:r>
          <a:r>
            <a:rPr lang="cs-CZ" sz="2100" b="1" kern="1200" dirty="0" smtClean="0"/>
            <a:t>: Základní škola a Mateřská škola Troskotovice, příspěvková organizace</a:t>
          </a:r>
          <a:endParaRPr lang="cs-CZ" sz="2100" kern="1200" dirty="0"/>
        </a:p>
      </dsp:txBody>
      <dsp:txXfrm>
        <a:off x="40780" y="112788"/>
        <a:ext cx="7225206" cy="753819"/>
      </dsp:txXfrm>
    </dsp:sp>
    <dsp:sp modelId="{ACAD381E-21DC-4C07-8FDD-119C2EC3BB2E}">
      <dsp:nvSpPr>
        <dsp:cNvPr id="0" name=""/>
        <dsp:cNvSpPr/>
      </dsp:nvSpPr>
      <dsp:spPr>
        <a:xfrm>
          <a:off x="0" y="918697"/>
          <a:ext cx="7306766" cy="835379"/>
        </a:xfrm>
        <a:prstGeom prst="roundRect">
          <a:avLst/>
        </a:prstGeom>
        <a:gradFill rotWithShape="0">
          <a:gsLst>
            <a:gs pos="0">
              <a:schemeClr val="accent1">
                <a:shade val="50000"/>
                <a:hueOff val="-211455"/>
                <a:satOff val="12830"/>
                <a:lumOff val="16672"/>
                <a:alphaOff val="0"/>
                <a:tint val="35000"/>
                <a:satMod val="260000"/>
              </a:schemeClr>
            </a:gs>
            <a:gs pos="30000">
              <a:schemeClr val="accent1">
                <a:shade val="50000"/>
                <a:hueOff val="-211455"/>
                <a:satOff val="12830"/>
                <a:lumOff val="16672"/>
                <a:alphaOff val="0"/>
                <a:tint val="38000"/>
                <a:satMod val="260000"/>
              </a:schemeClr>
            </a:gs>
            <a:gs pos="75000">
              <a:schemeClr val="accent1">
                <a:shade val="50000"/>
                <a:hueOff val="-211455"/>
                <a:satOff val="12830"/>
                <a:lumOff val="16672"/>
                <a:alphaOff val="0"/>
                <a:tint val="55000"/>
                <a:satMod val="255000"/>
              </a:schemeClr>
            </a:gs>
            <a:gs pos="100000">
              <a:schemeClr val="accent1">
                <a:shade val="50000"/>
                <a:hueOff val="-211455"/>
                <a:satOff val="12830"/>
                <a:lumOff val="16672"/>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cs-CZ" sz="2100" kern="1200" dirty="0" smtClean="0"/>
            <a:t>Autor</a:t>
          </a:r>
          <a:r>
            <a:rPr lang="cs-CZ" sz="2100" kern="1200" smtClean="0"/>
            <a:t>: Mgr. </a:t>
          </a:r>
          <a:r>
            <a:rPr lang="cs-CZ" sz="2100" kern="1200" dirty="0" smtClean="0"/>
            <a:t>Vlasta Šujanová</a:t>
          </a:r>
          <a:endParaRPr lang="cs-CZ" sz="2100" kern="1200" dirty="0"/>
        </a:p>
      </dsp:txBody>
      <dsp:txXfrm>
        <a:off x="40780" y="959477"/>
        <a:ext cx="7225206" cy="753819"/>
      </dsp:txXfrm>
    </dsp:sp>
    <dsp:sp modelId="{1C4BCB69-D3A6-4CCF-9871-D9B9359B8159}">
      <dsp:nvSpPr>
        <dsp:cNvPr id="0" name=""/>
        <dsp:cNvSpPr/>
      </dsp:nvSpPr>
      <dsp:spPr>
        <a:xfrm>
          <a:off x="0" y="1814557"/>
          <a:ext cx="7306766" cy="835379"/>
        </a:xfrm>
        <a:prstGeom prst="roundRect">
          <a:avLst/>
        </a:prstGeom>
        <a:gradFill rotWithShape="0">
          <a:gsLst>
            <a:gs pos="0">
              <a:schemeClr val="accent1">
                <a:shade val="50000"/>
                <a:hueOff val="-422910"/>
                <a:satOff val="25659"/>
                <a:lumOff val="33343"/>
                <a:alphaOff val="0"/>
                <a:tint val="35000"/>
                <a:satMod val="260000"/>
              </a:schemeClr>
            </a:gs>
            <a:gs pos="30000">
              <a:schemeClr val="accent1">
                <a:shade val="50000"/>
                <a:hueOff val="-422910"/>
                <a:satOff val="25659"/>
                <a:lumOff val="33343"/>
                <a:alphaOff val="0"/>
                <a:tint val="38000"/>
                <a:satMod val="260000"/>
              </a:schemeClr>
            </a:gs>
            <a:gs pos="75000">
              <a:schemeClr val="accent1">
                <a:shade val="50000"/>
                <a:hueOff val="-422910"/>
                <a:satOff val="25659"/>
                <a:lumOff val="33343"/>
                <a:alphaOff val="0"/>
                <a:tint val="55000"/>
                <a:satMod val="255000"/>
              </a:schemeClr>
            </a:gs>
            <a:gs pos="100000">
              <a:schemeClr val="accent1">
                <a:shade val="50000"/>
                <a:hueOff val="-422910"/>
                <a:satOff val="25659"/>
                <a:lumOff val="33343"/>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cs-CZ" sz="2100" kern="1200"/>
            <a:t>Téma</a:t>
          </a:r>
          <a:r>
            <a:rPr lang="cs-CZ" sz="2100" kern="1200" smtClean="0"/>
            <a:t>: Čtení 1 - přátelství</a:t>
          </a:r>
          <a:endParaRPr lang="cs-CZ" sz="2100" kern="1200" dirty="0"/>
        </a:p>
      </dsp:txBody>
      <dsp:txXfrm>
        <a:off x="40780" y="1855337"/>
        <a:ext cx="7225206" cy="753819"/>
      </dsp:txXfrm>
    </dsp:sp>
    <dsp:sp modelId="{97CBBA99-26B9-4E2D-BA76-BF47FEBF0134}">
      <dsp:nvSpPr>
        <dsp:cNvPr id="0" name=""/>
        <dsp:cNvSpPr/>
      </dsp:nvSpPr>
      <dsp:spPr>
        <a:xfrm>
          <a:off x="0" y="2710417"/>
          <a:ext cx="7306766" cy="835379"/>
        </a:xfrm>
        <a:prstGeom prst="roundRect">
          <a:avLst/>
        </a:prstGeom>
        <a:gradFill rotWithShape="0">
          <a:gsLst>
            <a:gs pos="0">
              <a:schemeClr val="accent1">
                <a:shade val="50000"/>
                <a:hueOff val="-422910"/>
                <a:satOff val="25659"/>
                <a:lumOff val="33343"/>
                <a:alphaOff val="0"/>
                <a:tint val="35000"/>
                <a:satMod val="260000"/>
              </a:schemeClr>
            </a:gs>
            <a:gs pos="30000">
              <a:schemeClr val="accent1">
                <a:shade val="50000"/>
                <a:hueOff val="-422910"/>
                <a:satOff val="25659"/>
                <a:lumOff val="33343"/>
                <a:alphaOff val="0"/>
                <a:tint val="38000"/>
                <a:satMod val="260000"/>
              </a:schemeClr>
            </a:gs>
            <a:gs pos="75000">
              <a:schemeClr val="accent1">
                <a:shade val="50000"/>
                <a:hueOff val="-422910"/>
                <a:satOff val="25659"/>
                <a:lumOff val="33343"/>
                <a:alphaOff val="0"/>
                <a:tint val="55000"/>
                <a:satMod val="255000"/>
              </a:schemeClr>
            </a:gs>
            <a:gs pos="100000">
              <a:schemeClr val="accent1">
                <a:shade val="50000"/>
                <a:hueOff val="-422910"/>
                <a:satOff val="25659"/>
                <a:lumOff val="33343"/>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cs-CZ" sz="2100" kern="1200" dirty="0" smtClean="0"/>
            <a:t>Číslo projektu : 57</a:t>
          </a:r>
          <a:endParaRPr lang="cs-CZ" sz="2100" kern="1200" dirty="0"/>
        </a:p>
      </dsp:txBody>
      <dsp:txXfrm>
        <a:off x="40780" y="2751197"/>
        <a:ext cx="7225206" cy="753819"/>
      </dsp:txXfrm>
    </dsp:sp>
    <dsp:sp modelId="{B1DDF1AD-3BC2-43B8-A8D0-A33120EFAF7C}">
      <dsp:nvSpPr>
        <dsp:cNvPr id="0" name=""/>
        <dsp:cNvSpPr/>
      </dsp:nvSpPr>
      <dsp:spPr>
        <a:xfrm>
          <a:off x="0" y="3606278"/>
          <a:ext cx="7306766" cy="835379"/>
        </a:xfrm>
        <a:prstGeom prst="roundRect">
          <a:avLst/>
        </a:prstGeom>
        <a:gradFill rotWithShape="0">
          <a:gsLst>
            <a:gs pos="0">
              <a:schemeClr val="accent1">
                <a:shade val="50000"/>
                <a:hueOff val="-211455"/>
                <a:satOff val="12830"/>
                <a:lumOff val="16672"/>
                <a:alphaOff val="0"/>
                <a:tint val="35000"/>
                <a:satMod val="260000"/>
              </a:schemeClr>
            </a:gs>
            <a:gs pos="30000">
              <a:schemeClr val="accent1">
                <a:shade val="50000"/>
                <a:hueOff val="-211455"/>
                <a:satOff val="12830"/>
                <a:lumOff val="16672"/>
                <a:alphaOff val="0"/>
                <a:tint val="38000"/>
                <a:satMod val="260000"/>
              </a:schemeClr>
            </a:gs>
            <a:gs pos="75000">
              <a:schemeClr val="accent1">
                <a:shade val="50000"/>
                <a:hueOff val="-211455"/>
                <a:satOff val="12830"/>
                <a:lumOff val="16672"/>
                <a:alphaOff val="0"/>
                <a:tint val="55000"/>
                <a:satMod val="255000"/>
              </a:schemeClr>
            </a:gs>
            <a:gs pos="100000">
              <a:schemeClr val="accent1">
                <a:shade val="50000"/>
                <a:hueOff val="-211455"/>
                <a:satOff val="12830"/>
                <a:lumOff val="16672"/>
                <a:alphaOff val="0"/>
                <a:tint val="70000"/>
                <a:satMod val="255000"/>
              </a:schemeClr>
            </a:gs>
          </a:gsLst>
          <a:path path="circle">
            <a:fillToRect l="5000" t="100000" r="120000" b="10000"/>
          </a:path>
        </a:gradFill>
        <a:ln>
          <a:noFill/>
        </a:ln>
        <a:effectLst>
          <a:outerShdw blurRad="50800" dist="25000" dir="5400000" rotWithShape="0">
            <a:srgbClr val="000000">
              <a:alpha val="4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cs-CZ" sz="2100" kern="1200" dirty="0" smtClean="0"/>
            <a:t>Vytvořeno: 24.8.2013 </a:t>
          </a:r>
          <a:endParaRPr lang="cs-CZ" sz="2100" kern="1200" dirty="0"/>
        </a:p>
      </dsp:txBody>
      <dsp:txXfrm>
        <a:off x="40780" y="3647058"/>
        <a:ext cx="7225206" cy="75381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3ED303F3-7465-4FE9-9AE7-2FE68E64BA7F}" type="datetimeFigureOut">
              <a:rPr lang="cs-CZ" smtClean="0"/>
              <a:t>31.10.2013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D40F5070-345E-4C04-96C7-900EF6FE3BA6}"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3ED303F3-7465-4FE9-9AE7-2FE68E64BA7F}" type="datetimeFigureOut">
              <a:rPr lang="cs-CZ" smtClean="0"/>
              <a:t>31.10.2013</a:t>
            </a:fld>
            <a:endParaRPr lang="cs-CZ"/>
          </a:p>
        </p:txBody>
      </p:sp>
      <p:sp>
        <p:nvSpPr>
          <p:cNvPr id="9" name="Zástupný symbol pro číslo snímku 8"/>
          <p:cNvSpPr>
            <a:spLocks noGrp="1"/>
          </p:cNvSpPr>
          <p:nvPr>
            <p:ph type="sldNum" sz="quarter" idx="15"/>
          </p:nvPr>
        </p:nvSpPr>
        <p:spPr/>
        <p:txBody>
          <a:bodyPr rtlCol="0"/>
          <a:lstStyle/>
          <a:p>
            <a:fld id="{D40F5070-345E-4C04-96C7-900EF6FE3BA6}"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3ED303F3-7465-4FE9-9AE7-2FE68E64BA7F}" type="datetimeFigureOut">
              <a:rPr lang="cs-CZ" smtClean="0"/>
              <a:t>31.10.2013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D40F5070-345E-4C04-96C7-900EF6FE3BA6}"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3ED303F3-7465-4FE9-9AE7-2FE68E64BA7F}" type="datetimeFigureOut">
              <a:rPr lang="cs-CZ" smtClean="0"/>
              <a:t>31.10.2013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40F5070-345E-4C04-96C7-900EF6FE3BA6}"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3ED303F3-7465-4FE9-9AE7-2FE68E64BA7F}" type="datetimeFigureOut">
              <a:rPr lang="cs-CZ" smtClean="0"/>
              <a:t>31.10.2013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40F5070-345E-4C04-96C7-900EF6FE3BA6}"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3ED303F3-7465-4FE9-9AE7-2FE68E64BA7F}" type="datetimeFigureOut">
              <a:rPr lang="cs-CZ" smtClean="0"/>
              <a:t>31.10.2013</a:t>
            </a:fld>
            <a:endParaRPr lang="cs-CZ"/>
          </a:p>
        </p:txBody>
      </p:sp>
      <p:sp>
        <p:nvSpPr>
          <p:cNvPr id="7" name="Zástupný symbol pro číslo snímku 6"/>
          <p:cNvSpPr>
            <a:spLocks noGrp="1"/>
          </p:cNvSpPr>
          <p:nvPr>
            <p:ph type="sldNum" sz="quarter" idx="11"/>
          </p:nvPr>
        </p:nvSpPr>
        <p:spPr/>
        <p:txBody>
          <a:bodyPr rtlCol="0"/>
          <a:lstStyle/>
          <a:p>
            <a:fld id="{D40F5070-345E-4C04-96C7-900EF6FE3BA6}"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ED303F3-7465-4FE9-9AE7-2FE68E64BA7F}" type="datetimeFigureOut">
              <a:rPr lang="cs-CZ" smtClean="0"/>
              <a:t>31.10.2013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40F5070-345E-4C04-96C7-900EF6FE3BA6}"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3ED303F3-7465-4FE9-9AE7-2FE68E64BA7F}" type="datetimeFigureOut">
              <a:rPr lang="cs-CZ" smtClean="0"/>
              <a:t>31.10.2013</a:t>
            </a:fld>
            <a:endParaRPr lang="cs-CZ"/>
          </a:p>
        </p:txBody>
      </p:sp>
      <p:sp>
        <p:nvSpPr>
          <p:cNvPr id="22" name="Zástupný symbol pro číslo snímku 21"/>
          <p:cNvSpPr>
            <a:spLocks noGrp="1"/>
          </p:cNvSpPr>
          <p:nvPr>
            <p:ph type="sldNum" sz="quarter" idx="15"/>
          </p:nvPr>
        </p:nvSpPr>
        <p:spPr/>
        <p:txBody>
          <a:bodyPr rtlCol="0"/>
          <a:lstStyle/>
          <a:p>
            <a:fld id="{D40F5070-345E-4C04-96C7-900EF6FE3BA6}"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3ED303F3-7465-4FE9-9AE7-2FE68E64BA7F}" type="datetimeFigureOut">
              <a:rPr lang="cs-CZ" smtClean="0"/>
              <a:t>31.10.2013</a:t>
            </a:fld>
            <a:endParaRPr lang="cs-CZ"/>
          </a:p>
        </p:txBody>
      </p:sp>
      <p:sp>
        <p:nvSpPr>
          <p:cNvPr id="18" name="Zástupný symbol pro číslo snímku 17"/>
          <p:cNvSpPr>
            <a:spLocks noGrp="1"/>
          </p:cNvSpPr>
          <p:nvPr>
            <p:ph type="sldNum" sz="quarter" idx="11"/>
          </p:nvPr>
        </p:nvSpPr>
        <p:spPr/>
        <p:txBody>
          <a:bodyPr rtlCol="0"/>
          <a:lstStyle/>
          <a:p>
            <a:fld id="{D40F5070-345E-4C04-96C7-900EF6FE3BA6}"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ED303F3-7465-4FE9-9AE7-2FE68E64BA7F}" type="datetimeFigureOut">
              <a:rPr lang="cs-CZ" smtClean="0"/>
              <a:t>31.10.2013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0F5070-345E-4C04-96C7-900EF6FE3BA6}"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ED303F3-7465-4FE9-9AE7-2FE68E64BA7F}" type="datetimeFigureOut">
              <a:rPr lang="cs-CZ" smtClean="0"/>
              <a:t>31.10.2013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40F5070-345E-4C04-96C7-900EF6FE3BA6}"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3ED303F3-7465-4FE9-9AE7-2FE68E64BA7F}" type="datetimeFigureOut">
              <a:rPr lang="cs-CZ" smtClean="0"/>
              <a:t>31.10.2013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D40F5070-345E-4C04-96C7-900EF6FE3BA6}"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a:p>
        </p:txBody>
      </p:sp>
      <p:graphicFrame>
        <p:nvGraphicFramePr>
          <p:cNvPr id="4" name="Zástupný symbol pro obsah 5"/>
          <p:cNvGraphicFramePr>
            <a:graphicFrameLocks noGrp="1"/>
          </p:cNvGraphicFramePr>
          <p:nvPr>
            <p:extLst>
              <p:ext uri="{D42A27DB-BD31-4B8C-83A1-F6EECF244321}">
                <p14:modId xmlns:p14="http://schemas.microsoft.com/office/powerpoint/2010/main" val="795721401"/>
              </p:ext>
            </p:extLst>
          </p:nvPr>
        </p:nvGraphicFramePr>
        <p:xfrm>
          <a:off x="827584" y="692696"/>
          <a:ext cx="7306766" cy="4464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2220174"/>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sz="quarter" idx="1"/>
          </p:nvPr>
        </p:nvSpPr>
        <p:spPr/>
        <p:txBody>
          <a:bodyPr>
            <a:normAutofit fontScale="92500" lnSpcReduction="20000"/>
          </a:bodyPr>
          <a:lstStyle/>
          <a:p>
            <a:pPr>
              <a:defRPr/>
            </a:pPr>
            <a:r>
              <a:rPr lang="cs-CZ" b="1" dirty="0">
                <a:solidFill>
                  <a:schemeClr val="accent6">
                    <a:lumMod val="75000"/>
                  </a:schemeClr>
                </a:solidFill>
              </a:rPr>
              <a:t>Anotace:</a:t>
            </a:r>
            <a:r>
              <a:rPr lang="cs-CZ" dirty="0">
                <a:solidFill>
                  <a:schemeClr val="accent6">
                    <a:lumMod val="75000"/>
                  </a:schemeClr>
                </a:solidFill>
              </a:rPr>
              <a:t> </a:t>
            </a:r>
            <a:r>
              <a:rPr lang="cs-CZ" dirty="0"/>
              <a:t>Prezentace může sloužit </a:t>
            </a:r>
            <a:r>
              <a:rPr lang="cs-CZ" dirty="0" smtClean="0"/>
              <a:t>jako procvičovací  učivo</a:t>
            </a:r>
            <a:endParaRPr lang="cs-CZ" dirty="0"/>
          </a:p>
          <a:p>
            <a:pPr>
              <a:defRPr/>
            </a:pPr>
            <a:r>
              <a:rPr lang="cs-CZ" b="1" dirty="0">
                <a:solidFill>
                  <a:schemeClr val="accent6">
                    <a:lumMod val="75000"/>
                  </a:schemeClr>
                </a:solidFill>
              </a:rPr>
              <a:t>Autor: </a:t>
            </a:r>
            <a:r>
              <a:rPr lang="cs-CZ" dirty="0"/>
              <a:t>Mgr. Vlasta Šujanová</a:t>
            </a:r>
          </a:p>
          <a:p>
            <a:pPr>
              <a:defRPr/>
            </a:pPr>
            <a:r>
              <a:rPr lang="cs-CZ" b="1" dirty="0">
                <a:solidFill>
                  <a:schemeClr val="accent6">
                    <a:lumMod val="75000"/>
                  </a:schemeClr>
                </a:solidFill>
              </a:rPr>
              <a:t>Jazyk: </a:t>
            </a:r>
            <a:r>
              <a:rPr lang="cs-CZ" dirty="0"/>
              <a:t>Čeština</a:t>
            </a:r>
          </a:p>
          <a:p>
            <a:pPr>
              <a:defRPr/>
            </a:pPr>
            <a:r>
              <a:rPr lang="cs-CZ" b="1" dirty="0">
                <a:solidFill>
                  <a:schemeClr val="accent6">
                    <a:lumMod val="75000"/>
                  </a:schemeClr>
                </a:solidFill>
              </a:rPr>
              <a:t>Očekávaný výstup</a:t>
            </a:r>
            <a:r>
              <a:rPr lang="cs-CZ" b="1" dirty="0" smtClean="0">
                <a:solidFill>
                  <a:schemeClr val="accent6">
                    <a:lumMod val="75000"/>
                  </a:schemeClr>
                </a:solidFill>
              </a:rPr>
              <a:t>:  </a:t>
            </a:r>
            <a:r>
              <a:rPr lang="cs-CZ" dirty="0" smtClean="0"/>
              <a:t>rozvoj čtenářské gramotnosti a orientace v textu</a:t>
            </a:r>
            <a:endParaRPr lang="cs-CZ" dirty="0"/>
          </a:p>
          <a:p>
            <a:pPr>
              <a:defRPr/>
            </a:pPr>
            <a:r>
              <a:rPr lang="cs-CZ" b="1" dirty="0">
                <a:solidFill>
                  <a:schemeClr val="accent6">
                    <a:lumMod val="75000"/>
                  </a:schemeClr>
                </a:solidFill>
              </a:rPr>
              <a:t>Speciální vzdělávací potřeby: </a:t>
            </a:r>
            <a:r>
              <a:rPr lang="cs-CZ" dirty="0"/>
              <a:t>notebook, </a:t>
            </a:r>
            <a:r>
              <a:rPr lang="cs-CZ" dirty="0" smtClean="0"/>
              <a:t>interaktivní tabule </a:t>
            </a:r>
            <a:endParaRPr lang="cs-CZ" dirty="0"/>
          </a:p>
          <a:p>
            <a:pPr>
              <a:defRPr/>
            </a:pPr>
            <a:r>
              <a:rPr lang="cs-CZ" b="1" dirty="0">
                <a:solidFill>
                  <a:schemeClr val="accent6">
                    <a:lumMod val="75000"/>
                  </a:schemeClr>
                </a:solidFill>
              </a:rPr>
              <a:t>Klíčová slova:</a:t>
            </a:r>
            <a:r>
              <a:rPr lang="cs-CZ" dirty="0"/>
              <a:t> </a:t>
            </a:r>
            <a:r>
              <a:rPr lang="cs-CZ" dirty="0" smtClean="0"/>
              <a:t>přátelství, odpuštění</a:t>
            </a:r>
            <a:endParaRPr lang="cs-CZ" dirty="0"/>
          </a:p>
          <a:p>
            <a:pPr>
              <a:defRPr/>
            </a:pPr>
            <a:r>
              <a:rPr lang="cs-CZ" b="1" dirty="0">
                <a:solidFill>
                  <a:schemeClr val="accent6">
                    <a:lumMod val="75000"/>
                  </a:schemeClr>
                </a:solidFill>
              </a:rPr>
              <a:t>Druh učebního materiálu: </a:t>
            </a:r>
            <a:r>
              <a:rPr lang="cs-CZ" dirty="0"/>
              <a:t>prezentace</a:t>
            </a:r>
          </a:p>
          <a:p>
            <a:pPr>
              <a:defRPr/>
            </a:pPr>
            <a:r>
              <a:rPr lang="cs-CZ" b="1" dirty="0">
                <a:solidFill>
                  <a:schemeClr val="accent6">
                    <a:lumMod val="75000"/>
                  </a:schemeClr>
                </a:solidFill>
              </a:rPr>
              <a:t>Cílová skupina</a:t>
            </a:r>
            <a:r>
              <a:rPr lang="cs-CZ" b="1" dirty="0">
                <a:solidFill>
                  <a:schemeClr val="accent6">
                    <a:lumMod val="60000"/>
                    <a:lumOff val="40000"/>
                  </a:schemeClr>
                </a:solidFill>
              </a:rPr>
              <a:t>: </a:t>
            </a:r>
            <a:r>
              <a:rPr lang="cs-CZ" dirty="0"/>
              <a:t>žák</a:t>
            </a:r>
          </a:p>
          <a:p>
            <a:pPr>
              <a:defRPr/>
            </a:pPr>
            <a:r>
              <a:rPr lang="cs-CZ" b="1" dirty="0">
                <a:solidFill>
                  <a:schemeClr val="accent6">
                    <a:lumMod val="75000"/>
                  </a:schemeClr>
                </a:solidFill>
              </a:rPr>
              <a:t>Stupeň a typ vzdělávání: </a:t>
            </a:r>
            <a:r>
              <a:rPr lang="cs-CZ" dirty="0"/>
              <a:t>základní vzdělávání – první stupeň </a:t>
            </a:r>
            <a:r>
              <a:rPr lang="cs-CZ" dirty="0" smtClean="0"/>
              <a:t>4. a 5. </a:t>
            </a:r>
            <a:r>
              <a:rPr lang="cs-CZ" dirty="0"/>
              <a:t>roč.</a:t>
            </a:r>
          </a:p>
          <a:p>
            <a:pPr>
              <a:defRPr/>
            </a:pPr>
            <a:r>
              <a:rPr lang="cs-CZ" b="1" dirty="0">
                <a:solidFill>
                  <a:schemeClr val="accent6">
                    <a:lumMod val="75000"/>
                  </a:schemeClr>
                </a:solidFill>
              </a:rPr>
              <a:t>Typická věková skupina: </a:t>
            </a:r>
            <a:r>
              <a:rPr lang="cs-CZ" dirty="0" smtClean="0"/>
              <a:t>10-12  </a:t>
            </a:r>
            <a:r>
              <a:rPr lang="cs-CZ" dirty="0"/>
              <a:t>let</a:t>
            </a:r>
          </a:p>
          <a:p>
            <a:endParaRPr lang="cs-CZ" dirty="0"/>
          </a:p>
        </p:txBody>
      </p:sp>
    </p:spTree>
    <p:extLst>
      <p:ext uri="{BB962C8B-B14F-4D97-AF65-F5344CB8AC3E}">
        <p14:creationId xmlns:p14="http://schemas.microsoft.com/office/powerpoint/2010/main" val="3664164540"/>
      </p:ext>
    </p:extLst>
  </p:cSld>
  <p:clrMapOvr>
    <a:masterClrMapping/>
  </p:clrMapOvr>
  <p:transition spd="slow">
    <p:push dir="u"/>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pokrevní  bratři                                   1.</a:t>
            </a:r>
            <a:endParaRPr lang="cs-CZ" dirty="0"/>
          </a:p>
        </p:txBody>
      </p:sp>
      <p:sp>
        <p:nvSpPr>
          <p:cNvPr id="3" name="Zástupný symbol pro obsah 2"/>
          <p:cNvSpPr>
            <a:spLocks noGrp="1"/>
          </p:cNvSpPr>
          <p:nvPr>
            <p:ph sz="quarter" idx="1"/>
          </p:nvPr>
        </p:nvSpPr>
        <p:spPr/>
        <p:txBody>
          <a:bodyPr>
            <a:normAutofit fontScale="92500"/>
          </a:bodyPr>
          <a:lstStyle/>
          <a:p>
            <a:pPr marL="0" indent="0">
              <a:buNone/>
            </a:pPr>
            <a:r>
              <a:rPr lang="cs-CZ" dirty="0" smtClean="0"/>
              <a:t>   Prázdniny se chýlily ke konci, do začátku školy zbýval poslední týden. Standa s Alešem se rozhodli, že jej stráví v týpí na zahradě za Standovým domem. V týpí budou spát a přes den budou řádit v lese nebo pomáhat babičce na zahradě. Zbytek prázdnin prožijí jako dva indiáni. Doma na sebe navlékli indiánské obleky s třásněmi, na hlavu si nasadili čelenky s pestrobarevným peřím, za opa-sek zastrčili plastové tomahavky a s válečným pokřikem se vyřítili ven. Skákali a dováděli. Sváděli lité boje s nepřátelskými kmeny a panovačnými bělochy, kteří je chtěli připravit o jejich úrodné pastviny.</a:t>
            </a:r>
          </a:p>
          <a:p>
            <a:pPr marL="0" indent="0">
              <a:buNone/>
            </a:pPr>
            <a:r>
              <a:rPr lang="cs-CZ" dirty="0"/>
              <a:t> </a:t>
            </a:r>
            <a:r>
              <a:rPr lang="cs-CZ" dirty="0" smtClean="0"/>
              <a:t>   K večeru, když už je celé tělo bolelo, si </a:t>
            </a:r>
            <a:r>
              <a:rPr lang="cs-CZ" dirty="0"/>
              <a:t>rozdělali oheň a koukali do mihotavých plamínků.</a:t>
            </a:r>
          </a:p>
        </p:txBody>
      </p:sp>
    </p:spTree>
    <p:extLst>
      <p:ext uri="{BB962C8B-B14F-4D97-AF65-F5344CB8AC3E}">
        <p14:creationId xmlns:p14="http://schemas.microsoft.com/office/powerpoint/2010/main" val="353495557"/>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2.</a:t>
            </a:r>
            <a:endParaRPr lang="cs-CZ" dirty="0"/>
          </a:p>
        </p:txBody>
      </p:sp>
      <p:sp>
        <p:nvSpPr>
          <p:cNvPr id="3" name="Zástupný symbol pro obsah 2"/>
          <p:cNvSpPr>
            <a:spLocks noGrp="1"/>
          </p:cNvSpPr>
          <p:nvPr>
            <p:ph sz="quarter" idx="1"/>
          </p:nvPr>
        </p:nvSpPr>
        <p:spPr/>
        <p:txBody>
          <a:bodyPr>
            <a:normAutofit fontScale="92500" lnSpcReduction="10000"/>
          </a:bodyPr>
          <a:lstStyle/>
          <a:p>
            <a:pPr marL="0" indent="0">
              <a:buNone/>
            </a:pPr>
            <a:r>
              <a:rPr lang="cs-CZ" dirty="0" smtClean="0"/>
              <a:t>Dřevo krásně praskalo, nad hlavou jim šustili netopýři a v trávě ladili cvrčci své housle. Slunce se pomalu sklánělo za obzor. Do zvuků večera zazněl Alešův hlas: „Měli bychom své přátelství zpečetit krví jako Vinnetou s </a:t>
            </a:r>
            <a:r>
              <a:rPr lang="cs-CZ" dirty="0" err="1" smtClean="0"/>
              <a:t>Old</a:t>
            </a:r>
            <a:r>
              <a:rPr lang="cs-CZ" dirty="0" smtClean="0"/>
              <a:t> </a:t>
            </a:r>
            <a:r>
              <a:rPr lang="cs-CZ" dirty="0" err="1" smtClean="0"/>
              <a:t>Shatterhandem</a:t>
            </a:r>
            <a:r>
              <a:rPr lang="cs-CZ" dirty="0" smtClean="0"/>
              <a:t>.“</a:t>
            </a:r>
          </a:p>
          <a:p>
            <a:pPr marL="0" indent="0">
              <a:buNone/>
            </a:pPr>
            <a:r>
              <a:rPr lang="cs-CZ" dirty="0"/>
              <a:t> </a:t>
            </a:r>
            <a:r>
              <a:rPr lang="cs-CZ" dirty="0" smtClean="0"/>
              <a:t>  „To bychom teda měli,“ řekl zadumaně Standa. „A jak to chceš udělat?“</a:t>
            </a:r>
          </a:p>
          <a:p>
            <a:pPr marL="0" indent="0">
              <a:buNone/>
            </a:pPr>
            <a:r>
              <a:rPr lang="cs-CZ" dirty="0"/>
              <a:t> </a:t>
            </a:r>
            <a:r>
              <a:rPr lang="cs-CZ" dirty="0" smtClean="0"/>
              <a:t>     Aleš se natáhl pro ulomenou větev šípkového keře a povídá: „Píchneme se trnem do prstu a bude to. Jednou mi něco podobného dělali na středisku a nijak zvlášť to nebolelo.“</a:t>
            </a:r>
          </a:p>
          <a:p>
            <a:pPr marL="0" indent="0">
              <a:buNone/>
            </a:pPr>
            <a:r>
              <a:rPr lang="cs-CZ" dirty="0"/>
              <a:t> </a:t>
            </a:r>
            <a:r>
              <a:rPr lang="cs-CZ" dirty="0" smtClean="0"/>
              <a:t>  Standa přikývl a hned se do toho dal. Píchl se a z </a:t>
            </a:r>
            <a:r>
              <a:rPr lang="cs-CZ" dirty="0" err="1" smtClean="0"/>
              <a:t>dro-bné</a:t>
            </a:r>
            <a:r>
              <a:rPr lang="cs-CZ" dirty="0" smtClean="0"/>
              <a:t> ranky mu vytekla rudá kapka krve. Aleš udělal to samé a na znamení přátelství pak přiložili poraněná místa k sobě.</a:t>
            </a:r>
          </a:p>
          <a:p>
            <a:pPr marL="0" indent="0">
              <a:buNone/>
            </a:pPr>
            <a:endParaRPr lang="cs-CZ" dirty="0"/>
          </a:p>
        </p:txBody>
      </p:sp>
    </p:spTree>
    <p:extLst>
      <p:ext uri="{BB962C8B-B14F-4D97-AF65-F5344CB8AC3E}">
        <p14:creationId xmlns:p14="http://schemas.microsoft.com/office/powerpoint/2010/main" val="4143916599"/>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3.</a:t>
            </a:r>
            <a:endParaRPr lang="cs-CZ" dirty="0"/>
          </a:p>
        </p:txBody>
      </p:sp>
      <p:sp>
        <p:nvSpPr>
          <p:cNvPr id="3" name="Zástupný symbol pro obsah 2"/>
          <p:cNvSpPr>
            <a:spLocks noGrp="1"/>
          </p:cNvSpPr>
          <p:nvPr>
            <p:ph sz="quarter" idx="1"/>
          </p:nvPr>
        </p:nvSpPr>
        <p:spPr/>
        <p:txBody>
          <a:bodyPr>
            <a:normAutofit fontScale="85000" lnSpcReduction="10000"/>
          </a:bodyPr>
          <a:lstStyle/>
          <a:p>
            <a:pPr marL="0" indent="0">
              <a:buNone/>
            </a:pPr>
            <a:r>
              <a:rPr lang="cs-CZ" dirty="0"/>
              <a:t> </a:t>
            </a:r>
            <a:r>
              <a:rPr lang="cs-CZ" dirty="0" smtClean="0"/>
              <a:t>  „Na život i na smrt...“ pronesli chvějícím se hlasem do ticha končícího dne. Ten okamžik se oběma vryl hluboko do paměti. Věděli, že jejich slib není jen rozverná hra dvou ztřeštěných kluků. V tu chvíli mysleli svá slova smrtelně vážně. Ještě když usínali a ze tmy stanu poslouchali roztodivné zvuky noci, cítili u srdce hřejivý dotek přátelství. „Je to bezva mít opravdového kamaráda,“ mysleli si.</a:t>
            </a:r>
          </a:p>
          <a:p>
            <a:pPr marL="0" indent="0">
              <a:buNone/>
            </a:pPr>
            <a:r>
              <a:rPr lang="cs-CZ" dirty="0"/>
              <a:t> </a:t>
            </a:r>
            <a:r>
              <a:rPr lang="cs-CZ" dirty="0" smtClean="0"/>
              <a:t>  Poslední dny prázdnin utekly tak rychle, že se ani nenadáli a už stáli před školou s aktovkami na zádech. Standa šel letos do čtvrté a Aleš do páté třídy.</a:t>
            </a:r>
          </a:p>
          <a:p>
            <a:pPr marL="0" indent="0">
              <a:buNone/>
            </a:pPr>
            <a:r>
              <a:rPr lang="cs-CZ" dirty="0"/>
              <a:t> </a:t>
            </a:r>
            <a:r>
              <a:rPr lang="cs-CZ" dirty="0" smtClean="0"/>
              <a:t>  „Tak o přestávce na lavičce,“ domlouvají se těsně před tím, než šum chodby prořízne řinčivý zvuk školního zvonku.</a:t>
            </a:r>
          </a:p>
          <a:p>
            <a:pPr marL="0" indent="0">
              <a:buNone/>
            </a:pPr>
            <a:r>
              <a:rPr lang="cs-CZ" dirty="0"/>
              <a:t> </a:t>
            </a:r>
            <a:r>
              <a:rPr lang="cs-CZ" dirty="0" smtClean="0"/>
              <a:t>  Standovi celou vyučovací hodinu, během níž paní učitelka Šafrová rozdávala učebnice, táhly hlavou vzpomínky na prázdniny. </a:t>
            </a:r>
          </a:p>
          <a:p>
            <a:pPr marL="0" indent="0">
              <a:buNone/>
            </a:pPr>
            <a:r>
              <a:rPr lang="cs-CZ" dirty="0"/>
              <a:t> </a:t>
            </a:r>
            <a:r>
              <a:rPr lang="cs-CZ" dirty="0" smtClean="0"/>
              <a:t>  </a:t>
            </a:r>
            <a:endParaRPr lang="cs-CZ" dirty="0"/>
          </a:p>
        </p:txBody>
      </p:sp>
    </p:spTree>
    <p:extLst>
      <p:ext uri="{BB962C8B-B14F-4D97-AF65-F5344CB8AC3E}">
        <p14:creationId xmlns:p14="http://schemas.microsoft.com/office/powerpoint/2010/main" val="3156853268"/>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t>                                                              4.</a:t>
            </a:r>
            <a:endParaRPr lang="cs-CZ" dirty="0"/>
          </a:p>
        </p:txBody>
      </p:sp>
      <p:sp>
        <p:nvSpPr>
          <p:cNvPr id="4" name="Zástupný symbol pro obsah 3"/>
          <p:cNvSpPr>
            <a:spLocks noGrp="1"/>
          </p:cNvSpPr>
          <p:nvPr>
            <p:ph sz="quarter" idx="1"/>
          </p:nvPr>
        </p:nvSpPr>
        <p:spPr/>
        <p:txBody>
          <a:bodyPr>
            <a:normAutofit fontScale="85000" lnSpcReduction="20000"/>
          </a:bodyPr>
          <a:lstStyle/>
          <a:p>
            <a:pPr marL="0" indent="0">
              <a:buNone/>
            </a:pPr>
            <a:r>
              <a:rPr lang="cs-CZ" dirty="0" smtClean="0"/>
              <a:t>Znovu bojoval s medvědem Grizzlym, lezl po stromech a trhal jablka, s Alešem bránil stan proti nájezdům nepřátelských indiánů a opět viděl, jak zpečetili krví své přátelství. Nemohl se dočkat, až bude přestávka a všechno to společně znovu proberou.</a:t>
            </a:r>
          </a:p>
          <a:p>
            <a:pPr marL="0" indent="0">
              <a:buNone/>
            </a:pPr>
            <a:r>
              <a:rPr lang="cs-CZ" dirty="0"/>
              <a:t> </a:t>
            </a:r>
            <a:r>
              <a:rPr lang="cs-CZ" dirty="0" smtClean="0"/>
              <a:t>  Pak konečně zazvonilo. Standa vyskočil z lavice jako zajíc, kterému jsou v patách lovci, a vyběhl z třídy. Řítil se chodbou nadzvukovou rychlostí. V okamžiku, kdy vybíral zatáčku k záchodům, vrazil do hloučku kluků. Halama, který stál nejblíž, zavrávoral a málem spadl.</a:t>
            </a:r>
          </a:p>
          <a:p>
            <a:pPr marL="0" indent="0">
              <a:buNone/>
            </a:pPr>
            <a:r>
              <a:rPr lang="cs-CZ" dirty="0"/>
              <a:t> </a:t>
            </a:r>
            <a:r>
              <a:rPr lang="cs-CZ" dirty="0" smtClean="0"/>
              <a:t>  „To ti nedaruju, kamaráde,“ procedil vztekle mezi zuby. „Dostaneš nakládačku.“</a:t>
            </a:r>
          </a:p>
          <a:p>
            <a:pPr marL="0" indent="0">
              <a:buNone/>
            </a:pPr>
            <a:r>
              <a:rPr lang="cs-CZ" dirty="0" smtClean="0"/>
              <a:t>  „Já...já...nechtěl,“ kuňkal překvapeně Standa. Ale to už se po něm sápalo několik párů rukou, které byly stejně nebezpečné jako chapadla chobotnice. Pevně ho sevřely a vlekly ho na záchod. Zmítal se jakou moucha lapená v pavučině, ale vyškubnout se nedokázal. Těsně před dveřmi záchodu mu svitla naděje. Uviděl Aleše.</a:t>
            </a:r>
          </a:p>
          <a:p>
            <a:pPr marL="0" indent="0">
              <a:buNone/>
            </a:pPr>
            <a:endParaRPr lang="cs-CZ" dirty="0"/>
          </a:p>
        </p:txBody>
      </p:sp>
    </p:spTree>
    <p:extLst>
      <p:ext uri="{BB962C8B-B14F-4D97-AF65-F5344CB8AC3E}">
        <p14:creationId xmlns:p14="http://schemas.microsoft.com/office/powerpoint/2010/main" val="2799664670"/>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5.</a:t>
            </a:r>
            <a:endParaRPr lang="cs-CZ" dirty="0"/>
          </a:p>
        </p:txBody>
      </p:sp>
      <p:sp>
        <p:nvSpPr>
          <p:cNvPr id="3" name="Zástupný symbol pro obsah 2"/>
          <p:cNvSpPr>
            <a:spLocks noGrp="1"/>
          </p:cNvSpPr>
          <p:nvPr>
            <p:ph sz="quarter" idx="1"/>
          </p:nvPr>
        </p:nvSpPr>
        <p:spPr/>
        <p:txBody>
          <a:bodyPr>
            <a:normAutofit fontScale="85000" lnSpcReduction="20000"/>
          </a:bodyPr>
          <a:lstStyle/>
          <a:p>
            <a:pPr marL="0" indent="0">
              <a:buNone/>
            </a:pPr>
            <a:r>
              <a:rPr lang="cs-CZ" dirty="0" smtClean="0"/>
              <a:t>   „Aleši,“ zakřičel prosebně. „Pomoz mi!“</a:t>
            </a:r>
          </a:p>
          <a:p>
            <a:pPr marL="0" indent="0">
              <a:buNone/>
            </a:pPr>
            <a:r>
              <a:rPr lang="cs-CZ" dirty="0"/>
              <a:t> </a:t>
            </a:r>
            <a:r>
              <a:rPr lang="cs-CZ" dirty="0" smtClean="0"/>
              <a:t>  Jenže vtom se stalo něco, co Standovi vyrazilo dech: Aleš sklopil zrak, zatvářil se, jako by neslyšel, otočil se a odcházel pryč. Standovi vyhrkly slzy. Nebrečel kvůli ranám, které vzápětí utržil, ale proto, že ho zradil nejlepší kamarád - pokrevní bratr.</a:t>
            </a:r>
          </a:p>
          <a:p>
            <a:pPr marL="0" indent="0">
              <a:buNone/>
            </a:pPr>
            <a:r>
              <a:rPr lang="cs-CZ" dirty="0"/>
              <a:t> </a:t>
            </a:r>
            <a:r>
              <a:rPr lang="cs-CZ" dirty="0" smtClean="0"/>
              <a:t>  „Nechte ho, </a:t>
            </a:r>
            <a:r>
              <a:rPr lang="cs-CZ" dirty="0" err="1" smtClean="0"/>
              <a:t>ufňukánka</a:t>
            </a:r>
            <a:r>
              <a:rPr lang="cs-CZ" dirty="0" smtClean="0"/>
              <a:t>,“ křikl po chvíli jeden z kluků. Jako na povel, rány ustály a kluci byli ti tam.</a:t>
            </a:r>
          </a:p>
          <a:p>
            <a:pPr marL="0" indent="0">
              <a:buNone/>
            </a:pPr>
            <a:r>
              <a:rPr lang="cs-CZ" dirty="0"/>
              <a:t> </a:t>
            </a:r>
            <a:r>
              <a:rPr lang="cs-CZ" dirty="0" smtClean="0"/>
              <a:t>  Standa s námahou vstal a v slzách se belhal do třídy. Zbytek vyučování prožil jako ve špatném snu. Z nádherného prázdninového okamžiku mu zbylo jen bolavé srdce. Nedokázal to pochopit. V uších mu znělo Alešovo rozechvělé: „Na život a na smrt,“ které mu připadalo čím dál falešnější. „Nikdy, nikdy se na něj nepodívám!“ sliboval si v duchu. Po vyučování se v šatně </a:t>
            </a:r>
            <a:r>
              <a:rPr lang="cs-CZ" dirty="0" err="1" smtClean="0"/>
              <a:t>bleskurychle</a:t>
            </a:r>
            <a:r>
              <a:rPr lang="cs-CZ" dirty="0" smtClean="0"/>
              <a:t> přezul a co mu síly stačily, pelášil domů. Zavřel se ve svém pokoji, lehl si nešťastně na koberec a jeho tělem zalomcovala vlna pláče. S přátelstvím byl konec.</a:t>
            </a:r>
            <a:endParaRPr lang="cs-CZ" dirty="0"/>
          </a:p>
        </p:txBody>
      </p:sp>
    </p:spTree>
    <p:extLst>
      <p:ext uri="{BB962C8B-B14F-4D97-AF65-F5344CB8AC3E}">
        <p14:creationId xmlns:p14="http://schemas.microsoft.com/office/powerpoint/2010/main" val="2291597393"/>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6.</a:t>
            </a:r>
            <a:endParaRPr lang="cs-CZ" dirty="0"/>
          </a:p>
        </p:txBody>
      </p:sp>
      <p:sp>
        <p:nvSpPr>
          <p:cNvPr id="3" name="Zástupný symbol pro obsah 2"/>
          <p:cNvSpPr>
            <a:spLocks noGrp="1"/>
          </p:cNvSpPr>
          <p:nvPr>
            <p:ph sz="quarter" idx="1"/>
          </p:nvPr>
        </p:nvSpPr>
        <p:spPr/>
        <p:txBody>
          <a:bodyPr>
            <a:normAutofit fontScale="85000" lnSpcReduction="20000"/>
          </a:bodyPr>
          <a:lstStyle/>
          <a:p>
            <a:pPr marL="0" indent="0">
              <a:buNone/>
            </a:pPr>
            <a:r>
              <a:rPr lang="cs-CZ" dirty="0" smtClean="0"/>
              <a:t>   Od události uplynulo několik týdnů, během kterých se kluci jeden druhému vyhýbali. Za tu dobu se škola rozjela na plný plyn, stromy na zahradě začaly zlátnout, listí opadávalo a kalendář ukazoval, že se blíží listopad. Standa se právě vracel z modelářského kroužku. Byl večer a šeřilo se. Jak se tak blížil ke svému domu, zaslechl odkudsi povědomý hlas. Nebylo pochyb, byl to Aleš. „Nechte mě,“ prosil úpěnlivě kohosi.</a:t>
            </a:r>
          </a:p>
          <a:p>
            <a:pPr marL="0" indent="0">
              <a:buNone/>
            </a:pPr>
            <a:r>
              <a:rPr lang="cs-CZ" dirty="0"/>
              <a:t> </a:t>
            </a:r>
            <a:r>
              <a:rPr lang="cs-CZ" dirty="0" smtClean="0"/>
              <a:t>  A pak je Standa uviděl. Tři kluci stáli kolem Aleše a tloukli do něj hlava nehlava. Standa se rychle ukryl ve stínu domu a přitisknutý ke zdi usilovně přemýšlel: „Mám Alešovi pomoct, nebo ho mám nechat být?“ Touha po odplatě byla veliká. „Jen ať si zkusí, jaké to je!“ běželo mu hlavou. Pak  se mu ale znovu vybavila ona slavnostní chvíle, kdy si oba přísahali věrnost až za hrob. Slyšel svá slova, která tenkrát v tajemném šepotu pronesl: „ Na život a na smrt.“ Čest v něm postupně vítězila nad touhou po pomstě. Přivřel oči, dvakrát se zhluboka nadechl a vyběhl z úkrytu.</a:t>
            </a:r>
            <a:endParaRPr lang="cs-CZ" dirty="0"/>
          </a:p>
        </p:txBody>
      </p:sp>
    </p:spTree>
    <p:extLst>
      <p:ext uri="{BB962C8B-B14F-4D97-AF65-F5344CB8AC3E}">
        <p14:creationId xmlns:p14="http://schemas.microsoft.com/office/powerpoint/2010/main" val="2499117144"/>
      </p:ext>
    </p:extLst>
  </p:cSld>
  <p:clrMapOvr>
    <a:masterClrMapping/>
  </p:clrMapOvr>
  <p:transition spd="slow">
    <p:push dir="u"/>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                                                              7.</a:t>
            </a:r>
            <a:endParaRPr lang="cs-CZ" dirty="0"/>
          </a:p>
        </p:txBody>
      </p:sp>
      <p:sp>
        <p:nvSpPr>
          <p:cNvPr id="3" name="Zástupný symbol pro obsah 2"/>
          <p:cNvSpPr>
            <a:spLocks noGrp="1"/>
          </p:cNvSpPr>
          <p:nvPr>
            <p:ph sz="quarter" idx="1"/>
          </p:nvPr>
        </p:nvSpPr>
        <p:spPr/>
        <p:txBody>
          <a:bodyPr>
            <a:normAutofit fontScale="92500" lnSpcReduction="10000"/>
          </a:bodyPr>
          <a:lstStyle/>
          <a:p>
            <a:pPr marL="0" indent="0">
              <a:buNone/>
            </a:pPr>
            <a:r>
              <a:rPr lang="cs-CZ" dirty="0"/>
              <a:t> </a:t>
            </a:r>
            <a:r>
              <a:rPr lang="cs-CZ" dirty="0" smtClean="0"/>
              <a:t>  „Nechte ho, zbabělci!“ zakřičel a jedním skokem se ocitl uprostřed bojové vřavy. Pěsti svištěly vzduchem. Rány pálily jako žhavé uhlíky. Kluci jich schytali nepočítaně. Připadali si jako spráskaní psi.</a:t>
            </a:r>
          </a:p>
          <a:p>
            <a:pPr marL="0" indent="0">
              <a:buNone/>
            </a:pPr>
            <a:r>
              <a:rPr lang="cs-CZ" dirty="0" smtClean="0"/>
              <a:t>Vlekli se domů a svorně mlčeli. Před Standovým domem se zastavili. Aleš provinile zapíchl pohled do země a začal ze sebe soukat slova na usmířenou: “O-odpusť mi..., jsem ten největší zbabělec...Bál jsem se...,že si to u kluků od nás ze třídy pokazím ..., když ti pomůžu...Pro-promiň, jsem..., srab...“</a:t>
            </a:r>
          </a:p>
          <a:p>
            <a:pPr marL="0" indent="0">
              <a:buNone/>
            </a:pPr>
            <a:r>
              <a:rPr lang="cs-CZ" dirty="0"/>
              <a:t> </a:t>
            </a:r>
            <a:r>
              <a:rPr lang="cs-CZ" dirty="0" smtClean="0"/>
              <a:t>  Standa si olízl rozražený ret a usmál se: „Na život a na smrt.“</a:t>
            </a:r>
          </a:p>
          <a:p>
            <a:pPr marL="0" indent="0">
              <a:buNone/>
            </a:pPr>
            <a:r>
              <a:rPr lang="cs-CZ" dirty="0"/>
              <a:t> </a:t>
            </a:r>
            <a:r>
              <a:rPr lang="cs-CZ" dirty="0" smtClean="0"/>
              <a:t>  „Na život a na smrt,“ špitl Aleš.</a:t>
            </a:r>
          </a:p>
          <a:p>
            <a:pPr marL="0" indent="0">
              <a:buNone/>
            </a:pPr>
            <a:r>
              <a:rPr lang="cs-CZ" dirty="0"/>
              <a:t> </a:t>
            </a:r>
            <a:r>
              <a:rPr lang="cs-CZ" dirty="0" smtClean="0"/>
              <a:t>  Pokrevní bratrství bylo obnoveno.</a:t>
            </a:r>
            <a:endParaRPr lang="cs-CZ" dirty="0"/>
          </a:p>
        </p:txBody>
      </p:sp>
    </p:spTree>
    <p:extLst>
      <p:ext uri="{BB962C8B-B14F-4D97-AF65-F5344CB8AC3E}">
        <p14:creationId xmlns:p14="http://schemas.microsoft.com/office/powerpoint/2010/main" val="3281461269"/>
      </p:ext>
    </p:extLst>
  </p:cSld>
  <p:clrMapOvr>
    <a:masterClrMapping/>
  </p:clrMapOvr>
  <p:transition spd="slow">
    <p:push dir="u"/>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odpovídej na otázky</a:t>
            </a:r>
            <a:endParaRPr lang="cs-CZ" dirty="0"/>
          </a:p>
        </p:txBody>
      </p:sp>
      <p:sp>
        <p:nvSpPr>
          <p:cNvPr id="3" name="Zástupný symbol pro obsah 2"/>
          <p:cNvSpPr>
            <a:spLocks noGrp="1"/>
          </p:cNvSpPr>
          <p:nvPr>
            <p:ph sz="quarter" idx="1"/>
          </p:nvPr>
        </p:nvSpPr>
        <p:spPr/>
        <p:txBody>
          <a:bodyPr>
            <a:normAutofit lnSpcReduction="10000"/>
          </a:bodyPr>
          <a:lstStyle/>
          <a:p>
            <a:r>
              <a:rPr lang="cs-CZ" dirty="0" smtClean="0"/>
              <a:t>1. Jak se jmenovali chlapci?</a:t>
            </a:r>
          </a:p>
          <a:p>
            <a:r>
              <a:rPr lang="cs-CZ" dirty="0" smtClean="0"/>
              <a:t>2. Na co si hráli o prázdninách?</a:t>
            </a:r>
          </a:p>
          <a:p>
            <a:r>
              <a:rPr lang="cs-CZ" dirty="0" smtClean="0"/>
              <a:t>3. Do které třídy  chodili?</a:t>
            </a:r>
          </a:p>
          <a:p>
            <a:r>
              <a:rPr lang="cs-CZ" dirty="0" smtClean="0"/>
              <a:t>4. Co se stalo Standovi?</a:t>
            </a:r>
          </a:p>
          <a:p>
            <a:r>
              <a:rPr lang="cs-CZ" dirty="0" smtClean="0"/>
              <a:t>5. Co udělal Aleš, když to viděl?</a:t>
            </a:r>
          </a:p>
          <a:p>
            <a:r>
              <a:rPr lang="cs-CZ" dirty="0" smtClean="0"/>
              <a:t>6. Zachoval se Aleš správně?</a:t>
            </a:r>
          </a:p>
          <a:p>
            <a:r>
              <a:rPr lang="cs-CZ" dirty="0" smtClean="0"/>
              <a:t>7. Co uviděl Standa, když se vracel večer domů?</a:t>
            </a:r>
          </a:p>
          <a:p>
            <a:r>
              <a:rPr lang="cs-CZ" dirty="0"/>
              <a:t>8</a:t>
            </a:r>
            <a:r>
              <a:rPr lang="cs-CZ" dirty="0" smtClean="0"/>
              <a:t>. Co udělal Standa, když to viděl?</a:t>
            </a:r>
          </a:p>
          <a:p>
            <a:r>
              <a:rPr lang="cs-CZ" dirty="0"/>
              <a:t>9</a:t>
            </a:r>
            <a:r>
              <a:rPr lang="cs-CZ" dirty="0" smtClean="0"/>
              <a:t>. Zachoval se Standa správně?</a:t>
            </a:r>
          </a:p>
          <a:p>
            <a:r>
              <a:rPr lang="cs-CZ" dirty="0" smtClean="0"/>
              <a:t>10. </a:t>
            </a:r>
            <a:r>
              <a:rPr lang="cs-CZ" dirty="0"/>
              <a:t>Stalo se ti někdy něco podobného</a:t>
            </a:r>
            <a:r>
              <a:rPr lang="cs-CZ" dirty="0" smtClean="0"/>
              <a:t>?</a:t>
            </a:r>
          </a:p>
          <a:p>
            <a:r>
              <a:rPr lang="cs-CZ" dirty="0" smtClean="0"/>
              <a:t>11. </a:t>
            </a:r>
            <a:r>
              <a:rPr lang="cs-CZ" dirty="0"/>
              <a:t>Jak by ses zachoval ty?</a:t>
            </a:r>
          </a:p>
          <a:p>
            <a:endParaRPr lang="cs-CZ" dirty="0"/>
          </a:p>
          <a:p>
            <a:endParaRPr lang="cs-CZ" dirty="0"/>
          </a:p>
        </p:txBody>
      </p:sp>
    </p:spTree>
    <p:extLst>
      <p:ext uri="{BB962C8B-B14F-4D97-AF65-F5344CB8AC3E}">
        <p14:creationId xmlns:p14="http://schemas.microsoft.com/office/powerpoint/2010/main" val="887436538"/>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vyhledej odpovědi v textu         /pracuj na první straně/</a:t>
            </a:r>
            <a:endParaRPr lang="cs-CZ" dirty="0"/>
          </a:p>
        </p:txBody>
      </p:sp>
      <p:sp>
        <p:nvSpPr>
          <p:cNvPr id="3" name="Zástupný symbol pro obsah 2"/>
          <p:cNvSpPr>
            <a:spLocks noGrp="1"/>
          </p:cNvSpPr>
          <p:nvPr>
            <p:ph sz="quarter" idx="1"/>
          </p:nvPr>
        </p:nvSpPr>
        <p:spPr/>
        <p:txBody>
          <a:bodyPr/>
          <a:lstStyle/>
          <a:p>
            <a:r>
              <a:rPr lang="cs-CZ" dirty="0" smtClean="0"/>
              <a:t>1. Vypiš 5 podstatných jmen.</a:t>
            </a:r>
          </a:p>
          <a:p>
            <a:r>
              <a:rPr lang="cs-CZ" dirty="0" smtClean="0"/>
              <a:t>2. Vypiš 5 sloves.</a:t>
            </a:r>
          </a:p>
          <a:p>
            <a:r>
              <a:rPr lang="cs-CZ" dirty="0" smtClean="0"/>
              <a:t>3. Přečti větu jednoduchou.</a:t>
            </a:r>
          </a:p>
          <a:p>
            <a:r>
              <a:rPr lang="cs-CZ" dirty="0" smtClean="0"/>
              <a:t>4. Najdi přímou řeč a větu uvozovací.</a:t>
            </a:r>
          </a:p>
          <a:p>
            <a:r>
              <a:rPr lang="cs-CZ" dirty="0" smtClean="0"/>
              <a:t>5. Vypiš 5 přídavných jmen se slovy, které rozvíjí.</a:t>
            </a:r>
          </a:p>
          <a:p>
            <a:r>
              <a:rPr lang="cs-CZ" dirty="0" smtClean="0"/>
              <a:t>6. Vyhledej souvětí se vzorcem V1,V2.</a:t>
            </a:r>
            <a:endParaRPr lang="cs-CZ" dirty="0"/>
          </a:p>
        </p:txBody>
      </p:sp>
    </p:spTree>
    <p:extLst>
      <p:ext uri="{BB962C8B-B14F-4D97-AF65-F5344CB8AC3E}">
        <p14:creationId xmlns:p14="http://schemas.microsoft.com/office/powerpoint/2010/main" val="1888990186"/>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lstStyle/>
          <a:p>
            <a:r>
              <a:rPr lang="cs-CZ" dirty="0"/>
              <a:t>Ilustrace : </a:t>
            </a:r>
            <a:r>
              <a:rPr lang="cs-CZ" dirty="0" smtClean="0"/>
              <a:t>office.microsoft.com</a:t>
            </a:r>
          </a:p>
          <a:p>
            <a:endParaRPr lang="cs-CZ" dirty="0"/>
          </a:p>
          <a:p>
            <a:r>
              <a:rPr lang="cs-CZ" dirty="0"/>
              <a:t>Radek Daniel - Velká i malá dobrodružství</a:t>
            </a:r>
          </a:p>
          <a:p>
            <a:pPr marL="0" indent="0">
              <a:buNone/>
            </a:pPr>
            <a:r>
              <a:rPr lang="cs-CZ" dirty="0"/>
              <a:t>       vydal Advent-Orion, </a:t>
            </a:r>
            <a:r>
              <a:rPr lang="cs-CZ" dirty="0" err="1"/>
              <a:t>spol.s.r.o</a:t>
            </a:r>
            <a:r>
              <a:rPr lang="cs-CZ" dirty="0"/>
              <a:t>.,</a:t>
            </a:r>
          </a:p>
          <a:p>
            <a:pPr marL="0" indent="0">
              <a:buNone/>
            </a:pPr>
            <a:r>
              <a:rPr lang="cs-CZ" dirty="0"/>
              <a:t>        Praha  2004</a:t>
            </a:r>
          </a:p>
          <a:p>
            <a:pPr marL="0" indent="0">
              <a:buNone/>
            </a:pPr>
            <a:r>
              <a:rPr lang="cs-CZ" dirty="0"/>
              <a:t> </a:t>
            </a:r>
          </a:p>
          <a:p>
            <a:endParaRPr lang="cs-CZ" dirty="0"/>
          </a:p>
        </p:txBody>
      </p:sp>
      <p:pic>
        <p:nvPicPr>
          <p:cNvPr id="1026" name="Picture 2" descr="C:\Users\0MGM\AppData\Local\Microsoft\Windows\Temporary Internet Files\Content.IE5\MTSGC8E6\MC90023244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06688" y="4565650"/>
            <a:ext cx="1930400" cy="15716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0MGM\AppData\Local\Microsoft\Windows\Temporary Internet Files\Content.IE5\DVP0696Q\MC90043594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39918" y="3398528"/>
            <a:ext cx="1841500" cy="1968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427873"/>
      </p:ext>
    </p:extLst>
  </p:cSld>
  <p:clrMapOvr>
    <a:masterClrMapping/>
  </p:clrMapOvr>
  <p:transition spd="slow">
    <p:push dir="u"/>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237</TotalTime>
  <Words>1439</Words>
  <Application>Microsoft Office PowerPoint</Application>
  <PresentationFormat>Předvádění na obrazovce (4:3)</PresentationFormat>
  <Paragraphs>74</Paragraphs>
  <Slides>12</Slides>
  <Notes>0</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Arkýř</vt:lpstr>
      <vt:lpstr>Prezentace aplikace PowerPoint</vt:lpstr>
      <vt:lpstr>Prezentace aplikace PowerPoint</vt:lpstr>
      <vt:lpstr>pokrevní  bratři                                   1.</vt:lpstr>
      <vt:lpstr>                                                                2.</vt:lpstr>
      <vt:lpstr>                                                              3.</vt:lpstr>
      <vt:lpstr>                                                              4.</vt:lpstr>
      <vt:lpstr>                                                              5.</vt:lpstr>
      <vt:lpstr>                                                              6.</vt:lpstr>
      <vt:lpstr>                                                              7.</vt:lpstr>
      <vt:lpstr>odpovídej na otázky</vt:lpstr>
      <vt:lpstr>vyhledej odpovědi v textu         /pracuj na první straně/</vt:lpstr>
      <vt:lpstr>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0MGM</dc:creator>
  <cp:lastModifiedBy>0MGM</cp:lastModifiedBy>
  <cp:revision>19</cp:revision>
  <dcterms:created xsi:type="dcterms:W3CDTF">2013-10-29T19:10:11Z</dcterms:created>
  <dcterms:modified xsi:type="dcterms:W3CDTF">2013-10-31T10:25:16Z</dcterms:modified>
</cp:coreProperties>
</file>