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76" r:id="rId2"/>
    <p:sldId id="275" r:id="rId3"/>
    <p:sldId id="270" r:id="rId4"/>
    <p:sldId id="271" r:id="rId5"/>
    <p:sldId id="273" r:id="rId6"/>
    <p:sldId id="274" r:id="rId7"/>
    <p:sldId id="258" r:id="rId8"/>
    <p:sldId id="259" r:id="rId9"/>
    <p:sldId id="279" r:id="rId10"/>
    <p:sldId id="277" r:id="rId1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5BD2B520-0809-4C26-839D-F55B014E583F}" type="datetimeFigureOut">
              <a:rPr lang="cs-CZ"/>
              <a:pPr>
                <a:defRPr/>
              </a:pPr>
              <a:t>13.6.2013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F159FABC-776E-4AE9-A652-9952B9B97EFA}" type="slidenum">
              <a:rPr lang="cs-CZ"/>
              <a:pPr>
                <a:defRPr/>
              </a:pPr>
              <a:t>‹#›</a:t>
            </a:fld>
            <a:endParaRPr lang="cs-CZ"/>
          </a:p>
        </p:txBody>
      </p:sp>
    </p:spTree>
    <p:extLst>
      <p:ext uri="{BB962C8B-B14F-4D97-AF65-F5344CB8AC3E}">
        <p14:creationId xmlns:p14="http://schemas.microsoft.com/office/powerpoint/2010/main" val="13274322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Zástupný symbol pro obrázek snímku 1"/>
          <p:cNvSpPr>
            <a:spLocks noGrp="1" noRot="1" noChangeAspect="1"/>
          </p:cNvSpPr>
          <p:nvPr>
            <p:ph type="sldImg"/>
          </p:nvPr>
        </p:nvSpPr>
        <p:spPr bwMode="auto">
          <a:noFill/>
          <a:ln>
            <a:solidFill>
              <a:srgbClr val="000000"/>
            </a:solidFill>
            <a:miter lim="800000"/>
            <a:headEnd/>
            <a:tailEnd/>
          </a:ln>
        </p:spPr>
      </p:sp>
      <p:sp>
        <p:nvSpPr>
          <p:cNvPr id="1741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Huleč česká na Volyni, Obraz života v létech 1870 – 1947, Bonek,Jiří, Manová Danuše, Stárek,Václav, 1.vyd., Žatec, vlastní náklad 1992, s.14</a:t>
            </a:r>
          </a:p>
        </p:txBody>
      </p:sp>
      <p:sp>
        <p:nvSpPr>
          <p:cNvPr id="17411"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9043BCB-1CDA-42B2-B96B-425914F3F00B}" type="slidenum">
              <a:rPr lang="cs-CZ"/>
              <a:pPr fontAlgn="base">
                <a:spcBef>
                  <a:spcPct val="0"/>
                </a:spcBef>
                <a:spcAft>
                  <a:spcPct val="0"/>
                </a:spcAft>
                <a:defRPr/>
              </a:pPr>
              <a:t>3</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Zástupný symbol pro obrázek snímku 1"/>
          <p:cNvSpPr>
            <a:spLocks noGrp="1" noRot="1" noChangeAspect="1"/>
          </p:cNvSpPr>
          <p:nvPr>
            <p:ph type="sldImg"/>
          </p:nvPr>
        </p:nvSpPr>
        <p:spPr bwMode="auto">
          <a:noFill/>
          <a:ln>
            <a:solidFill>
              <a:srgbClr val="000000"/>
            </a:solidFill>
            <a:miter lim="800000"/>
            <a:headEnd/>
            <a:tailEnd/>
          </a:ln>
        </p:spPr>
      </p:sp>
      <p:sp>
        <p:nvSpPr>
          <p:cNvPr id="19458"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Huleč česká na Volyni, Obraz života v létech 1870 – 1947, Bonek,Jiří, Manová Danuše, Stárek,Václav, 1.vyd., Žatec, vlastní náklad 1992, s.21,23</a:t>
            </a:r>
          </a:p>
          <a:p>
            <a:pPr eaLnBrk="1" hangingPunct="1">
              <a:spcBef>
                <a:spcPct val="0"/>
              </a:spcBef>
            </a:pPr>
            <a:endParaRPr lang="cs-CZ" smtClean="0"/>
          </a:p>
        </p:txBody>
      </p:sp>
      <p:sp>
        <p:nvSpPr>
          <p:cNvPr id="19459"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1F16373-1194-49E3-B942-62250EA61293}" type="slidenum">
              <a:rPr lang="cs-CZ"/>
              <a:pPr fontAlgn="base">
                <a:spcBef>
                  <a:spcPct val="0"/>
                </a:spcBef>
                <a:spcAft>
                  <a:spcPct val="0"/>
                </a:spcAft>
                <a:defRPr/>
              </a:pPr>
              <a:t>4</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Zástupný symbol pro obrázek snímku 1"/>
          <p:cNvSpPr>
            <a:spLocks noGrp="1" noRot="1" noChangeAspect="1"/>
          </p:cNvSpPr>
          <p:nvPr>
            <p:ph type="sldImg"/>
          </p:nvPr>
        </p:nvSpPr>
        <p:spPr bwMode="auto">
          <a:noFill/>
          <a:ln>
            <a:solidFill>
              <a:srgbClr val="000000"/>
            </a:solidFill>
            <a:miter lim="800000"/>
            <a:headEnd/>
            <a:tailEnd/>
          </a:ln>
        </p:spPr>
      </p:sp>
      <p:sp>
        <p:nvSpPr>
          <p:cNvPr id="2150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Češi na Volyni, základní informace,Hofman, Jiří, 2.upr.vyd., Praha, Volyň 1995, ISBN: 80-901872-1-1, s. 4, 6-8</a:t>
            </a:r>
          </a:p>
          <a:p>
            <a:pPr eaLnBrk="1" hangingPunct="1">
              <a:spcBef>
                <a:spcPct val="0"/>
              </a:spcBef>
            </a:pPr>
            <a:endParaRPr lang="cs-CZ" smtClean="0"/>
          </a:p>
        </p:txBody>
      </p:sp>
      <p:sp>
        <p:nvSpPr>
          <p:cNvPr id="21507"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A81ADA8-1F0C-4240-8C1F-58C52B240B05}" type="slidenum">
              <a:rPr lang="cs-CZ">
                <a:solidFill>
                  <a:srgbClr val="000000"/>
                </a:solidFill>
              </a:rPr>
              <a:pPr fontAlgn="base">
                <a:spcBef>
                  <a:spcPct val="0"/>
                </a:spcBef>
                <a:spcAft>
                  <a:spcPct val="0"/>
                </a:spcAft>
                <a:defRPr/>
              </a:pPr>
              <a:t>5</a:t>
            </a:fld>
            <a:endParaRPr lang="cs-CZ">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Zástupný symbol pro obrázek snímku 1"/>
          <p:cNvSpPr>
            <a:spLocks noGrp="1" noRot="1" noChangeAspect="1"/>
          </p:cNvSpPr>
          <p:nvPr>
            <p:ph type="sldImg"/>
          </p:nvPr>
        </p:nvSpPr>
        <p:spPr bwMode="auto">
          <a:noFill/>
          <a:ln>
            <a:solidFill>
              <a:srgbClr val="000000"/>
            </a:solidFill>
            <a:miter lim="800000"/>
            <a:headEnd/>
            <a:tailEnd/>
          </a:ln>
        </p:spPr>
      </p:sp>
      <p:sp>
        <p:nvSpPr>
          <p:cNvPr id="2355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z="900" smtClean="0"/>
              <a:t>Huleč česká na Volyni, Obraz života v létech 1870 – 1947, Bonek,Jiří, Manová Danuše, Stárek,Václav, 1.vyd., Žatec, vlastní náklad 1992, s. 27.    Historie Českého Boratína, Vlk, Josef, Vlk Vladislav, Vlková, Anna, 1.vyd. ,  Ústí n.L. , Forte 2000, ISBN 80-238-6214-6, s.12,13</a:t>
            </a:r>
          </a:p>
          <a:p>
            <a:pPr eaLnBrk="1" hangingPunct="1">
              <a:spcBef>
                <a:spcPct val="0"/>
              </a:spcBef>
            </a:pPr>
            <a:endParaRPr lang="cs-CZ" sz="1000" smtClean="0"/>
          </a:p>
          <a:p>
            <a:pPr eaLnBrk="1" hangingPunct="1">
              <a:spcBef>
                <a:spcPct val="0"/>
              </a:spcBef>
            </a:pPr>
            <a:endParaRPr lang="cs-CZ" sz="1000" smtClean="0"/>
          </a:p>
        </p:txBody>
      </p:sp>
      <p:sp>
        <p:nvSpPr>
          <p:cNvPr id="23555"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63AEF5F-418F-4410-9816-07909FC29DD2}" type="slidenum">
              <a:rPr lang="cs-CZ"/>
              <a:pPr fontAlgn="base">
                <a:spcBef>
                  <a:spcPct val="0"/>
                </a:spcBef>
                <a:spcAft>
                  <a:spcPct val="0"/>
                </a:spcAft>
                <a:defRPr/>
              </a:pPr>
              <a:t>6</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Zástupný symbol pro obrázek snímku 1"/>
          <p:cNvSpPr>
            <a:spLocks noGrp="1" noRot="1" noChangeAspect="1"/>
          </p:cNvSpPr>
          <p:nvPr>
            <p:ph type="sldImg"/>
          </p:nvPr>
        </p:nvSpPr>
        <p:spPr bwMode="auto">
          <a:noFill/>
          <a:ln>
            <a:solidFill>
              <a:srgbClr val="000000"/>
            </a:solidFill>
            <a:miter lim="800000"/>
            <a:headEnd/>
            <a:tailEnd/>
          </a:ln>
        </p:spPr>
      </p:sp>
      <p:sp>
        <p:nvSpPr>
          <p:cNvPr id="2560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Češi na Volyni, základní informace,Hofman, Jiří, 2.upr.vyd., Praha, Volyň 1995, ISBN: 80-901872-1-1, titulní str.</a:t>
            </a:r>
          </a:p>
          <a:p>
            <a:pPr eaLnBrk="1" hangingPunct="1">
              <a:spcBef>
                <a:spcPct val="0"/>
              </a:spcBef>
            </a:pPr>
            <a:endParaRPr lang="cs-CZ" smtClean="0"/>
          </a:p>
        </p:txBody>
      </p:sp>
      <p:sp>
        <p:nvSpPr>
          <p:cNvPr id="25603"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57216FA-5B2F-464C-92C8-4083FAC1BEFE}" type="slidenum">
              <a:rPr lang="cs-CZ"/>
              <a:pPr fontAlgn="base">
                <a:spcBef>
                  <a:spcPct val="0"/>
                </a:spcBef>
                <a:spcAft>
                  <a:spcPct val="0"/>
                </a:spcAft>
                <a:defRPr/>
              </a:pPr>
              <a:t>7</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Zástupný symbol pro obrázek snímku 1"/>
          <p:cNvSpPr>
            <a:spLocks noGrp="1" noRot="1" noChangeAspect="1"/>
          </p:cNvSpPr>
          <p:nvPr>
            <p:ph type="sldImg"/>
          </p:nvPr>
        </p:nvSpPr>
        <p:spPr bwMode="auto">
          <a:noFill/>
          <a:ln>
            <a:solidFill>
              <a:srgbClr val="000000"/>
            </a:solidFill>
            <a:miter lim="800000"/>
            <a:headEnd/>
            <a:tailEnd/>
          </a:ln>
        </p:spPr>
      </p:sp>
      <p:sp>
        <p:nvSpPr>
          <p:cNvPr id="2765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Češi na Volyni, základní informace, Hofman, Jiří, 2.upr.vyd., Praha, Volyň 1995, ISBN: 80-901872-1-1, s.5</a:t>
            </a:r>
          </a:p>
          <a:p>
            <a:pPr eaLnBrk="1" hangingPunct="1">
              <a:spcBef>
                <a:spcPct val="0"/>
              </a:spcBef>
            </a:pPr>
            <a:endParaRPr lang="cs-CZ" smtClean="0"/>
          </a:p>
        </p:txBody>
      </p:sp>
      <p:sp>
        <p:nvSpPr>
          <p:cNvPr id="27651"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4AEBF03-9782-4305-9BBA-A7315E499C2F}" type="slidenum">
              <a:rPr lang="cs-CZ"/>
              <a:pPr fontAlgn="base">
                <a:spcBef>
                  <a:spcPct val="0"/>
                </a:spcBef>
                <a:spcAft>
                  <a:spcPct val="0"/>
                </a:spcAft>
                <a:defRPr/>
              </a:pPr>
              <a:t>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D1F3C651-39A8-4BA9-9CCE-AD04BCCC56D1}"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1E6597E-1694-4783-807E-A25A6F52C697}"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94EE050-1622-494E-B03B-BD6CF7051BC5}"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C9C4393-A3AC-4D7C-9304-5906B27F3914}"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CB470B67-DC43-4897-8F9B-3DAA4166C08F}"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FE996CE2-DB52-47D3-842C-CA20C2BC3499}"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5D5026E2-8162-404B-B7ED-376C170E1E57}"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5C16CC4-38F2-4F26-B7FC-545DFE6BC39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8FCAD22C-7C0A-4CDC-9DAD-C1A42E7178BB}" type="datetimeFigureOut">
              <a:rPr lang="cs-CZ"/>
              <a:pPr>
                <a:defRPr/>
              </a:pPr>
              <a:t>13.6.2013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F167ECEE-DA2D-4E66-A05E-2F60436D1342}"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836283CD-9BE5-4E21-8892-582EFD308491}" type="datetimeFigureOut">
              <a:rPr lang="cs-CZ"/>
              <a:pPr>
                <a:defRPr/>
              </a:pPr>
              <a:t>13.6.2013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36C4CE2C-1019-4F94-90EB-F1994F61F7BC}"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5CD92A1F-7B48-4140-BD2F-512414209033}" type="datetimeFigureOut">
              <a:rPr lang="cs-CZ"/>
              <a:pPr>
                <a:defRPr/>
              </a:pPr>
              <a:t>13.6.2013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66019AD7-6086-4BC1-9A46-549505732CC7}"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AA43D84C-AB0B-40AB-AAE4-37D6125AD2DD}"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5BC113D-9B6B-44C3-8526-B276767FE4B8}"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26E47622-5716-46FB-8042-55F204DD1665}"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44733684-090A-4311-8376-18C4253030D7}"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AA2CB07-497E-49FE-8D40-3D78A73C6C96}"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0FB94E1-25BE-4735-91A8-BC1596CC65FE}"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F4D6CA4-0AF3-4679-A22A-CC45CB4199D8}"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CFA789E-8017-478C-A55F-8320943D1137}"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58636D8F-7F17-47B2-870D-92E03F2DFAC8}" type="datetimeFigureOut">
              <a:rPr lang="cs-CZ"/>
              <a:pPr>
                <a:defRPr/>
              </a:pPr>
              <a:t>13.6.2013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396C9F57-11D8-4BCA-A64C-93F0B0AD4DD0}"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2"/>
          <p:cNvGraphicFramePr>
            <a:graphicFrameLocks noGrp="1"/>
          </p:cNvGraphicFramePr>
          <p:nvPr/>
        </p:nvGraphicFramePr>
        <p:xfrm>
          <a:off x="611188" y="1628775"/>
          <a:ext cx="7740650" cy="4903790"/>
        </p:xfrm>
        <a:graphic>
          <a:graphicData uri="http://schemas.openxmlformats.org/drawingml/2006/table">
            <a:tbl>
              <a:tblPr/>
              <a:tblGrid>
                <a:gridCol w="3040062"/>
                <a:gridCol w="4700588"/>
              </a:tblGrid>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koly</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kladn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a Mateřsk</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Ploskovice, p.o., okres Litoměřice</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73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CZ.1.07/1.4.00/21.1113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Zlep</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en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kvality vzděl</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v</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na 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a M</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Ploskovice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a 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ablony kl</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čov</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aktivity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III/2 - Inovace a zkvalitněn</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výuky prostřednictv</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m ICT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ověřovan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ho materi</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Situace v Rakousku v polovině19.stol.</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Jm</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no autora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Mgr. Danuše Manová</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Datum, ve kter</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 byl VM vytvořen: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4.4.2012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Ročn</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k, pro který je výukový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 určen: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8.r.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oblast, 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obor, tematický okruh, 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ma:</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Člověk a společnost, dějepis 19.stol.</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Metodický list/anotace </a:t>
                      </a:r>
                      <a:r>
                        <a:rPr kumimoji="0" lang="cs-CZ" sz="1100" b="1" i="0" u="none" strike="noStrike" cap="none" normalizeH="0" baseline="0" smtClean="0">
                          <a:ln>
                            <a:noFill/>
                          </a:ln>
                          <a:solidFill>
                            <a:srgbClr val="000000"/>
                          </a:solidFill>
                          <a:effectLst/>
                          <a:latin typeface="Calibri" pitchFamily="34" charset="0"/>
                          <a:cs typeface="Times New Roman" pitchFamily="18" charset="0"/>
                        </a:rPr>
                        <a:t>–</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výstižný popis způsobu použit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ve výuce:</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Seznam se s příčinami vystěhovalectví na Volyň.</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Form</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t př</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lohy na CD/DVD</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PDF</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5" name="Text Box 41"/>
          <p:cNvSpPr txBox="1">
            <a:spLocks noChangeArrowheads="1"/>
          </p:cNvSpPr>
          <p:nvPr/>
        </p:nvSpPr>
        <p:spPr bwMode="auto">
          <a:xfrm>
            <a:off x="4787900" y="1052513"/>
            <a:ext cx="2089150" cy="366712"/>
          </a:xfrm>
          <a:prstGeom prst="rect">
            <a:avLst/>
          </a:prstGeom>
          <a:noFill/>
          <a:ln w="9525">
            <a:noFill/>
            <a:miter lim="800000"/>
            <a:headEnd/>
            <a:tailEnd/>
          </a:ln>
          <a:effectLst/>
        </p:spPr>
        <p:txBody>
          <a:bodyPr>
            <a:spAutoFit/>
          </a:bodyPr>
          <a:lstStyle/>
          <a:p>
            <a:pPr fontAlgn="auto">
              <a:spcBef>
                <a:spcPct val="50000"/>
              </a:spcBef>
              <a:spcAft>
                <a:spcPts val="0"/>
              </a:spcAft>
              <a:defRPr/>
            </a:pPr>
            <a:endParaRPr lang="cs-CZ" kern="0">
              <a:solidFill>
                <a:sysClr val="windowText" lastClr="000000"/>
              </a:solidFill>
              <a:latin typeface="+mn-lt"/>
            </a:endParaRPr>
          </a:p>
        </p:txBody>
      </p:sp>
      <p:sp>
        <p:nvSpPr>
          <p:cNvPr id="6" name="Text Box 42"/>
          <p:cNvSpPr txBox="1">
            <a:spLocks noChangeArrowheads="1"/>
          </p:cNvSpPr>
          <p:nvPr/>
        </p:nvSpPr>
        <p:spPr bwMode="auto">
          <a:xfrm>
            <a:off x="5148263" y="1000125"/>
            <a:ext cx="2736850" cy="368300"/>
          </a:xfrm>
          <a:prstGeom prst="rect">
            <a:avLst/>
          </a:prstGeom>
          <a:noFill/>
          <a:ln w="9525">
            <a:noFill/>
            <a:miter lim="800000"/>
            <a:headEnd/>
            <a:tailEnd/>
          </a:ln>
          <a:effectLst/>
        </p:spPr>
        <p:txBody>
          <a:bodyPr>
            <a:spAutoFit/>
          </a:bodyPr>
          <a:lstStyle/>
          <a:p>
            <a:pPr fontAlgn="auto">
              <a:spcBef>
                <a:spcPct val="50000"/>
              </a:spcBef>
              <a:spcAft>
                <a:spcPts val="0"/>
              </a:spcAft>
              <a:defRPr/>
            </a:pPr>
            <a:r>
              <a:rPr lang="cs-CZ" kern="0" dirty="0">
                <a:solidFill>
                  <a:sysClr val="windowText" lastClr="000000"/>
                </a:solidFill>
                <a:latin typeface="+mn-lt"/>
              </a:rPr>
              <a:t>VY_32_INOVACE_291</a:t>
            </a:r>
            <a:endParaRPr lang="cs-CZ" kern="0" dirty="0">
              <a:solidFill>
                <a:srgbClr val="FF0000"/>
              </a:solidFill>
              <a:latin typeface="+mn-lt"/>
            </a:endParaRPr>
          </a:p>
        </p:txBody>
      </p:sp>
      <p:pic>
        <p:nvPicPr>
          <p:cNvPr id="7" name="obrázek 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751" y="205377"/>
            <a:ext cx="4608512" cy="961564"/>
          </a:xfrm>
          <a:prstGeom prst="rect">
            <a:avLst/>
          </a:prstGeom>
          <a:solidFill>
            <a:srgbClr val="FFFFFF"/>
          </a:solidFill>
          <a:ln>
            <a:noFill/>
          </a:ln>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750" y="260350"/>
            <a:ext cx="8229600" cy="792163"/>
          </a:xfrm>
          <a:solidFill>
            <a:schemeClr val="accent6">
              <a:lumMod val="40000"/>
              <a:lumOff val="60000"/>
            </a:schemeClr>
          </a:solidFill>
        </p:spPr>
        <p:txBody>
          <a:bodyPr rtlCol="0">
            <a:normAutofit fontScale="90000"/>
          </a:bodyPr>
          <a:lstStyle/>
          <a:p>
            <a:pPr eaLnBrk="1" fontAlgn="auto" hangingPunct="1">
              <a:spcAft>
                <a:spcPts val="0"/>
              </a:spcAft>
              <a:defRPr/>
            </a:pPr>
            <a:r>
              <a:rPr lang="cs-CZ" sz="2400" dirty="0"/>
              <a:t>Situace v Čechách, v Polsku a Rusku v 60. létech 19. stol. a příčiny vystěhovalectví.</a:t>
            </a:r>
          </a:p>
        </p:txBody>
      </p:sp>
      <p:sp>
        <p:nvSpPr>
          <p:cNvPr id="3" name="Zástupný symbol pro obsah 2"/>
          <p:cNvSpPr>
            <a:spLocks noGrp="1"/>
          </p:cNvSpPr>
          <p:nvPr>
            <p:ph idx="1"/>
          </p:nvPr>
        </p:nvSpPr>
        <p:spPr/>
        <p:txBody>
          <a:bodyPr rtlCol="0">
            <a:normAutofit/>
          </a:bodyPr>
          <a:lstStyle/>
          <a:p>
            <a:pPr marL="0" indent="0" eaLnBrk="1" fontAlgn="auto" hangingPunct="1">
              <a:spcAft>
                <a:spcPts val="0"/>
              </a:spcAft>
              <a:buFont typeface="Arial" pitchFamily="34" charset="0"/>
              <a:buNone/>
              <a:defRPr/>
            </a:pPr>
            <a:r>
              <a:rPr lang="cs-CZ" sz="1600" dirty="0" smtClean="0">
                <a:solidFill>
                  <a:srgbClr val="FF0000"/>
                </a:solidFill>
              </a:rPr>
              <a:t>Nejprve si připomeň:</a:t>
            </a:r>
          </a:p>
          <a:p>
            <a:pPr eaLnBrk="1" fontAlgn="auto" hangingPunct="1">
              <a:spcAft>
                <a:spcPts val="0"/>
              </a:spcAft>
              <a:buFontTx/>
              <a:buChar char="-"/>
              <a:defRPr/>
            </a:pPr>
            <a:r>
              <a:rPr lang="cs-CZ" sz="1600" dirty="0" smtClean="0"/>
              <a:t>Co bylo nevolnictví</a:t>
            </a:r>
          </a:p>
          <a:p>
            <a:pPr eaLnBrk="1" fontAlgn="auto" hangingPunct="1">
              <a:spcAft>
                <a:spcPts val="0"/>
              </a:spcAft>
              <a:buFontTx/>
              <a:buChar char="-"/>
              <a:defRPr/>
            </a:pPr>
            <a:r>
              <a:rPr lang="cs-CZ" sz="1600" dirty="0" smtClean="0"/>
              <a:t>Co byla </a:t>
            </a:r>
            <a:r>
              <a:rPr lang="cs-CZ" sz="1600" dirty="0" err="1" smtClean="0"/>
              <a:t>prusko</a:t>
            </a:r>
            <a:r>
              <a:rPr lang="cs-CZ" sz="1600" dirty="0" smtClean="0"/>
              <a:t> – rakouská válka</a:t>
            </a:r>
          </a:p>
          <a:p>
            <a:pPr eaLnBrk="1" fontAlgn="auto" hangingPunct="1">
              <a:spcAft>
                <a:spcPts val="0"/>
              </a:spcAft>
              <a:buFontTx/>
              <a:buChar char="-"/>
              <a:defRPr/>
            </a:pPr>
            <a:r>
              <a:rPr lang="cs-CZ" sz="1600" dirty="0" smtClean="0"/>
              <a:t>Kdo byl František  Palacký</a:t>
            </a:r>
          </a:p>
          <a:p>
            <a:pPr eaLnBrk="1" fontAlgn="auto" hangingPunct="1">
              <a:spcAft>
                <a:spcPts val="0"/>
              </a:spcAft>
              <a:buFontTx/>
              <a:buChar char="-"/>
              <a:defRPr/>
            </a:pPr>
            <a:r>
              <a:rPr lang="cs-CZ" sz="1600" dirty="0" smtClean="0"/>
              <a:t>Rozdíl mezi trojpolním systémem a střídavým hospodařením</a:t>
            </a:r>
          </a:p>
          <a:p>
            <a:pPr marL="0" indent="0" eaLnBrk="1" fontAlgn="auto" hangingPunct="1">
              <a:spcAft>
                <a:spcPts val="0"/>
              </a:spcAft>
              <a:buFont typeface="Arial" pitchFamily="34" charset="0"/>
              <a:buNone/>
              <a:defRPr/>
            </a:pPr>
            <a:r>
              <a:rPr lang="cs-CZ" sz="1600" dirty="0" smtClean="0">
                <a:solidFill>
                  <a:srgbClr val="FF0000"/>
                </a:solidFill>
              </a:rPr>
              <a:t>Odpovědi si porovnej odtažením modrého rámečku:</a:t>
            </a:r>
          </a:p>
          <a:p>
            <a:pPr marL="0" indent="0" eaLnBrk="1" fontAlgn="auto" hangingPunct="1">
              <a:spcAft>
                <a:spcPts val="0"/>
              </a:spcAft>
              <a:buFont typeface="Arial" pitchFamily="34" charset="0"/>
              <a:buNone/>
              <a:defRPr/>
            </a:pPr>
            <a:endParaRPr lang="cs-CZ" sz="1600" dirty="0">
              <a:solidFill>
                <a:srgbClr val="FF0000"/>
              </a:solidFill>
            </a:endParaRPr>
          </a:p>
          <a:p>
            <a:pPr marL="0" indent="0" eaLnBrk="1" fontAlgn="auto" hangingPunct="1">
              <a:spcAft>
                <a:spcPts val="0"/>
              </a:spcAft>
              <a:buFont typeface="Arial" pitchFamily="34" charset="0"/>
              <a:buNone/>
              <a:defRPr/>
            </a:pPr>
            <a:r>
              <a:rPr lang="cs-CZ" sz="1600" dirty="0" smtClean="0"/>
              <a:t>Nevolnictví byla závislost poddaných na pánovi. Museli robotovat na jeho polích, nesměli se bez jeho dovolení stěhovat, ženit, vdávat…</a:t>
            </a:r>
          </a:p>
          <a:p>
            <a:pPr marL="0" indent="0" eaLnBrk="1" fontAlgn="auto" hangingPunct="1">
              <a:spcAft>
                <a:spcPts val="0"/>
              </a:spcAft>
              <a:buFont typeface="Arial" pitchFamily="34" charset="0"/>
              <a:buNone/>
              <a:defRPr/>
            </a:pPr>
            <a:r>
              <a:rPr lang="cs-CZ" sz="1600" dirty="0" smtClean="0"/>
              <a:t>V </a:t>
            </a:r>
            <a:r>
              <a:rPr lang="cs-CZ" sz="1600" dirty="0" err="1" smtClean="0"/>
              <a:t>prusko</a:t>
            </a:r>
            <a:r>
              <a:rPr lang="cs-CZ" sz="1600" dirty="0" smtClean="0"/>
              <a:t> – rakouské válce prohrálo Rakousko, na našem území se odehrála krutá bitva u Hradce Králové…</a:t>
            </a:r>
          </a:p>
          <a:p>
            <a:pPr marL="0" indent="0" eaLnBrk="1" fontAlgn="auto" hangingPunct="1">
              <a:spcAft>
                <a:spcPts val="0"/>
              </a:spcAft>
              <a:buFont typeface="Arial" pitchFamily="34" charset="0"/>
              <a:buNone/>
              <a:defRPr/>
            </a:pPr>
            <a:r>
              <a:rPr lang="cs-CZ" sz="1600" dirty="0" smtClean="0"/>
              <a:t>František Palacký byl národní buditel, zabýval se historií našeho národa…</a:t>
            </a:r>
          </a:p>
          <a:p>
            <a:pPr marL="0" indent="0" eaLnBrk="1" fontAlgn="auto" hangingPunct="1">
              <a:spcAft>
                <a:spcPts val="0"/>
              </a:spcAft>
              <a:buFont typeface="Arial" pitchFamily="34" charset="0"/>
              <a:buNone/>
              <a:defRPr/>
            </a:pPr>
            <a:r>
              <a:rPr lang="cs-CZ" sz="1600" dirty="0" smtClean="0"/>
              <a:t>Trojpolní systém: ozim – jař – úhor, střídavé hospodaření : střídání plodin, hnojení,  každoroční obdělávání celé plochy.</a:t>
            </a:r>
            <a:endParaRPr lang="cs-CZ" sz="1600" dirty="0"/>
          </a:p>
        </p:txBody>
      </p:sp>
      <p:sp>
        <p:nvSpPr>
          <p:cNvPr id="4" name="Obdélník 3"/>
          <p:cNvSpPr/>
          <p:nvPr/>
        </p:nvSpPr>
        <p:spPr>
          <a:xfrm>
            <a:off x="539750" y="3644900"/>
            <a:ext cx="8064500" cy="2376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8313" y="0"/>
            <a:ext cx="8229600" cy="936625"/>
          </a:xfrm>
          <a:solidFill>
            <a:schemeClr val="accent6">
              <a:lumMod val="40000"/>
              <a:lumOff val="60000"/>
            </a:schemeClr>
          </a:solidFill>
        </p:spPr>
        <p:txBody>
          <a:bodyPr rtlCol="0">
            <a:normAutofit/>
          </a:bodyPr>
          <a:lstStyle/>
          <a:p>
            <a:pPr eaLnBrk="1" fontAlgn="auto" hangingPunct="1">
              <a:spcAft>
                <a:spcPts val="0"/>
              </a:spcAft>
              <a:defRPr/>
            </a:pPr>
            <a:r>
              <a:rPr lang="cs-CZ" sz="2000" dirty="0"/>
              <a:t>Situace v Čechách, v Polsku a Rusku v 60. létech 19. stol. a příčiny </a:t>
            </a:r>
            <a:r>
              <a:rPr lang="cs-CZ" sz="2000" dirty="0" smtClean="0"/>
              <a:t>vystěhovalectví. Úvodní informace.</a:t>
            </a:r>
            <a:endParaRPr lang="cs-CZ" sz="2000" dirty="0"/>
          </a:p>
        </p:txBody>
      </p:sp>
      <p:sp>
        <p:nvSpPr>
          <p:cNvPr id="3" name="Zástupný symbol pro obsah 2"/>
          <p:cNvSpPr>
            <a:spLocks noGrp="1"/>
          </p:cNvSpPr>
          <p:nvPr>
            <p:ph idx="1"/>
          </p:nvPr>
        </p:nvSpPr>
        <p:spPr>
          <a:xfrm>
            <a:off x="468313" y="981075"/>
            <a:ext cx="8229600" cy="5445125"/>
          </a:xfrm>
        </p:spPr>
        <p:txBody>
          <a:bodyPr rtlCol="0">
            <a:noAutofit/>
          </a:bodyPr>
          <a:lstStyle/>
          <a:p>
            <a:pPr marL="0" indent="0" eaLnBrk="1" fontAlgn="auto" hangingPunct="1">
              <a:spcAft>
                <a:spcPts val="0"/>
              </a:spcAft>
              <a:buFont typeface="Arial" pitchFamily="34" charset="0"/>
              <a:buNone/>
              <a:defRPr/>
            </a:pPr>
            <a:r>
              <a:rPr lang="cs-CZ" sz="1400" dirty="0" smtClean="0"/>
              <a:t>        V </a:t>
            </a:r>
            <a:r>
              <a:rPr lang="cs-CZ" sz="1400" dirty="0"/>
              <a:t>Rusku, ke kterému patřila i dnešní Ukrajina, na jejímž území leží Volyňská gubernie velká asi jako Čechy , bylo v roce 1861 </a:t>
            </a:r>
            <a:r>
              <a:rPr lang="cs-CZ" sz="1400" dirty="0" smtClean="0"/>
              <a:t>      zrušeno </a:t>
            </a:r>
            <a:r>
              <a:rPr lang="cs-CZ" sz="1400" dirty="0"/>
              <a:t>nevolnictví.  </a:t>
            </a:r>
            <a:r>
              <a:rPr lang="cs-CZ" sz="1400" dirty="0" smtClean="0"/>
              <a:t>(V </a:t>
            </a:r>
            <a:r>
              <a:rPr lang="cs-CZ" sz="1400" dirty="0"/>
              <a:t>Čechách bylo zrušeno už v roce  1781</a:t>
            </a:r>
            <a:r>
              <a:rPr lang="cs-CZ" sz="1400" dirty="0" smtClean="0"/>
              <a:t>.) </a:t>
            </a:r>
            <a:r>
              <a:rPr lang="cs-CZ" sz="1400" dirty="0"/>
              <a:t>Vzhledem k tomu, že Rusku patřila  část Polska, žili </a:t>
            </a:r>
            <a:r>
              <a:rPr lang="cs-CZ" sz="1400" dirty="0" smtClean="0"/>
              <a:t>na </a:t>
            </a:r>
            <a:r>
              <a:rPr lang="cs-CZ" sz="1400" dirty="0"/>
              <a:t>jeho území také Poláci</a:t>
            </a:r>
            <a:r>
              <a:rPr lang="cs-CZ" sz="1400" dirty="0" smtClean="0"/>
              <a:t>.</a:t>
            </a:r>
          </a:p>
          <a:p>
            <a:pPr eaLnBrk="1" fontAlgn="auto" hangingPunct="1">
              <a:spcAft>
                <a:spcPts val="0"/>
              </a:spcAft>
              <a:buFont typeface="Arial" pitchFamily="34" charset="0"/>
              <a:buChar char="•"/>
              <a:defRPr/>
            </a:pPr>
            <a:endParaRPr lang="cs-CZ" sz="1400" dirty="0"/>
          </a:p>
          <a:p>
            <a:pPr marL="0" indent="0" eaLnBrk="1" fontAlgn="auto" hangingPunct="1">
              <a:spcAft>
                <a:spcPts val="0"/>
              </a:spcAft>
              <a:buFont typeface="Arial" pitchFamily="34" charset="0"/>
              <a:buNone/>
              <a:defRPr/>
            </a:pPr>
            <a:r>
              <a:rPr lang="cs-CZ" sz="1400" dirty="0" smtClean="0"/>
              <a:t>„J. Martínek starší ze zkušenosti a Josef Hovorka, Anna </a:t>
            </a:r>
            <a:r>
              <a:rPr lang="cs-CZ" sz="1400" dirty="0" err="1" smtClean="0"/>
              <a:t>Gončarová</a:t>
            </a:r>
            <a:r>
              <a:rPr lang="cs-CZ" sz="1400" dirty="0" smtClean="0"/>
              <a:t>, Josef Bečvář z vyprávění svých rodičů shodně uvádějí, že v Rakousku byla po prohrané válce s Pruskem roku 1866 velká bída. Mnoho lidí se vystěhovalo do Ameriky, určitá část zvolila Rusko pod vlivem  slovanského sjezdu konaného v roce 1867 v Moskvě při příležitosti moskevské etnografické výstavy. Českou delegaci vedli František  Palacký a Ladislav Rieger. Ústy svých mluvčích  nabídli Čechům k osídlení některé oblasti v Rusku. Ruská vláda poskytla emigrantům </a:t>
            </a:r>
            <a:r>
              <a:rPr lang="cs-CZ" sz="1400" dirty="0"/>
              <a:t>z</a:t>
            </a:r>
            <a:r>
              <a:rPr lang="cs-CZ" sz="1400" dirty="0" smtClean="0"/>
              <a:t>načné výhody dekretem z 22. července 1870(časopis Ruský Čech z roku 1907)“s.14</a:t>
            </a:r>
            <a:endParaRPr lang="cs-CZ" sz="1400" dirty="0"/>
          </a:p>
          <a:p>
            <a:pPr marL="0" indent="0" eaLnBrk="1" fontAlgn="auto" hangingPunct="1">
              <a:spcAft>
                <a:spcPts val="0"/>
              </a:spcAft>
              <a:buFont typeface="Arial" pitchFamily="34" charset="0"/>
              <a:buNone/>
              <a:defRPr/>
            </a:pPr>
            <a:r>
              <a:rPr lang="cs-CZ" sz="1400" dirty="0" smtClean="0"/>
              <a:t>Bylo to např.  Osvobození  přistěhovalců od vojenské služby a osvobození  od daní na pět let, ale po několika létech byly výhody zrušeny.</a:t>
            </a:r>
          </a:p>
          <a:p>
            <a:pPr marL="0" indent="0" eaLnBrk="1" fontAlgn="auto" hangingPunct="1">
              <a:spcAft>
                <a:spcPts val="0"/>
              </a:spcAft>
              <a:buFont typeface="Arial" pitchFamily="34" charset="0"/>
              <a:buNone/>
              <a:defRPr/>
            </a:pPr>
            <a:r>
              <a:rPr lang="cs-CZ" sz="1400" dirty="0" smtClean="0"/>
              <a:t>Po zrušení nevolnictví skončila závislost ukrajinských mužiků na šlechtě. Většina šlechty na Volyni byla polská </a:t>
            </a:r>
          </a:p>
          <a:p>
            <a:pPr marL="0" indent="0" eaLnBrk="1" fontAlgn="auto" hangingPunct="1">
              <a:spcAft>
                <a:spcPts val="0"/>
              </a:spcAft>
              <a:buFont typeface="Arial" pitchFamily="34" charset="0"/>
              <a:buNone/>
              <a:defRPr/>
            </a:pPr>
            <a:r>
              <a:rPr lang="cs-CZ" sz="1400" dirty="0" smtClean="0"/>
              <a:t>( Při dělení Polska  připadla  Volyň Rusku. Třetí dělení Polska proběhlo v r. 1795.)  Poddaní byli Ukrajinci, odlišní  jazykově, národnostně i nábožensky. Ruská vláda chtěla  po porážce polského povstání v r. 1863 potlačit polský vliv např. tím, že zabavila majetek účastníkům povstání, ostatní polští šlechtici museli platit kontribuce ( státní tresty).  Polská šlechta řešila problém prodejem a Češi měli možnost pozemky kupovat.  </a:t>
            </a:r>
          </a:p>
          <a:p>
            <a:pPr marL="0" indent="0" eaLnBrk="1" fontAlgn="auto" hangingPunct="1">
              <a:spcAft>
                <a:spcPts val="0"/>
              </a:spcAft>
              <a:buFont typeface="Arial" pitchFamily="34" charset="0"/>
              <a:buNone/>
              <a:defRPr/>
            </a:pPr>
            <a:r>
              <a:rPr lang="cs-CZ" sz="1400" dirty="0" smtClean="0"/>
              <a:t>Určitý rozpor byl i mezi Čechy a Ukrajinci, protože české zemědělství bylo pokročilejší. Ukrajinci uplatňovali trojpolní systém, Češi střídavé hospodářství a měli pokročilejší nářadí. Vzpomíná J. Martínek starší: „ Z polního nářadí  došel největšího obdivu náš český pluh, který do těch dob žádný z místních obyvatelů dosud neviděl. Jejich </a:t>
            </a:r>
            <a:r>
              <a:rPr lang="cs-CZ" sz="1400" dirty="0"/>
              <a:t>p</a:t>
            </a:r>
            <a:r>
              <a:rPr lang="cs-CZ" sz="1400" dirty="0" smtClean="0"/>
              <a:t>luhy sestávaly ze samého dřeva, vyrobeny neuměle doma, pouze špička, samé ostří radlice bylo okované železem. Do takového pluhu zapřahalo se dobrých šest koní neb osm volů a pracovati mohli nejvýše dvě až tři hodiny za půl dne. S.14</a:t>
            </a:r>
            <a:endParaRPr lang="cs-CZ" sz="1400" dirty="0"/>
          </a:p>
        </p:txBody>
      </p:sp>
      <p:sp>
        <p:nvSpPr>
          <p:cNvPr id="4" name="Zástupný symbol pro zápatí 3"/>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 s.14</a:t>
            </a:r>
            <a:endParaRPr lang="cs-CZ"/>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28638" y="0"/>
            <a:ext cx="8229600" cy="922338"/>
          </a:xfrm>
          <a:solidFill>
            <a:schemeClr val="accent6">
              <a:lumMod val="40000"/>
              <a:lumOff val="60000"/>
            </a:schemeClr>
          </a:solidFill>
        </p:spPr>
        <p:txBody>
          <a:bodyPr rtlCol="0">
            <a:normAutofit/>
          </a:bodyPr>
          <a:lstStyle/>
          <a:p>
            <a:pPr eaLnBrk="1" fontAlgn="auto" hangingPunct="1">
              <a:spcAft>
                <a:spcPts val="0"/>
              </a:spcAft>
              <a:defRPr/>
            </a:pPr>
            <a:r>
              <a:rPr lang="cs-CZ" sz="2000" dirty="0">
                <a:solidFill>
                  <a:prstClr val="black"/>
                </a:solidFill>
              </a:rPr>
              <a:t>Situace v Čechách, v Polsku a Rusku v 60. létech 19. stol. a příčiny vystěhovalectví</a:t>
            </a:r>
            <a:endParaRPr lang="cs-CZ" sz="2000" dirty="0"/>
          </a:p>
        </p:txBody>
      </p:sp>
      <p:sp>
        <p:nvSpPr>
          <p:cNvPr id="3" name="Zástupný symbol pro obsah 2"/>
          <p:cNvSpPr>
            <a:spLocks noGrp="1"/>
          </p:cNvSpPr>
          <p:nvPr>
            <p:ph idx="1"/>
          </p:nvPr>
        </p:nvSpPr>
        <p:spPr>
          <a:xfrm>
            <a:off x="384175" y="908050"/>
            <a:ext cx="8229600" cy="5589588"/>
          </a:xfrm>
        </p:spPr>
        <p:txBody>
          <a:bodyPr rtlCol="0">
            <a:noAutofit/>
          </a:bodyPr>
          <a:lstStyle/>
          <a:p>
            <a:pPr marL="0" indent="0" eaLnBrk="1" fontAlgn="auto" hangingPunct="1">
              <a:spcAft>
                <a:spcPts val="0"/>
              </a:spcAft>
              <a:buFont typeface="Arial" pitchFamily="34" charset="0"/>
              <a:buNone/>
              <a:defRPr/>
            </a:pPr>
            <a:r>
              <a:rPr lang="cs-CZ" sz="1400" dirty="0" smtClean="0"/>
              <a:t>Když viděli, jak Čech lehce kráčel za pluhem zapřaženým pouze párem koní, pokuřuje si ze své neodlučné dýmky, pracoval na poli od rána do poledne a od poledne do noci,  sbíhali se pracující na poli, zastavovali se kolem jedoucí a s nepokrytou hlavou  prosili Čecha, aby jim ukázal ten neobyčejný instrument, který tak lehce tvrdou půdu drtí.“ s.21</a:t>
            </a:r>
          </a:p>
          <a:p>
            <a:pPr eaLnBrk="1" fontAlgn="auto" hangingPunct="1">
              <a:spcAft>
                <a:spcPts val="0"/>
              </a:spcAft>
              <a:buFont typeface="Arial" pitchFamily="34" charset="0"/>
              <a:buChar char="•"/>
              <a:defRPr/>
            </a:pPr>
            <a:endParaRPr lang="cs-CZ" sz="1400" dirty="0"/>
          </a:p>
          <a:p>
            <a:pPr marL="0" indent="0" eaLnBrk="1" fontAlgn="auto" hangingPunct="1">
              <a:spcAft>
                <a:spcPts val="0"/>
              </a:spcAft>
              <a:buFont typeface="Arial" pitchFamily="34" charset="0"/>
              <a:buNone/>
              <a:defRPr/>
            </a:pPr>
            <a:r>
              <a:rPr lang="cs-CZ" sz="1400" dirty="0" smtClean="0"/>
              <a:t>„Vystěhovat se v těch dobách do Ruska jistě nebyla záležitost jednoduchá a vyžadovalo to určitou odvahu. Rusko byla tehdy země „exotická“, o níž se vyprávěly nejpodivnější věci. Když se rodina Hovorkova z </a:t>
            </a:r>
            <a:r>
              <a:rPr lang="cs-CZ" sz="1400" dirty="0" err="1" smtClean="0"/>
              <a:t>Umonína</a:t>
            </a:r>
            <a:r>
              <a:rPr lang="cs-CZ" sz="1400" dirty="0" smtClean="0"/>
              <a:t> u Kutné Hory rozhodla vystěhovat, říkaly kamarádky Barboře Hovorkové rozené Bobkové“: Baruško, ty pojedeš do Ruska, kde vši lítají a vlci se dívají do oken?“ Možnost levně zakoupit půdu byla však hlavně pro chudší lidi velkým lákadlem, ale i některé bohatší rodiny odjížděly, když se dověděly, že prvním vystěhovalcům se dobře daří.“ s.23</a:t>
            </a:r>
          </a:p>
          <a:p>
            <a:pPr marL="0" indent="0" eaLnBrk="1" fontAlgn="auto" hangingPunct="1">
              <a:spcAft>
                <a:spcPts val="0"/>
              </a:spcAft>
              <a:buFont typeface="Arial" pitchFamily="34" charset="0"/>
              <a:buNone/>
              <a:defRPr/>
            </a:pPr>
            <a:r>
              <a:rPr lang="cs-CZ" sz="1400" dirty="0"/>
              <a:t> </a:t>
            </a:r>
            <a:r>
              <a:rPr lang="cs-CZ" sz="1400" dirty="0" smtClean="0"/>
              <a:t>       </a:t>
            </a:r>
            <a:r>
              <a:rPr lang="cs-CZ" sz="1400" dirty="0" smtClean="0">
                <a:solidFill>
                  <a:srgbClr val="FF0000"/>
                </a:solidFill>
              </a:rPr>
              <a:t>Všimni si, jaké události v Rakousku, v Polsku a Rusku odstartovaly tuto emigraci.</a:t>
            </a:r>
          </a:p>
          <a:p>
            <a:pPr eaLnBrk="1" fontAlgn="auto" hangingPunct="1">
              <a:spcAft>
                <a:spcPts val="0"/>
              </a:spcAft>
              <a:buFont typeface="Arial" pitchFamily="34" charset="0"/>
              <a:buChar char="•"/>
              <a:defRPr/>
            </a:pPr>
            <a:r>
              <a:rPr lang="cs-CZ" sz="1400" dirty="0" smtClean="0">
                <a:solidFill>
                  <a:srgbClr val="FF0000"/>
                </a:solidFill>
              </a:rPr>
              <a:t>Všimni si, čím stěhování přímo začalo.</a:t>
            </a:r>
          </a:p>
          <a:p>
            <a:pPr eaLnBrk="1" fontAlgn="auto" hangingPunct="1">
              <a:spcAft>
                <a:spcPts val="0"/>
              </a:spcAft>
              <a:buFont typeface="Arial" pitchFamily="34" charset="0"/>
              <a:buChar char="•"/>
              <a:defRPr/>
            </a:pPr>
            <a:r>
              <a:rPr lang="cs-CZ" sz="1400" dirty="0" smtClean="0">
                <a:solidFill>
                  <a:srgbClr val="FF0000"/>
                </a:solidFill>
              </a:rPr>
              <a:t>Všimni si, jaký byl rozdíl mezi českým a ukrajinským zemědělstvím.</a:t>
            </a:r>
          </a:p>
          <a:p>
            <a:pPr eaLnBrk="1" fontAlgn="auto" hangingPunct="1">
              <a:spcAft>
                <a:spcPts val="0"/>
              </a:spcAft>
              <a:buFont typeface="Arial" pitchFamily="34" charset="0"/>
              <a:buChar char="•"/>
              <a:defRPr/>
            </a:pPr>
            <a:r>
              <a:rPr lang="cs-CZ" sz="1400" dirty="0" smtClean="0">
                <a:solidFill>
                  <a:srgbClr val="FF0000"/>
                </a:solidFill>
              </a:rPr>
              <a:t>Přemýšlej, jaký mohl být vztah mezi  Poláky, Ukrajinci a přistěhovalými Čechy. Porovnej si svou odpověď po odtažení modrého rámečku:</a:t>
            </a:r>
          </a:p>
          <a:p>
            <a:pPr eaLnBrk="1" fontAlgn="auto" hangingPunct="1">
              <a:spcAft>
                <a:spcPts val="0"/>
              </a:spcAft>
              <a:buFont typeface="Arial" pitchFamily="34" charset="0"/>
              <a:buChar char="•"/>
              <a:defRPr/>
            </a:pPr>
            <a:r>
              <a:rPr lang="cs-CZ" sz="1400" dirty="0" smtClean="0">
                <a:solidFill>
                  <a:schemeClr val="accent1"/>
                </a:solidFill>
              </a:rPr>
              <a:t>Mezi Poláky a Ukrajinci byl vztah  šlechtice a nevolníka. Ukrajinci sice byli osvobozeni, ale nedostali půdu, kterou pak koupili Češi, takže to zpočátku vedlo k potyčkám, když Ukrajinci vycházeli z trojpolního systému a chtěli pást na polích, které už patřily Čechům a byly obdělávané, nebyl tam úhor.</a:t>
            </a:r>
            <a:endParaRPr lang="cs-CZ" sz="1400" dirty="0"/>
          </a:p>
          <a:p>
            <a:pPr eaLnBrk="1" fontAlgn="auto" hangingPunct="1">
              <a:spcAft>
                <a:spcPts val="0"/>
              </a:spcAft>
              <a:buFont typeface="Arial" pitchFamily="34" charset="0"/>
              <a:buChar char="•"/>
              <a:defRPr/>
            </a:pPr>
            <a:endParaRPr lang="cs-CZ" sz="1400" dirty="0" smtClean="0"/>
          </a:p>
          <a:p>
            <a:pPr marL="0" indent="0" eaLnBrk="1" fontAlgn="auto" hangingPunct="1">
              <a:spcAft>
                <a:spcPts val="0"/>
              </a:spcAft>
              <a:buFont typeface="Arial" pitchFamily="34" charset="0"/>
              <a:buNone/>
              <a:defRPr/>
            </a:pPr>
            <a:r>
              <a:rPr lang="cs-CZ" sz="1400" dirty="0" smtClean="0"/>
              <a:t>Podobně viděl situaci i jiný autor. Viz  další okénko . Porovnej.</a:t>
            </a:r>
            <a:endParaRPr lang="cs-CZ" sz="1400" dirty="0"/>
          </a:p>
        </p:txBody>
      </p:sp>
      <p:sp>
        <p:nvSpPr>
          <p:cNvPr id="5" name="Obdélník 4"/>
          <p:cNvSpPr/>
          <p:nvPr/>
        </p:nvSpPr>
        <p:spPr>
          <a:xfrm>
            <a:off x="684213" y="4652963"/>
            <a:ext cx="7920037" cy="9366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 name="Zástupný symbol pro zápatí 3"/>
          <p:cNvSpPr>
            <a:spLocks noGrp="1"/>
          </p:cNvSpPr>
          <p:nvPr>
            <p:ph type="ftr" sz="quarter" idx="11"/>
          </p:nvPr>
        </p:nvSpPr>
        <p:spPr>
          <a:xfrm>
            <a:off x="3195638" y="6237288"/>
            <a:ext cx="2895600" cy="365125"/>
          </a:xfrm>
        </p:spPr>
        <p:txBody>
          <a:bodyPr/>
          <a:lstStyle/>
          <a:p>
            <a:pPr>
              <a:defRPr/>
            </a:pPr>
            <a:r>
              <a:rPr lang="cs-CZ" dirty="0" err="1" smtClean="0"/>
              <a:t>Huleč</a:t>
            </a:r>
            <a:r>
              <a:rPr lang="cs-CZ" dirty="0" smtClean="0"/>
              <a:t> česká na Volyni, Obraz života v létech 1870 – 1947, </a:t>
            </a:r>
            <a:r>
              <a:rPr lang="cs-CZ" dirty="0" err="1" smtClean="0"/>
              <a:t>Bonek,Jiří</a:t>
            </a:r>
            <a:r>
              <a:rPr lang="cs-CZ" dirty="0" smtClean="0"/>
              <a:t>, Manová Danuše, </a:t>
            </a:r>
            <a:r>
              <a:rPr lang="cs-CZ" dirty="0" err="1" smtClean="0"/>
              <a:t>Stárek,Václav</a:t>
            </a:r>
            <a:r>
              <a:rPr lang="cs-CZ" dirty="0" smtClean="0"/>
              <a:t>, 1.vyd., Žatec, vlastní náklad 1992, s.21,23</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337"/>
          </a:xfrm>
          <a:solidFill>
            <a:schemeClr val="accent6">
              <a:lumMod val="40000"/>
              <a:lumOff val="60000"/>
            </a:schemeClr>
          </a:solidFill>
        </p:spPr>
        <p:txBody>
          <a:bodyPr rtlCol="0">
            <a:normAutofit/>
          </a:bodyPr>
          <a:lstStyle/>
          <a:p>
            <a:pPr eaLnBrk="1" fontAlgn="auto" hangingPunct="1">
              <a:spcAft>
                <a:spcPts val="0"/>
              </a:spcAft>
              <a:defRPr/>
            </a:pPr>
            <a:r>
              <a:rPr lang="cs-CZ" sz="2400" dirty="0" smtClean="0"/>
              <a:t>Situace v Čechách, v Polsku a Rusku v 60. létech 19. stol. a příčiny vystěhovalectví</a:t>
            </a:r>
            <a:endParaRPr lang="cs-CZ" sz="2400" dirty="0"/>
          </a:p>
        </p:txBody>
      </p:sp>
      <p:sp>
        <p:nvSpPr>
          <p:cNvPr id="20482" name="Zástupný symbol pro obsah 2"/>
          <p:cNvSpPr>
            <a:spLocks noGrp="1"/>
          </p:cNvSpPr>
          <p:nvPr>
            <p:ph idx="1"/>
          </p:nvPr>
        </p:nvSpPr>
        <p:spPr>
          <a:xfrm>
            <a:off x="250825" y="1600200"/>
            <a:ext cx="8435975" cy="5257800"/>
          </a:xfrm>
        </p:spPr>
        <p:txBody>
          <a:bodyPr/>
          <a:lstStyle/>
          <a:p>
            <a:pPr eaLnBrk="1" hangingPunct="1"/>
            <a:r>
              <a:rPr lang="cs-CZ" sz="1400" smtClean="0">
                <a:solidFill>
                  <a:srgbClr val="FF0000"/>
                </a:solidFill>
              </a:rPr>
              <a:t>Proč právě do Ruska?</a:t>
            </a:r>
          </a:p>
          <a:p>
            <a:pPr eaLnBrk="1" hangingPunct="1"/>
            <a:r>
              <a:rPr lang="cs-CZ" sz="1400" smtClean="0"/>
              <a:t>„…bylo levně na prodej mnoho lesů, orné a jiné půdy. Hlavní příčinou nabídky a nízké ceny byla  neschopnost šlechticů ve změněných podmínkách své velkostatky výnosně obhospodařovat a dále to, že carská vláda levně prodávala velkostatky, které konfiskovala polským šlechticům, účastníkům potlačeného povstání. Carská vláda i car přistěhovalectví z Evropy podporovali…Amerika byla za oceánem a kromě toho v důsledku občanské války značně přistěhovalectví omezila, kdežto Rusko mělo s Rakouskem společnou hranici, přistěhovalci tam mohli jet vlakem až do pohraniční stanice Brody, nebo koňským spřežením, což trvalo nejdéle 6 týdnů. Příslušnost k české národnosti již tehdy v Rusku něco znamenala a zároveň ovšem zavazovala. Svůj význam měly i tehdejší všeslovanské a proruské sympatie mezi slovanskými národy v Rakousko –Uhersku.“ s.6</a:t>
            </a:r>
          </a:p>
          <a:p>
            <a:pPr eaLnBrk="1" hangingPunct="1"/>
            <a:r>
              <a:rPr lang="cs-CZ" sz="1400" smtClean="0">
                <a:solidFill>
                  <a:srgbClr val="FF0000"/>
                </a:solidFill>
              </a:rPr>
              <a:t>Kdo začal?</a:t>
            </a:r>
          </a:p>
          <a:p>
            <a:pPr eaLnBrk="1" hangingPunct="1"/>
            <a:r>
              <a:rPr lang="cs-CZ" sz="1400" smtClean="0"/>
              <a:t>„…tyto osobnosti: František Palacký a první organizátoři emigrace František Přibyl s Josefem Oličem. František Palacký se v roce 1867 zúčastnil v čele sedmadvacetičlenné české delegace Všeruské etnografické výstavy v Moskvě. Více než o výstavu šlo o setkání významných slovanských osobností, především ze států mimo ruskou říši, aby se posílily panslavistické tendence. F. Palacký jednal mimo jiné se členy vlády o možnostech imigrace Čechů do Ruska. Byl přijat carem Alexandrem II. A možná, že při této audienci byla vznesena i tato otázka.“</a:t>
            </a:r>
          </a:p>
          <a:p>
            <a:pPr eaLnBrk="1" hangingPunct="1"/>
            <a:r>
              <a:rPr lang="cs-CZ" sz="1400" smtClean="0"/>
              <a:t>s. 6-8</a:t>
            </a:r>
          </a:p>
          <a:p>
            <a:pPr eaLnBrk="1" hangingPunct="1"/>
            <a:endParaRPr lang="cs-CZ" sz="1400" smtClean="0"/>
          </a:p>
          <a:p>
            <a:pPr eaLnBrk="1" hangingPunct="1"/>
            <a:r>
              <a:rPr lang="cs-CZ" sz="1400" smtClean="0">
                <a:solidFill>
                  <a:srgbClr val="FF0000"/>
                </a:solidFill>
              </a:rPr>
              <a:t>Co Čechy z vlasti vyhánělo?</a:t>
            </a:r>
          </a:p>
          <a:p>
            <a:pPr eaLnBrk="1" hangingPunct="1"/>
            <a:r>
              <a:rPr lang="cs-CZ" sz="1400" smtClean="0">
                <a:solidFill>
                  <a:srgbClr val="000000"/>
                </a:solidFill>
              </a:rPr>
              <a:t>„Bezzemky bída, drobné zemědělce relativní nedostatek půdy, řemeslníky lákala snaha po lepším uplatnění, středně majetné snaha po lepší existenci a všechny dohromady vyháněl germanizační tlak.“ s.4</a:t>
            </a:r>
          </a:p>
          <a:p>
            <a:pPr eaLnBrk="1" hangingPunct="1"/>
            <a:endParaRPr lang="cs-CZ" sz="1400" smtClean="0"/>
          </a:p>
        </p:txBody>
      </p:sp>
      <p:sp>
        <p:nvSpPr>
          <p:cNvPr id="4" name="Zástupný symbol pro zápatí 3"/>
          <p:cNvSpPr>
            <a:spLocks noGrp="1"/>
          </p:cNvSpPr>
          <p:nvPr>
            <p:ph type="ftr" sz="quarter" idx="11"/>
          </p:nvPr>
        </p:nvSpPr>
        <p:spPr/>
        <p:txBody>
          <a:bodyPr/>
          <a:lstStyle/>
          <a:p>
            <a:pPr>
              <a:defRPr/>
            </a:pPr>
            <a:r>
              <a:rPr lang="cs-CZ" smtClean="0"/>
              <a:t>Češi na Volyni, základní informace,Hofman, Jiří, 2.upr.vyd., Praha, Volyň 1995, ISBN: 80-901872-1-1, s. 4, 6-8</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3775"/>
          </a:xfrm>
          <a:solidFill>
            <a:schemeClr val="accent6">
              <a:lumMod val="40000"/>
              <a:lumOff val="60000"/>
            </a:schemeClr>
          </a:solidFill>
        </p:spPr>
        <p:txBody>
          <a:bodyPr rtlCol="0">
            <a:normAutofit/>
          </a:bodyPr>
          <a:lstStyle/>
          <a:p>
            <a:pPr eaLnBrk="1" fontAlgn="auto" hangingPunct="1">
              <a:spcAft>
                <a:spcPts val="0"/>
              </a:spcAft>
              <a:defRPr/>
            </a:pPr>
            <a:r>
              <a:rPr lang="cs-CZ" sz="2400" dirty="0"/>
              <a:t>Situace v Čechách, v Polsku a Rusku v 60. létech 19. stol. a příčiny vystěhovalectví</a:t>
            </a:r>
          </a:p>
        </p:txBody>
      </p:sp>
      <p:sp>
        <p:nvSpPr>
          <p:cNvPr id="22530" name="Zástupný symbol pro obsah 2"/>
          <p:cNvSpPr>
            <a:spLocks noGrp="1"/>
          </p:cNvSpPr>
          <p:nvPr>
            <p:ph idx="1"/>
          </p:nvPr>
        </p:nvSpPr>
        <p:spPr>
          <a:xfrm>
            <a:off x="465138" y="1412875"/>
            <a:ext cx="8507412" cy="5445125"/>
          </a:xfrm>
        </p:spPr>
        <p:txBody>
          <a:bodyPr/>
          <a:lstStyle/>
          <a:p>
            <a:pPr marL="0" indent="0" eaLnBrk="1" hangingPunct="1">
              <a:buFont typeface="Arial" charset="0"/>
              <a:buNone/>
            </a:pPr>
            <a:r>
              <a:rPr lang="cs-CZ" sz="1600" smtClean="0">
                <a:solidFill>
                  <a:srgbClr val="FF0000"/>
                </a:solidFill>
              </a:rPr>
              <a:t>Jak konkrétně vypadalo stěhování:</a:t>
            </a:r>
          </a:p>
          <a:p>
            <a:pPr marL="0" indent="0" eaLnBrk="1" hangingPunct="1">
              <a:buFont typeface="Arial" charset="0"/>
              <a:buNone/>
            </a:pPr>
            <a:r>
              <a:rPr lang="cs-CZ" sz="1600" smtClean="0"/>
              <a:t>„ Při stěhování museli emigranti překonávat velké překážky. Z českých zemí se dalo cestovat železnicí až do pohraničního města Brodů. Dále však již dráha nevedla. Někteří méně majetní naložili svůj nevelký majetek na malý vozík, sami se do něho zapřáhli, nebo zakoupili psy a použili jich jako tažných zvířat a cestovali tak stovky kilometrů po špatných cestách až do místa určení. Bohatší si koupili i koně a ještě jiní jeli  s koňmi až z Čech.“ s. 27</a:t>
            </a:r>
          </a:p>
          <a:p>
            <a:pPr marL="0" indent="0" eaLnBrk="1" hangingPunct="1">
              <a:buFont typeface="Arial" charset="0"/>
              <a:buNone/>
            </a:pPr>
            <a:endParaRPr lang="cs-CZ" sz="1200" smtClean="0"/>
          </a:p>
        </p:txBody>
      </p:sp>
      <p:sp>
        <p:nvSpPr>
          <p:cNvPr id="22531" name="TextovéPole 5"/>
          <p:cNvSpPr txBox="1">
            <a:spLocks noChangeArrowheads="1"/>
          </p:cNvSpPr>
          <p:nvPr/>
        </p:nvSpPr>
        <p:spPr bwMode="auto">
          <a:xfrm>
            <a:off x="395288" y="2997200"/>
            <a:ext cx="8569325" cy="3292475"/>
          </a:xfrm>
          <a:prstGeom prst="rect">
            <a:avLst/>
          </a:prstGeom>
          <a:noFill/>
          <a:ln w="9525">
            <a:noFill/>
            <a:miter lim="800000"/>
            <a:headEnd/>
            <a:tailEnd/>
          </a:ln>
        </p:spPr>
        <p:txBody>
          <a:bodyPr>
            <a:spAutoFit/>
          </a:bodyPr>
          <a:lstStyle/>
          <a:p>
            <a:r>
              <a:rPr lang="cs-CZ" sz="1600">
                <a:latin typeface="Calibri" pitchFamily="34" charset="0"/>
              </a:rPr>
              <a:t>„…Nebyli to dobrodruzi, Většina z nich, ovlivněna K. Havlíčkem Borovským a dalšími českými slavjanofily, dala na velkého slovanského bratra. Vliv mohu doložit  u svého moravského pradědečka, stolaře Josefa Vlka (1826-1905), který si téměř deset let před vystěhováním do Ruska napsal do deníku (16.května 1868) tato slova: „Právě jsem dočetl Havlíčkovu knihu Život na Rusi. Jesť to krásný obraz národa ruského. Velice mne tato kniha dojala. Jest to volný, bohatý národ, národ ruský. Já měl jsem doposavád jinačí pojem o životě na Rusi – nyní vidím, že si zasluhuje jména toho, totiž Svatá Rus. Co máme my zde lepšího proti Rusům? Že máme ohromné daně a ve všem nouzi a nedostatek? Že jsme starostmi a útrapami zahrnuti, kterých vinu nese cizí vláda německá? Kdežto Rusové nepotřebují se starati takřka o nic. Přál bych sobě, by můj domov byl místo na Moravě raději na Svaté Rusi.“ s.12,13</a:t>
            </a:r>
          </a:p>
          <a:p>
            <a:r>
              <a:rPr lang="cs-CZ" sz="1600">
                <a:latin typeface="Calibri" pitchFamily="34" charset="0"/>
              </a:rPr>
              <a:t>Autorův druhý praděda pekař a obchodník František Opočenský (1829 -  1904)  se odjel na Ukrajinu podívat a po návratu mu nedalo moc práce shromáždit  deset zvědavých a odvážných rodin ze Semilska, které s ním odjely. </a:t>
            </a:r>
          </a:p>
        </p:txBody>
      </p:sp>
      <p:sp>
        <p:nvSpPr>
          <p:cNvPr id="22532" name="TextovéPole 3"/>
          <p:cNvSpPr txBox="1">
            <a:spLocks noChangeArrowheads="1"/>
          </p:cNvSpPr>
          <p:nvPr/>
        </p:nvSpPr>
        <p:spPr bwMode="auto">
          <a:xfrm>
            <a:off x="250825" y="6289675"/>
            <a:ext cx="8713788" cy="646113"/>
          </a:xfrm>
          <a:prstGeom prst="rect">
            <a:avLst/>
          </a:prstGeom>
          <a:noFill/>
          <a:ln w="9525">
            <a:noFill/>
            <a:miter lim="800000"/>
            <a:headEnd/>
            <a:tailEnd/>
          </a:ln>
        </p:spPr>
        <p:txBody>
          <a:bodyPr>
            <a:spAutoFit/>
          </a:bodyPr>
          <a:lstStyle/>
          <a:p>
            <a:r>
              <a:rPr lang="cs-CZ" sz="1200">
                <a:latin typeface="Calibri" pitchFamily="34" charset="0"/>
              </a:rPr>
              <a:t>Huleč česká na Volyni, Obraz života v létech 1870 – 1947, Bonek,Jiří, Manová Danuše, Stárek,Václav, 1.vyd., Žatec, vlastní náklad 1992, s. 27.    Historie Českého Boratína, Vlk, Josef, Vlk Vladislav, Vlková, Anna, 1.vyd. ,  Ústí n.L. , Forte 2000, ISBN 80-238-6214-6, s.12,13</a:t>
            </a:r>
          </a:p>
          <a:p>
            <a:endParaRPr lang="cs-CZ" sz="1200">
              <a:latin typeface="Calibri"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40000"/>
              <a:lumOff val="60000"/>
            </a:schemeClr>
          </a:solidFill>
        </p:spPr>
        <p:txBody>
          <a:bodyPr rtlCol="0">
            <a:normAutofit/>
          </a:bodyPr>
          <a:lstStyle/>
          <a:p>
            <a:pPr eaLnBrk="1" fontAlgn="auto" hangingPunct="1">
              <a:spcAft>
                <a:spcPts val="0"/>
              </a:spcAft>
              <a:defRPr/>
            </a:pPr>
            <a:r>
              <a:rPr lang="cs-CZ" sz="2400" dirty="0" smtClean="0"/>
              <a:t>Situace v Čechách, v Polsku a Rusku v 60. létech 19. stol. a příčiny vystěhovalectví</a:t>
            </a:r>
            <a:endParaRPr lang="cs-CZ" sz="2400" dirty="0"/>
          </a:p>
        </p:txBody>
      </p:sp>
      <p:pic>
        <p:nvPicPr>
          <p:cNvPr id="24578" name="Picture 2"/>
          <p:cNvPicPr>
            <a:picLocks noChangeAspect="1" noChangeArrowheads="1"/>
          </p:cNvPicPr>
          <p:nvPr/>
        </p:nvPicPr>
        <p:blipFill>
          <a:blip r:embed="rId3"/>
          <a:srcRect/>
          <a:stretch>
            <a:fillRect/>
          </a:stretch>
        </p:blipFill>
        <p:spPr bwMode="auto">
          <a:xfrm>
            <a:off x="1908175" y="1379538"/>
            <a:ext cx="5211763" cy="4137025"/>
          </a:xfrm>
          <a:prstGeom prst="rect">
            <a:avLst/>
          </a:prstGeom>
          <a:noFill/>
          <a:ln w="9525">
            <a:noFill/>
            <a:miter lim="800000"/>
            <a:headEnd/>
            <a:tailEnd/>
          </a:ln>
        </p:spPr>
      </p:pic>
      <p:sp>
        <p:nvSpPr>
          <p:cNvPr id="24579" name="TextovéPole 3"/>
          <p:cNvSpPr txBox="1">
            <a:spLocks noChangeArrowheads="1"/>
          </p:cNvSpPr>
          <p:nvPr/>
        </p:nvSpPr>
        <p:spPr bwMode="auto">
          <a:xfrm>
            <a:off x="395288" y="5516563"/>
            <a:ext cx="8569325" cy="647700"/>
          </a:xfrm>
          <a:prstGeom prst="rect">
            <a:avLst/>
          </a:prstGeom>
          <a:noFill/>
          <a:ln w="9525">
            <a:noFill/>
            <a:miter lim="800000"/>
            <a:headEnd/>
            <a:tailEnd/>
          </a:ln>
        </p:spPr>
        <p:txBody>
          <a:bodyPr>
            <a:spAutoFit/>
          </a:bodyPr>
          <a:lstStyle/>
          <a:p>
            <a:r>
              <a:rPr lang="cs-CZ">
                <a:latin typeface="Calibri" pitchFamily="34" charset="0"/>
              </a:rPr>
              <a:t>Zjisti podle současné mapy , které státy  nebo jejich části jsou nyní  na území Rakouska – Uherska.</a:t>
            </a:r>
          </a:p>
        </p:txBody>
      </p:sp>
      <p:sp>
        <p:nvSpPr>
          <p:cNvPr id="3" name="Zástupný symbol pro zápatí 2"/>
          <p:cNvSpPr>
            <a:spLocks noGrp="1"/>
          </p:cNvSpPr>
          <p:nvPr>
            <p:ph type="ftr" sz="quarter" idx="11"/>
          </p:nvPr>
        </p:nvSpPr>
        <p:spPr/>
        <p:txBody>
          <a:bodyPr/>
          <a:lstStyle/>
          <a:p>
            <a:pPr>
              <a:defRPr/>
            </a:pPr>
            <a:r>
              <a:rPr lang="cs-CZ" smtClean="0"/>
              <a:t>Češi na Volyni, základní informace,Hofman, Jiří, 2.upr.vyd., Praha, Volyň 1995, ISBN: 80-901872-1-1, titulní str.</a:t>
            </a:r>
            <a:endParaRPr lang="cs-CZ"/>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p:txBody>
          <a:bodyPr/>
          <a:lstStyle/>
          <a:p>
            <a:pPr eaLnBrk="1" hangingPunct="1"/>
            <a:r>
              <a:rPr lang="cs-CZ" sz="2400" smtClean="0">
                <a:solidFill>
                  <a:srgbClr val="000000"/>
                </a:solidFill>
              </a:rPr>
              <a:t>Situace v Čechách, v Polsku a Rusku v 60. létech 19. stol. a příčiny vystěhovalectví</a:t>
            </a:r>
            <a:endParaRPr lang="cs-CZ" smtClean="0"/>
          </a:p>
        </p:txBody>
      </p:sp>
      <p:sp>
        <p:nvSpPr>
          <p:cNvPr id="26627" name="TextovéPole 3"/>
          <p:cNvSpPr txBox="1">
            <a:spLocks noChangeArrowheads="1"/>
          </p:cNvSpPr>
          <p:nvPr/>
        </p:nvSpPr>
        <p:spPr bwMode="auto">
          <a:xfrm>
            <a:off x="395288" y="6021388"/>
            <a:ext cx="4464050" cy="646331"/>
          </a:xfrm>
          <a:prstGeom prst="rect">
            <a:avLst/>
          </a:prstGeom>
          <a:noFill/>
          <a:ln w="9525">
            <a:noFill/>
            <a:miter lim="800000"/>
            <a:headEnd/>
            <a:tailEnd/>
          </a:ln>
        </p:spPr>
        <p:txBody>
          <a:bodyPr>
            <a:spAutoFit/>
          </a:bodyPr>
          <a:lstStyle/>
          <a:p>
            <a:r>
              <a:rPr lang="cs-CZ" dirty="0" smtClean="0">
                <a:solidFill>
                  <a:srgbClr val="FF0000"/>
                </a:solidFill>
                <a:latin typeface="Calibri" pitchFamily="34" charset="0"/>
              </a:rPr>
              <a:t>Zjisti </a:t>
            </a:r>
            <a:r>
              <a:rPr lang="cs-CZ" dirty="0">
                <a:solidFill>
                  <a:srgbClr val="FF0000"/>
                </a:solidFill>
                <a:latin typeface="Calibri" pitchFamily="34" charset="0"/>
              </a:rPr>
              <a:t>názvy měst, kolem kterých se usídlovali. Zjisti počet obcí, ve kterých žili.</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334959"/>
            <a:ext cx="7535043" cy="468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Obdélník 3"/>
          <p:cNvSpPr>
            <a:spLocks noChangeArrowheads="1"/>
          </p:cNvSpPr>
          <p:nvPr/>
        </p:nvSpPr>
        <p:spPr bwMode="auto">
          <a:xfrm>
            <a:off x="0" y="395288"/>
            <a:ext cx="9144000" cy="6462712"/>
          </a:xfrm>
          <a:prstGeom prst="rect">
            <a:avLst/>
          </a:prstGeom>
          <a:noFill/>
          <a:ln w="9525">
            <a:noFill/>
            <a:miter lim="800000"/>
            <a:headEnd/>
            <a:tailEnd/>
          </a:ln>
        </p:spPr>
        <p:txBody>
          <a:bodyPr>
            <a:spAutoFit/>
          </a:bodyPr>
          <a:lstStyle/>
          <a:p>
            <a:r>
              <a:rPr lang="cs-CZ">
                <a:latin typeface="Calibri" pitchFamily="34" charset="0"/>
              </a:rPr>
              <a:t>Zdroje:</a:t>
            </a:r>
          </a:p>
          <a:p>
            <a:r>
              <a:rPr lang="cs-CZ">
                <a:latin typeface="Calibri" pitchFamily="34" charset="0"/>
              </a:rPr>
              <a:t>Zápisky rukopisné zásobovače ing. Václava Stárka z východní fronty 2.svět.válkyPodiel 1.čs.armádneho zboru v ZSSR na oslobodzovaní Československa červenou armádou, Richtr, Karel a kol., 1.vyd. , Praha Magnet 1974,</a:t>
            </a:r>
          </a:p>
          <a:p>
            <a:r>
              <a:rPr lang="cs-CZ">
                <a:latin typeface="Calibri" pitchFamily="34" charset="0"/>
              </a:rPr>
              <a:t>Grand, generál Josef Kohl ve světle vzpomínek, Velfl,Josef,1.vyd.,Praha, ČSOL , 1999, ISBN80-238-4578-0</a:t>
            </a:r>
          </a:p>
          <a:p>
            <a:r>
              <a:rPr lang="cs-CZ">
                <a:latin typeface="Calibri" pitchFamily="34" charset="0"/>
              </a:rPr>
              <a:t>Ženy bojující v zahraničních jednotkách za 2.světové války, kol.členek ČSBS, 1.vyd., Praha NV 1992, ISBN: 80-206-0363-8</a:t>
            </a:r>
          </a:p>
          <a:p>
            <a:r>
              <a:rPr lang="cs-CZ">
                <a:latin typeface="Calibri" pitchFamily="34" charset="0"/>
              </a:rPr>
              <a:t>Nezaváté časem, Volyňští Češi v tankových bojích, Palička, Vladimír, 1.vyd., Praha, SČVP 1995, ISBN:80-901878-3-8</a:t>
            </a:r>
          </a:p>
          <a:p>
            <a:r>
              <a:rPr lang="cs-CZ">
                <a:latin typeface="Calibri" pitchFamily="34" charset="0"/>
              </a:rPr>
              <a:t>Osudy Čechů z Volyně, průvodce výstavou, Slavík,St., 1.vyd., Praha, SČVP  bez r.v.</a:t>
            </a:r>
          </a:p>
          <a:p>
            <a:r>
              <a:rPr lang="cs-CZ">
                <a:latin typeface="Calibri" pitchFamily="34" charset="0"/>
              </a:rPr>
              <a:t>Volyňáci, Vesele i vážně o volyňských reemigrantech, Šimek, Václav, 1.vyd., Sokolov,Okr. Muzeum Sokolov 1995</a:t>
            </a:r>
          </a:p>
          <a:p>
            <a:r>
              <a:rPr lang="cs-CZ">
                <a:latin typeface="Calibri" pitchFamily="34" charset="0"/>
              </a:rPr>
              <a:t>Dukla, sprievodca po dukelskom bojisku,Broft,M., Šáda,M., Trylč,J., foto VHÚ Praha, mapy VZÚ Praha, b.v., Krajské stredisko štátnej pamiatkovej starostlivosti a ochrany přírody Prešov, 1964</a:t>
            </a:r>
          </a:p>
          <a:p>
            <a:r>
              <a:rPr lang="cs-CZ">
                <a:latin typeface="Calibri" pitchFamily="34" charset="0"/>
              </a:rPr>
              <a:t>Sprievodca po expozícii Duklianskeho múzea a pamiatných miestach duklianskych bojov, mapky Mindoš,Ivan, Košice, Východoslovenské vydavateľstvo v Košiciach 1973</a:t>
            </a:r>
          </a:p>
          <a:p>
            <a:r>
              <a:rPr lang="cs-CZ">
                <a:latin typeface="Calibri" pitchFamily="34" charset="0"/>
              </a:rPr>
              <a:t>Huleč česká na Volyni, Obraz života v létech 1870 – 1947, Bonek,Jiří, Manová Danuše, Stárek,Václav, 1.vyd., Žatec, vlastní náklad 1992</a:t>
            </a:r>
          </a:p>
          <a:p>
            <a:r>
              <a:rPr lang="cs-CZ">
                <a:latin typeface="Calibri" pitchFamily="34" charset="0"/>
              </a:rPr>
              <a:t>U nás na Volyni, Šimek, Václav, b.v., Sokolov,Okres.úřad Sokolov a SČVP 1993</a:t>
            </a:r>
          </a:p>
          <a:p>
            <a:r>
              <a:rPr lang="cs-CZ">
                <a:latin typeface="Calibri" pitchFamily="34" charset="0"/>
              </a:rPr>
              <a:t>Zapomenutý boj,  Foitík, Josef, 1.vyd., Praha, SČVP 2012, ISBN: 978-80-903164-5-4</a:t>
            </a:r>
          </a:p>
          <a:p>
            <a:r>
              <a:rPr lang="cs-CZ">
                <a:latin typeface="Calibri" pitchFamily="34" charset="0"/>
              </a:rPr>
              <a:t>Češi na Volyni, základní informace,Hofman, Jiří, 2.upr.vyd., Praha, Volyň 1995, ISBN: 80-901872-1-1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Obdélník 3"/>
          <p:cNvSpPr>
            <a:spLocks noChangeArrowheads="1"/>
          </p:cNvSpPr>
          <p:nvPr/>
        </p:nvSpPr>
        <p:spPr bwMode="auto">
          <a:xfrm>
            <a:off x="0" y="620713"/>
            <a:ext cx="9144000" cy="6186487"/>
          </a:xfrm>
          <a:prstGeom prst="rect">
            <a:avLst/>
          </a:prstGeom>
          <a:noFill/>
          <a:ln w="9525">
            <a:noFill/>
            <a:miter lim="800000"/>
            <a:headEnd/>
            <a:tailEnd/>
          </a:ln>
        </p:spPr>
        <p:txBody>
          <a:bodyPr>
            <a:spAutoFit/>
          </a:bodyPr>
          <a:lstStyle/>
          <a:p>
            <a:r>
              <a:rPr lang="cs-CZ">
                <a:latin typeface="Calibri" pitchFamily="34" charset="0"/>
              </a:rPr>
              <a:t>Zdroje:</a:t>
            </a:r>
          </a:p>
          <a:p>
            <a:r>
              <a:rPr lang="cs-CZ">
                <a:latin typeface="Calibri" pitchFamily="34" charset="0"/>
              </a:rPr>
              <a:t>Zpravodaj, SČVP,  zvl.vydání, Hofman, Jiří, Základní informace o Češích na Volyni a od Černobylu, Praha, SČVP březen 1994</a:t>
            </a:r>
          </a:p>
          <a:p>
            <a:r>
              <a:rPr lang="cs-CZ">
                <a:latin typeface="Calibri" pitchFamily="34" charset="0"/>
              </a:rPr>
              <a:t>Minulost zavátá časem, Kronika Českých Dorohostají a přilehlých osad Libánovky a Máslenky, Širc, Václav, b.v., ČSPB Louny, bez r.v.</a:t>
            </a:r>
          </a:p>
          <a:p>
            <a:r>
              <a:rPr lang="cs-CZ">
                <a:latin typeface="Calibri" pitchFamily="34" charset="0"/>
              </a:rPr>
              <a:t>Kronika Českého Malína, Martinovský, Josef, Alois, Širc, Václav, 2.vyd., bez místa vyd. B.r.v.</a:t>
            </a:r>
          </a:p>
          <a:p>
            <a:r>
              <a:rPr lang="cs-CZ">
                <a:latin typeface="Calibri" pitchFamily="34" charset="0"/>
              </a:rPr>
              <a:t>Michalovské ozvěny,Rejchrt, Oldřich, b.v., vlastní náklad Rejchrt, Oldřich 1997</a:t>
            </a:r>
          </a:p>
          <a:p>
            <a:r>
              <a:rPr lang="cs-CZ">
                <a:latin typeface="Calibri" pitchFamily="34" charset="0"/>
              </a:rPr>
              <a:t>Památce Zborova 1917 – 1927, Syřiště, František, Medek, Rudolf, Praha, „Za svobodu“ 1927</a:t>
            </a:r>
          </a:p>
          <a:p>
            <a:r>
              <a:rPr lang="cs-CZ">
                <a:latin typeface="Calibri" pitchFamily="34" charset="0"/>
              </a:rPr>
              <a:t>Dějiny Volyňských Čechů I., Léta 1868 – 1914, Vaculík, Jaroslav, 1.vyd., SČVP 1997, ISBN: 80-901878-5-4</a:t>
            </a:r>
          </a:p>
          <a:p>
            <a:r>
              <a:rPr lang="cs-CZ">
                <a:latin typeface="Calibri" pitchFamily="34" charset="0"/>
              </a:rPr>
              <a:t>Dějiny Volyňských Čechů II., (1914 – 1945), Vaculík, Jaroslav, 1.vyd., SČVP 1998, ISBN:80-901878-8-9</a:t>
            </a:r>
          </a:p>
          <a:p>
            <a:r>
              <a:rPr lang="cs-CZ">
                <a:latin typeface="Calibri" pitchFamily="34" charset="0"/>
              </a:rPr>
              <a:t>Dějiny Volyňských Čechů III.( 1945-1948), Vaculík, Jaroslav, 1.vyd., Brno, Masarykova univerzita 2001, ISBN: 80-210-2568-9</a:t>
            </a:r>
          </a:p>
          <a:p>
            <a:r>
              <a:rPr lang="cs-CZ">
                <a:latin typeface="Calibri" pitchFamily="34" charset="0"/>
              </a:rPr>
              <a:t>Historie Českého Boratína, Vlk, Josef, Vlk Vladislav, Vlková, Anna, 1.vyd. ,  Ústí n.L. , Forte 2000, ISBN 80-238-6214-6</a:t>
            </a:r>
          </a:p>
          <a:p>
            <a:r>
              <a:rPr lang="cs-CZ">
                <a:latin typeface="Calibri" pitchFamily="34" charset="0"/>
              </a:rPr>
              <a:t>Rukopis      Anna Stárková</a:t>
            </a:r>
          </a:p>
          <a:p>
            <a:r>
              <a:rPr lang="cs-CZ">
                <a:latin typeface="Calibri" pitchFamily="34" charset="0"/>
              </a:rPr>
              <a:t>Michalovské ozvěny, Rejchrt, Oldřich, 1.vyd., Lovosice, vlastní náklad 1997</a:t>
            </a:r>
          </a:p>
          <a:p>
            <a:r>
              <a:rPr lang="cs-CZ">
                <a:latin typeface="Calibri" pitchFamily="34" charset="0"/>
              </a:rPr>
              <a:t>Doplňky k dějinám Volyňských Čechů I., Protiněmecký odboj, Blaník, Mírový život,Dufek, Vladimír1.vyd., Sdružení Čechů z Volyně a jejich přátel, r.2003, ISBN: 80-903164-0-9</a:t>
            </a:r>
          </a:p>
          <a:p>
            <a:r>
              <a:rPr lang="cs-CZ">
                <a:latin typeface="Calibri" pitchFamily="34" charset="0"/>
              </a:rPr>
              <a:t>V duchu revolučního odkazu bojovníků 1.čs.samostatné tankové brigády v SSSR 3/1975,Hlavní politická správa ČSLA.</a:t>
            </a:r>
          </a:p>
        </p:txBody>
      </p:sp>
    </p:spTree>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603</TotalTime>
  <Words>2353</Words>
  <Application>Microsoft Office PowerPoint</Application>
  <PresentationFormat>Předvádění na obrazovce (4:3)</PresentationFormat>
  <Paragraphs>116</Paragraphs>
  <Slides>10</Slides>
  <Notes>6</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Situace v Čechách, v Polsku a Rusku v 60. létech 19. stol. a příčiny vystěhovalectví.</vt:lpstr>
      <vt:lpstr>Situace v Čechách, v Polsku a Rusku v 60. létech 19. stol. a příčiny vystěhovalectví. Úvodní informace.</vt:lpstr>
      <vt:lpstr>Situace v Čechách, v Polsku a Rusku v 60. létech 19. stol. a příčiny vystěhovalectví</vt:lpstr>
      <vt:lpstr>Situace v Čechách, v Polsku a Rusku v 60. létech 19. stol. a příčiny vystěhovalectví</vt:lpstr>
      <vt:lpstr>Situace v Čechách, v Polsku a Rusku v 60. létech 19. stol. a příčiny vystěhovalectví</vt:lpstr>
      <vt:lpstr>Situace v Čechách, v Polsku a Rusku v 60. létech 19. stol. a příčiny vystěhovalectví</vt:lpstr>
      <vt:lpstr>Situace v Čechách, v Polsku a Rusku v 60. létech 19. stol. a příčiny vystěhovalectví</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VLASTNIK</dc:creator>
  <cp:lastModifiedBy>Učitel</cp:lastModifiedBy>
  <cp:revision>59</cp:revision>
  <dcterms:created xsi:type="dcterms:W3CDTF">2012-10-23T16:11:01Z</dcterms:created>
  <dcterms:modified xsi:type="dcterms:W3CDTF">2013-06-13T09:02:56Z</dcterms:modified>
</cp:coreProperties>
</file>