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77" r:id="rId2"/>
    <p:sldId id="257" r:id="rId3"/>
    <p:sldId id="258" r:id="rId4"/>
    <p:sldId id="261" r:id="rId5"/>
    <p:sldId id="260" r:id="rId6"/>
    <p:sldId id="270" r:id="rId7"/>
    <p:sldId id="276" r:id="rId8"/>
    <p:sldId id="275" r:id="rId9"/>
    <p:sldId id="265" r:id="rId10"/>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9D884FB4-4796-429B-9AD0-8A9B848E1EBB}" type="datetimeFigureOut">
              <a:rPr lang="cs-CZ"/>
              <a:pPr>
                <a:defRPr/>
              </a:pPr>
              <a:t>13.6.2013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5B7296AB-7EAC-4163-9E3F-3ACE3D969FA7}" type="slidenum">
              <a:rPr lang="cs-CZ"/>
              <a:pPr>
                <a:defRPr/>
              </a:pPr>
              <a:t>‹#›</a:t>
            </a:fld>
            <a:endParaRPr lang="cs-CZ"/>
          </a:p>
        </p:txBody>
      </p:sp>
    </p:spTree>
    <p:extLst>
      <p:ext uri="{BB962C8B-B14F-4D97-AF65-F5344CB8AC3E}">
        <p14:creationId xmlns:p14="http://schemas.microsoft.com/office/powerpoint/2010/main" val="388334599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Zástupný symbol pro obrázek snímku 1"/>
          <p:cNvSpPr>
            <a:spLocks noGrp="1" noRot="1" noChangeAspect="1"/>
          </p:cNvSpPr>
          <p:nvPr>
            <p:ph type="sldImg"/>
          </p:nvPr>
        </p:nvSpPr>
        <p:spPr bwMode="auto">
          <a:noFill/>
          <a:ln>
            <a:solidFill>
              <a:srgbClr val="000000"/>
            </a:solidFill>
            <a:miter lim="800000"/>
            <a:headEnd/>
            <a:tailEnd/>
          </a:ln>
        </p:spPr>
      </p:sp>
      <p:sp>
        <p:nvSpPr>
          <p:cNvPr id="16386"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Michalovské ozvěny, Rejchrt, Oldřich, 1.vyd., Lovosice, vlastní náklad 1997</a:t>
            </a:r>
          </a:p>
          <a:p>
            <a:pPr>
              <a:spcBef>
                <a:spcPct val="0"/>
              </a:spcBef>
            </a:pPr>
            <a:endParaRPr lang="cs-CZ" smtClean="0"/>
          </a:p>
        </p:txBody>
      </p:sp>
      <p:sp>
        <p:nvSpPr>
          <p:cNvPr id="16387"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873AAE4-6F8F-4106-9601-9AC5FFA4D51A}" type="slidenum">
              <a:rPr lang="cs-CZ"/>
              <a:pPr fontAlgn="base">
                <a:spcBef>
                  <a:spcPct val="0"/>
                </a:spcBef>
                <a:spcAft>
                  <a:spcPct val="0"/>
                </a:spcAft>
              </a:pPr>
              <a:t>2</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Zástupný symbol pro obrázek snímku 1"/>
          <p:cNvSpPr>
            <a:spLocks noGrp="1" noRot="1" noChangeAspect="1"/>
          </p:cNvSpPr>
          <p:nvPr>
            <p:ph type="sldImg"/>
          </p:nvPr>
        </p:nvSpPr>
        <p:spPr bwMode="auto">
          <a:noFill/>
          <a:ln>
            <a:solidFill>
              <a:srgbClr val="000000"/>
            </a:solidFill>
            <a:miter lim="800000"/>
            <a:headEnd/>
            <a:tailEnd/>
          </a:ln>
        </p:spPr>
      </p:sp>
      <p:sp>
        <p:nvSpPr>
          <p:cNvPr id="18434"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Huleč, Malín, Michalovka, Boratín,České Dorohostaje (+ Libánovka a Máslenka)</a:t>
            </a:r>
          </a:p>
          <a:p>
            <a:pPr>
              <a:spcBef>
                <a:spcPct val="0"/>
              </a:spcBef>
            </a:pPr>
            <a:endParaRPr lang="cs-CZ" smtClean="0"/>
          </a:p>
        </p:txBody>
      </p:sp>
      <p:sp>
        <p:nvSpPr>
          <p:cNvPr id="18435"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89AD41F-8E2A-49F7-A868-E47104468CC4}" type="slidenum">
              <a:rPr lang="cs-CZ"/>
              <a:pPr fontAlgn="base">
                <a:spcBef>
                  <a:spcPct val="0"/>
                </a:spcBef>
                <a:spcAft>
                  <a:spcPct val="0"/>
                </a:spcAft>
              </a:pPr>
              <a:t>3</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Zástupný symbol pro obrázek snímku 1"/>
          <p:cNvSpPr>
            <a:spLocks noGrp="1" noRot="1" noChangeAspect="1"/>
          </p:cNvSpPr>
          <p:nvPr>
            <p:ph type="sldImg"/>
          </p:nvPr>
        </p:nvSpPr>
        <p:spPr bwMode="auto">
          <a:noFill/>
          <a:ln>
            <a:solidFill>
              <a:srgbClr val="000000"/>
            </a:solidFill>
            <a:miter lim="800000"/>
            <a:headEnd/>
            <a:tailEnd/>
          </a:ln>
        </p:spPr>
      </p:sp>
      <p:sp>
        <p:nvSpPr>
          <p:cNvPr id="20482"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Michalovské ozvěny, Rejchrt, Oldřich, 1.vyd., Lovosice, vlastní náklad 1997</a:t>
            </a:r>
          </a:p>
          <a:p>
            <a:pPr>
              <a:spcBef>
                <a:spcPct val="0"/>
              </a:spcBef>
            </a:pPr>
            <a:endParaRPr lang="cs-CZ" smtClean="0"/>
          </a:p>
        </p:txBody>
      </p:sp>
      <p:sp>
        <p:nvSpPr>
          <p:cNvPr id="20483"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665F67B-9335-4492-BA59-D164ADA21C78}" type="slidenum">
              <a:rPr lang="cs-CZ"/>
              <a:pPr fontAlgn="base">
                <a:spcBef>
                  <a:spcPct val="0"/>
                </a:spcBef>
                <a:spcAft>
                  <a:spcPct val="0"/>
                </a:spcAft>
              </a:pPr>
              <a:t>4</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Zástupný symbol pro obrázek snímku 1"/>
          <p:cNvSpPr>
            <a:spLocks noGrp="1" noRot="1" noChangeAspect="1"/>
          </p:cNvSpPr>
          <p:nvPr>
            <p:ph type="sldImg"/>
          </p:nvPr>
        </p:nvSpPr>
        <p:spPr bwMode="auto">
          <a:noFill/>
          <a:ln>
            <a:solidFill>
              <a:srgbClr val="000000"/>
            </a:solidFill>
            <a:miter lim="800000"/>
            <a:headEnd/>
            <a:tailEnd/>
          </a:ln>
        </p:spPr>
      </p:sp>
      <p:sp>
        <p:nvSpPr>
          <p:cNvPr id="23554"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dirty="0" err="1" smtClean="0"/>
              <a:t>Kupičov</a:t>
            </a:r>
            <a:r>
              <a:rPr lang="cs-CZ" dirty="0" smtClean="0"/>
              <a:t>, jak nám o něm vyprávěli,</a:t>
            </a:r>
            <a:r>
              <a:rPr lang="cs-CZ" baseline="0" dirty="0" smtClean="0"/>
              <a:t> fakta a jména, šest. Žáková,M.,</a:t>
            </a:r>
            <a:r>
              <a:rPr lang="cs-CZ" baseline="0" dirty="0" err="1" smtClean="0"/>
              <a:t>Zápotocký,V</a:t>
            </a:r>
            <a:r>
              <a:rPr lang="cs-CZ" baseline="0" dirty="0" smtClean="0"/>
              <a:t>., </a:t>
            </a:r>
            <a:r>
              <a:rPr lang="cs-CZ" baseline="0" dirty="0" err="1" smtClean="0"/>
              <a:t>Kytl</a:t>
            </a:r>
            <a:r>
              <a:rPr lang="cs-CZ" baseline="0" dirty="0" smtClean="0"/>
              <a:t>, V., </a:t>
            </a:r>
            <a:r>
              <a:rPr lang="cs-CZ" baseline="0" dirty="0" err="1" smtClean="0"/>
              <a:t>b.v.,Praha</a:t>
            </a:r>
            <a:r>
              <a:rPr lang="cs-CZ" baseline="0" dirty="0" smtClean="0"/>
              <a:t> 1997,</a:t>
            </a:r>
            <a:r>
              <a:rPr lang="cs-CZ" dirty="0" smtClean="0"/>
              <a:t> s. 163</a:t>
            </a:r>
          </a:p>
        </p:txBody>
      </p:sp>
      <p:sp>
        <p:nvSpPr>
          <p:cNvPr id="23555"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31A91EF-2ECA-4456-B1C2-8B0948852B12}" type="slidenum">
              <a:rPr lang="cs-CZ"/>
              <a:pPr fontAlgn="base">
                <a:spcBef>
                  <a:spcPct val="0"/>
                </a:spcBef>
                <a:spcAft>
                  <a:spcPct val="0"/>
                </a:spcAft>
              </a:pPr>
              <a:t>5</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Zástupný symbol pro obrázek snímku 1"/>
          <p:cNvSpPr>
            <a:spLocks noGrp="1" noRot="1" noChangeAspect="1"/>
          </p:cNvSpPr>
          <p:nvPr>
            <p:ph type="sldImg"/>
          </p:nvPr>
        </p:nvSpPr>
        <p:spPr bwMode="auto">
          <a:noFill/>
          <a:ln>
            <a:solidFill>
              <a:srgbClr val="000000"/>
            </a:solidFill>
            <a:miter lim="800000"/>
            <a:headEnd/>
            <a:tailEnd/>
          </a:ln>
        </p:spPr>
      </p:sp>
      <p:sp>
        <p:nvSpPr>
          <p:cNvPr id="25602"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Historie Českého Boratína, Vlk, Josef, Vlk Vladislav, Vlková, Anna, 1.vyd. ,  Ústí n.L. , Forte 2000, </a:t>
            </a:r>
          </a:p>
          <a:p>
            <a:pPr>
              <a:spcBef>
                <a:spcPct val="0"/>
              </a:spcBef>
            </a:pPr>
            <a:r>
              <a:rPr lang="cs-CZ" smtClean="0"/>
              <a:t>ISBN 80-238-6214-6, s.99</a:t>
            </a:r>
          </a:p>
          <a:p>
            <a:pPr>
              <a:spcBef>
                <a:spcPct val="0"/>
              </a:spcBef>
            </a:pPr>
            <a:endParaRPr lang="cs-CZ" smtClean="0"/>
          </a:p>
        </p:txBody>
      </p:sp>
      <p:sp>
        <p:nvSpPr>
          <p:cNvPr id="25603"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9A8C405-014C-4EFD-9CFC-82950ABAD66F}" type="slidenum">
              <a:rPr lang="cs-CZ"/>
              <a:pPr fontAlgn="base">
                <a:spcBef>
                  <a:spcPct val="0"/>
                </a:spcBef>
                <a:spcAft>
                  <a:spcPct val="0"/>
                </a:spcAft>
              </a:pPr>
              <a:t>6</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Zástupný symbol pro obrázek snímku 1"/>
          <p:cNvSpPr>
            <a:spLocks noGrp="1" noRot="1" noChangeAspect="1"/>
          </p:cNvSpPr>
          <p:nvPr>
            <p:ph type="sldImg"/>
          </p:nvPr>
        </p:nvSpPr>
        <p:spPr bwMode="auto">
          <a:noFill/>
          <a:ln>
            <a:solidFill>
              <a:srgbClr val="000000"/>
            </a:solidFill>
            <a:miter lim="800000"/>
            <a:headEnd/>
            <a:tailEnd/>
          </a:ln>
        </p:spPr>
      </p:sp>
      <p:sp>
        <p:nvSpPr>
          <p:cNvPr id="27650"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Huleč česká na Volyni, Obraz života v létech 1870 – 1947, Bonek,Jiří, Manová Danuše, Stárek,Václav, 1.vyd., Žatec, vlastní náklad 1992, s. 56</a:t>
            </a:r>
          </a:p>
          <a:p>
            <a:pPr>
              <a:spcBef>
                <a:spcPct val="0"/>
              </a:spcBef>
            </a:pPr>
            <a:endParaRPr lang="cs-CZ" smtClean="0"/>
          </a:p>
        </p:txBody>
      </p:sp>
      <p:sp>
        <p:nvSpPr>
          <p:cNvPr id="27651"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9FDAE19-413F-4036-AA53-7BE68ED0BDA0}" type="slidenum">
              <a:rPr lang="cs-CZ"/>
              <a:pPr fontAlgn="base">
                <a:spcBef>
                  <a:spcPct val="0"/>
                </a:spcBef>
                <a:spcAft>
                  <a:spcPct val="0"/>
                </a:spcAft>
              </a:pPr>
              <a:t>7</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Zástupný symbol pro obrázek snímku 1"/>
          <p:cNvSpPr>
            <a:spLocks noGrp="1" noRot="1" noChangeAspect="1"/>
          </p:cNvSpPr>
          <p:nvPr>
            <p:ph type="sldImg"/>
          </p:nvPr>
        </p:nvSpPr>
        <p:spPr bwMode="auto">
          <a:noFill/>
          <a:ln>
            <a:solidFill>
              <a:srgbClr val="000000"/>
            </a:solidFill>
            <a:miter lim="800000"/>
            <a:headEnd/>
            <a:tailEnd/>
          </a:ln>
        </p:spPr>
      </p:sp>
      <p:sp>
        <p:nvSpPr>
          <p:cNvPr id="29698"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Minulost zavátá časem, Kronika Českých Dorohostají a přilehlých osad Libánovky a Máslenky, Širc, Václav, b.v., ČSPB Louny, bez r.v., obr.příl.</a:t>
            </a:r>
          </a:p>
          <a:p>
            <a:pPr>
              <a:spcBef>
                <a:spcPct val="0"/>
              </a:spcBef>
            </a:pPr>
            <a:endParaRPr lang="cs-CZ" smtClean="0"/>
          </a:p>
        </p:txBody>
      </p:sp>
      <p:sp>
        <p:nvSpPr>
          <p:cNvPr id="29699"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94D5654-899D-4B86-8984-DEDE5E6677E4}" type="slidenum">
              <a:rPr lang="cs-CZ"/>
              <a:pPr fontAlgn="base">
                <a:spcBef>
                  <a:spcPct val="0"/>
                </a:spcBef>
                <a:spcAft>
                  <a:spcPct val="0"/>
                </a:spcAft>
              </a:pPr>
              <a:t>8</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507DE22C-114A-4D84-80B2-00ECEBADDD26}"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A718D01-6D98-44BE-939A-197065711A51}"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7AECCEE7-67EA-40E5-B67C-14C56FA34F4B}"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368FEC2F-7D56-49D3-8A15-E0F3D7232F56}"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39325124-C607-466F-AFC3-1D6BEAC61725}"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861A878-BE8A-4D42-867A-6705E66FF852}"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71C243F3-0073-4F8E-8E1B-08B208276E0C}" type="datetimeFigureOut">
              <a:rPr lang="cs-CZ"/>
              <a:pPr>
                <a:defRPr/>
              </a:pPr>
              <a:t>13.6.2013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00473D95-91F8-499B-B8C5-CFA52BC6E8D5}"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7A3BC310-5898-4FC1-9F38-3208060E1BE6}" type="datetimeFigureOut">
              <a:rPr lang="cs-CZ"/>
              <a:pPr>
                <a:defRPr/>
              </a:pPr>
              <a:t>13.6.2013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065BB1B2-3B34-4A6E-8B9D-5BF026FE92E1}"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C36F4BA9-7099-47BB-82A1-8BBA8B48D332}" type="datetimeFigureOut">
              <a:rPr lang="cs-CZ"/>
              <a:pPr>
                <a:defRPr/>
              </a:pPr>
              <a:t>13.6.2013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5B50918C-2BA1-4989-893E-31BC19327F44}"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7977812C-4977-497F-9EF8-E6B5F3158BA0}" type="datetimeFigureOut">
              <a:rPr lang="cs-CZ"/>
              <a:pPr>
                <a:defRPr/>
              </a:pPr>
              <a:t>13.6.2013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D9573ED6-A48E-4997-8C15-239E7162FF3F}"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4F5C771D-3BA6-4350-9DF3-D6B4AF9C7B8F}" type="datetimeFigureOut">
              <a:rPr lang="cs-CZ"/>
              <a:pPr>
                <a:defRPr/>
              </a:pPr>
              <a:t>13.6.2013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D07D1E16-604E-49E3-8740-3646233475CB}"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513C2237-E653-44E8-BEC3-CA166D0CAC8C}" type="datetimeFigureOut">
              <a:rPr lang="cs-CZ"/>
              <a:pPr>
                <a:defRPr/>
              </a:pPr>
              <a:t>13.6.2013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99C0AB58-06E0-4998-8F0F-B1AE6D06283A}"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68EC280E-E1D6-4C75-A6AE-92DC76192B52}"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0BF38D5-36B3-4F2A-A717-3EC81788C478}"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05468674-59C3-4680-B09B-A21BE40C48CB}"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1F543FEB-989C-4126-957A-CF9AC5C180E5}"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A2FCB6ED-B34B-4A31-8BD5-1F5A51940130}" type="datetimeFigureOut">
              <a:rPr lang="cs-CZ"/>
              <a:pPr>
                <a:defRPr/>
              </a:pPr>
              <a:t>13.6.2013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17F1D8BB-5470-4D16-8A33-8D352E60BE07}"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Group 2"/>
          <p:cNvGraphicFramePr>
            <a:graphicFrameLocks noGrp="1"/>
          </p:cNvGraphicFramePr>
          <p:nvPr/>
        </p:nvGraphicFramePr>
        <p:xfrm>
          <a:off x="611188" y="1628775"/>
          <a:ext cx="7740650" cy="4903790"/>
        </p:xfrm>
        <a:graphic>
          <a:graphicData uri="http://schemas.openxmlformats.org/drawingml/2006/table">
            <a:tbl>
              <a:tblPr/>
              <a:tblGrid>
                <a:gridCol w="3040062"/>
                <a:gridCol w="4700588"/>
              </a:tblGrid>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koly</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kladn</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kola a Mateřsk</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kola Ploskovice, p.o., okres Litoměřice</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73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Č</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slo projektu</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CZ.1.07/1.4.00/21.1113 </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Bold"/>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projektu</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Zlep</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en</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í</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kvality vzděl</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v</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n</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í</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na Z</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a M</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Ploskovice </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Bold"/>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Č</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slo a 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ablony kl</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čov</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é</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aktivity </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III/2 - Inovace a zkvalitněn</a:t>
                      </a:r>
                      <a:r>
                        <a:rPr kumimoji="0" lang="cs-CZ" sz="1100" b="0" i="1"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výuky prostřednictv</a:t>
                      </a:r>
                      <a:r>
                        <a:rPr kumimoji="0" lang="cs-CZ" sz="1100" b="0" i="1"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m ICT </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ověřovan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é</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ho materi</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lu</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České školství na Volyni</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78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Jm</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no autora výukov</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ho materi</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lu :</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Mgr. Danuše Manová</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Datum, ve kter</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m byl VM vytvořen:</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10.5.2012</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Ročn</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k, pro který je výukový materi</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l určen:</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8.r.,9.r.</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78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Vzděl</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vac</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oblast, vzděl</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vac</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obor, tematický okruh, t</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ma:</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Člověk a společnost, dějepis 19.-20.stol.</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Metodický list/anotace </a:t>
                      </a:r>
                      <a:r>
                        <a:rPr kumimoji="0" lang="cs-CZ" sz="1100" b="1" i="0" u="none" strike="noStrike" cap="none" normalizeH="0" baseline="0" smtClean="0">
                          <a:ln>
                            <a:noFill/>
                          </a:ln>
                          <a:solidFill>
                            <a:srgbClr val="000000"/>
                          </a:solidFill>
                          <a:effectLst/>
                          <a:latin typeface="Calibri" pitchFamily="34" charset="0"/>
                          <a:cs typeface="Times New Roman" pitchFamily="18" charset="0"/>
                        </a:rPr>
                        <a:t>–</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výstižný popis způsobu použit</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výukov</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ho materi</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lu ve výuce:</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Seznam se  úsilím, jaké museli naši předkové vyvinout, když prosazovali české školy.</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Form</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t př</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lohy na CD/DVD</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PDF</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3" name="Text Box 41"/>
          <p:cNvSpPr txBox="1">
            <a:spLocks noChangeArrowheads="1"/>
          </p:cNvSpPr>
          <p:nvPr/>
        </p:nvSpPr>
        <p:spPr bwMode="auto">
          <a:xfrm>
            <a:off x="4787900" y="1052513"/>
            <a:ext cx="2089150" cy="366712"/>
          </a:xfrm>
          <a:prstGeom prst="rect">
            <a:avLst/>
          </a:prstGeom>
          <a:noFill/>
          <a:ln w="9525">
            <a:noFill/>
            <a:miter lim="800000"/>
            <a:headEnd/>
            <a:tailEnd/>
          </a:ln>
          <a:effectLst/>
        </p:spPr>
        <p:txBody>
          <a:bodyPr>
            <a:spAutoFit/>
          </a:bodyPr>
          <a:lstStyle/>
          <a:p>
            <a:pPr fontAlgn="auto">
              <a:spcBef>
                <a:spcPct val="50000"/>
              </a:spcBef>
              <a:spcAft>
                <a:spcPts val="0"/>
              </a:spcAft>
              <a:defRPr/>
            </a:pPr>
            <a:endParaRPr lang="cs-CZ" kern="0">
              <a:solidFill>
                <a:sysClr val="windowText" lastClr="000000"/>
              </a:solidFill>
              <a:latin typeface="+mn-lt"/>
            </a:endParaRPr>
          </a:p>
        </p:txBody>
      </p:sp>
      <p:sp>
        <p:nvSpPr>
          <p:cNvPr id="4" name="Text Box 42"/>
          <p:cNvSpPr txBox="1">
            <a:spLocks noChangeArrowheads="1"/>
          </p:cNvSpPr>
          <p:nvPr/>
        </p:nvSpPr>
        <p:spPr bwMode="auto">
          <a:xfrm>
            <a:off x="5148263" y="1000125"/>
            <a:ext cx="2736850" cy="368300"/>
          </a:xfrm>
          <a:prstGeom prst="rect">
            <a:avLst/>
          </a:prstGeom>
          <a:noFill/>
          <a:ln w="9525">
            <a:noFill/>
            <a:miter lim="800000"/>
            <a:headEnd/>
            <a:tailEnd/>
          </a:ln>
          <a:effectLst/>
        </p:spPr>
        <p:txBody>
          <a:bodyPr>
            <a:spAutoFit/>
          </a:bodyPr>
          <a:lstStyle/>
          <a:p>
            <a:pPr fontAlgn="auto">
              <a:spcBef>
                <a:spcPct val="50000"/>
              </a:spcBef>
              <a:spcAft>
                <a:spcPts val="0"/>
              </a:spcAft>
              <a:defRPr/>
            </a:pPr>
            <a:r>
              <a:rPr lang="cs-CZ" kern="0" dirty="0">
                <a:solidFill>
                  <a:sysClr val="windowText" lastClr="000000"/>
                </a:solidFill>
                <a:latin typeface="+mn-lt"/>
              </a:rPr>
              <a:t>VY_32_INOVACE_293</a:t>
            </a:r>
            <a:endParaRPr lang="cs-CZ" kern="0" dirty="0">
              <a:solidFill>
                <a:srgbClr val="FF0000"/>
              </a:solidFill>
              <a:latin typeface="+mn-lt"/>
            </a:endParaRPr>
          </a:p>
        </p:txBody>
      </p:sp>
      <p:pic>
        <p:nvPicPr>
          <p:cNvPr id="5" name="obrázek 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298437"/>
            <a:ext cx="4608512" cy="961564"/>
          </a:xfrm>
          <a:prstGeom prst="rect">
            <a:avLst/>
          </a:prstGeom>
          <a:solidFill>
            <a:srgbClr val="FFFFFF"/>
          </a:solidFill>
          <a:ln>
            <a:noFill/>
          </a:ln>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Nadpis 1"/>
          <p:cNvSpPr>
            <a:spLocks noGrp="1"/>
          </p:cNvSpPr>
          <p:nvPr>
            <p:ph type="title"/>
          </p:nvPr>
        </p:nvSpPr>
        <p:spPr>
          <a:xfrm>
            <a:off x="457200" y="274638"/>
            <a:ext cx="8229600" cy="561975"/>
          </a:xfrm>
          <a:solidFill>
            <a:srgbClr val="FFFF00"/>
          </a:solidFill>
        </p:spPr>
        <p:txBody>
          <a:bodyPr/>
          <a:lstStyle/>
          <a:p>
            <a:r>
              <a:rPr lang="cs-CZ" sz="2400" smtClean="0"/>
              <a:t>České školství na Volyni</a:t>
            </a:r>
          </a:p>
        </p:txBody>
      </p:sp>
      <p:pic>
        <p:nvPicPr>
          <p:cNvPr id="15362" name="Picture 2"/>
          <p:cNvPicPr>
            <a:picLocks noChangeAspect="1" noChangeArrowheads="1"/>
          </p:cNvPicPr>
          <p:nvPr/>
        </p:nvPicPr>
        <p:blipFill>
          <a:blip r:embed="rId3"/>
          <a:srcRect/>
          <a:stretch>
            <a:fillRect/>
          </a:stretch>
        </p:blipFill>
        <p:spPr bwMode="auto">
          <a:xfrm>
            <a:off x="1187450" y="981075"/>
            <a:ext cx="6686550" cy="4968875"/>
          </a:xfrm>
          <a:prstGeom prst="rect">
            <a:avLst/>
          </a:prstGeom>
          <a:noFill/>
          <a:ln w="9525">
            <a:noFill/>
            <a:miter lim="800000"/>
            <a:headEnd/>
            <a:tailEnd/>
          </a:ln>
        </p:spPr>
      </p:pic>
      <p:sp>
        <p:nvSpPr>
          <p:cNvPr id="3" name="Zástupný symbol pro zápatí 2"/>
          <p:cNvSpPr>
            <a:spLocks noGrp="1"/>
          </p:cNvSpPr>
          <p:nvPr>
            <p:ph type="ftr" sz="quarter" idx="11"/>
          </p:nvPr>
        </p:nvSpPr>
        <p:spPr/>
        <p:txBody>
          <a:bodyPr/>
          <a:lstStyle/>
          <a:p>
            <a:pPr>
              <a:defRPr/>
            </a:pPr>
            <a:r>
              <a:rPr lang="cs-CZ" smtClean="0"/>
              <a:t>Michalovské ozvěny, Rejchrt, Oldřich, 1.vyd., Lovosice, vlastní náklad 1997</a:t>
            </a:r>
            <a:endParaRPr lang="cs-CZ"/>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8313" y="0"/>
            <a:ext cx="8229600" cy="706438"/>
          </a:xfrm>
          <a:solidFill>
            <a:srgbClr val="FFFF00"/>
          </a:solidFill>
        </p:spPr>
        <p:txBody>
          <a:bodyPr rtlCol="0">
            <a:normAutofit fontScale="90000"/>
          </a:bodyPr>
          <a:lstStyle/>
          <a:p>
            <a:pPr fontAlgn="auto">
              <a:spcAft>
                <a:spcPts val="0"/>
              </a:spcAft>
              <a:defRPr/>
            </a:pPr>
            <a:r>
              <a:rPr lang="cs-CZ" dirty="0" smtClean="0"/>
              <a:t>České školství na Volyni</a:t>
            </a:r>
            <a:endParaRPr lang="cs-CZ" dirty="0"/>
          </a:p>
        </p:txBody>
      </p:sp>
      <p:sp>
        <p:nvSpPr>
          <p:cNvPr id="17410" name="Zástupný symbol pro obsah 2"/>
          <p:cNvSpPr>
            <a:spLocks noGrp="1"/>
          </p:cNvSpPr>
          <p:nvPr>
            <p:ph idx="1"/>
          </p:nvPr>
        </p:nvSpPr>
        <p:spPr>
          <a:xfrm>
            <a:off x="107950" y="692150"/>
            <a:ext cx="8928100" cy="6165850"/>
          </a:xfrm>
        </p:spPr>
        <p:txBody>
          <a:bodyPr/>
          <a:lstStyle/>
          <a:p>
            <a:pPr marL="0" indent="0">
              <a:buFont typeface="Arial" charset="0"/>
              <a:buNone/>
            </a:pPr>
            <a:r>
              <a:rPr lang="cs-CZ" sz="1400" smtClean="0">
                <a:solidFill>
                  <a:srgbClr val="FF0000"/>
                </a:solidFill>
              </a:rPr>
              <a:t>Připomeň si, kdo u nás zavedl povinnou školní docházku.  Ověř pod modrým obdélníkem .          Marie Terezie                                                                               </a:t>
            </a:r>
            <a:r>
              <a:rPr lang="cs-CZ" sz="1400" smtClean="0"/>
              <a:t>V Rusku nebyla povinná školní docházka na rozdíl od Rakouska – Uherska. Češi o vzdělání stáli, takže si pomohli vlastními silami. Zpočátku měli volnou ruku.  Do doby, než po Alexandru II. Nastoupil Alexandr III., za něhož byl sice hospodářský  rozvoj, ale také omezování kulturních, náboženských a národnostních svobod.</a:t>
            </a:r>
          </a:p>
          <a:p>
            <a:pPr marL="0" indent="0">
              <a:buFont typeface="Arial" charset="0"/>
              <a:buNone/>
            </a:pPr>
            <a:r>
              <a:rPr lang="cs-CZ" sz="1400" u="sng" smtClean="0"/>
              <a:t>Huleč </a:t>
            </a:r>
            <a:r>
              <a:rPr lang="cs-CZ" sz="1400" smtClean="0"/>
              <a:t>: Mezi přistěhovalci byli učitelští mládenci Josef Rychna a Antonín Šedivý. Za dva nebo tři roky se přistěhoval farář František Rychna. Asi za rok po jeho příjezdu  se začalo vyučovat v českém jazyce.  Učitelé si vytvářeli sami osnovy a později  získávali učebnice z Čech.</a:t>
            </a:r>
          </a:p>
          <a:p>
            <a:pPr marL="0" indent="0">
              <a:buFont typeface="Arial" charset="0"/>
              <a:buNone/>
            </a:pPr>
            <a:r>
              <a:rPr lang="cs-CZ" sz="1400" smtClean="0"/>
              <a:t>V devadesátých létech 19.století byly české školy  a knihovny zrušeny. Už v roce 1887 shořela fara i škola. Učitel  se odstěhoval,  občané  sice postavili školu novou, ale už se tam muselo vyučovat rusky. V devadesátých létech se vrátil učitel Rychna, ale vyučoval jen  v rodinách. Soukromě vyučoval česky také farář Kašpar a do r. 1919  farář Alexej Vaněk. Po novém požáru byla školní budova obnovena. </a:t>
            </a:r>
          </a:p>
          <a:p>
            <a:pPr marL="0" indent="0">
              <a:buFont typeface="Arial" charset="0"/>
              <a:buNone/>
            </a:pPr>
            <a:r>
              <a:rPr lang="cs-CZ" sz="1400" smtClean="0"/>
              <a:t>V r.1923 byla založena Česká matice školská a v obcích, kde existovala , se smělo vyučovat česky. Po říjnové revoluci se prakticky přestalo učit.  Po válce učil česky Václav Kašpar, Emil Brabenec. Chodil v uniformě a pistoli nosil i při vyučování.</a:t>
            </a:r>
          </a:p>
          <a:p>
            <a:pPr marL="0" indent="0">
              <a:buFont typeface="Arial" charset="0"/>
              <a:buNone/>
            </a:pPr>
            <a:r>
              <a:rPr lang="cs-CZ" sz="1400" smtClean="0"/>
              <a:t>Tato část Volyně, k níž patřila Huleč, připadla po 1.svět.válce Polsku a začala  úspěšná  snaha  o polské vyučování. Až v roce 1931 se podařilo získat povolení vyučovat 1.ročník česky i polsky, protože některé děti neznaly polštinu. Vyšší školy navštěvovali někteří na začátku 20. stol. ve městech, např. v Kyjevě, nebo dokonce v Čechách.</a:t>
            </a:r>
          </a:p>
          <a:p>
            <a:pPr marL="0" indent="0">
              <a:buFont typeface="Arial" charset="0"/>
              <a:buNone/>
            </a:pPr>
            <a:r>
              <a:rPr lang="cs-CZ" sz="1400" u="sng" smtClean="0"/>
              <a:t>Český Malín</a:t>
            </a:r>
            <a:r>
              <a:rPr lang="cs-CZ" sz="1400" smtClean="0"/>
              <a:t>: Školu postavili asi za pět let po založení osady. </a:t>
            </a:r>
          </a:p>
          <a:p>
            <a:pPr marL="0" indent="0">
              <a:buFont typeface="Arial" charset="0"/>
              <a:buNone/>
            </a:pPr>
            <a:r>
              <a:rPr lang="cs-CZ" sz="1400" u="sng" smtClean="0"/>
              <a:t>Michalovka: </a:t>
            </a:r>
            <a:r>
              <a:rPr lang="cs-CZ" sz="1400" smtClean="0"/>
              <a:t>první školu postavili v roce 1888 na pozemku, který jim na školu bezplatně pronajal kníže Radzivil, od kterého si pronajali půdu.</a:t>
            </a:r>
          </a:p>
          <a:p>
            <a:pPr marL="0" indent="0">
              <a:buFont typeface="Arial" charset="0"/>
              <a:buNone/>
            </a:pPr>
            <a:r>
              <a:rPr lang="cs-CZ" sz="1400" u="sng" smtClean="0"/>
              <a:t>Boratín: </a:t>
            </a:r>
            <a:r>
              <a:rPr lang="cs-CZ" sz="1400" smtClean="0"/>
              <a:t>V roce 1882 přijel učitel Motl a vznikla soukromá obecní škola. V roce 1889 nastoupil učitel Josef Vlk a škola se změnila na státní. V roce 1897 vyzval státní školní inspektor k postavení obecní školy. V roce 1914 byla dokončena, ale učit se začalo až v roce 1922/23. V září 1919 bylo zahájeno vyučování v českém jazyce s polštinou jako předmětem . V roce 1924 inspektor zabavil ve škole portrét T.G. Masaryka a mapu ČSR. V roce 1927 navštívily školní děti Prahu.</a:t>
            </a:r>
          </a:p>
          <a:p>
            <a:pPr marL="0" indent="0">
              <a:buFont typeface="Arial" charset="0"/>
              <a:buNone/>
            </a:pPr>
            <a:r>
              <a:rPr lang="cs-CZ" sz="1400" u="sng" smtClean="0"/>
              <a:t>České Dorohostaje</a:t>
            </a:r>
            <a:r>
              <a:rPr lang="cs-CZ" sz="1400" smtClean="0"/>
              <a:t>: Soukromou českou školu zřídili v roce 1874 v budově koupeného velkostatku, brzy však postavili novou. Koncem století ruské úřady českou školu zrušily a zřídily ruskou státní školu. Byla jednotřídní asi se 40 českými žáky. Budovu v 1.světové válce zničilo rakouské dělostřelectvo. Vyučování bylo obnoveno po válce v soukromém domě.</a:t>
            </a:r>
          </a:p>
          <a:p>
            <a:pPr marL="0" indent="0">
              <a:buFont typeface="Arial" charset="0"/>
              <a:buNone/>
            </a:pPr>
            <a:endParaRPr lang="cs-CZ" sz="1400" smtClean="0"/>
          </a:p>
        </p:txBody>
      </p:sp>
      <p:sp>
        <p:nvSpPr>
          <p:cNvPr id="5" name="Obdélník 4"/>
          <p:cNvSpPr/>
          <p:nvPr/>
        </p:nvSpPr>
        <p:spPr>
          <a:xfrm>
            <a:off x="6948488" y="765175"/>
            <a:ext cx="1223962" cy="215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Nadpis 1"/>
          <p:cNvSpPr>
            <a:spLocks noGrp="1"/>
          </p:cNvSpPr>
          <p:nvPr>
            <p:ph type="title"/>
          </p:nvPr>
        </p:nvSpPr>
        <p:spPr>
          <a:xfrm>
            <a:off x="457200" y="274638"/>
            <a:ext cx="8229600" cy="706437"/>
          </a:xfrm>
          <a:solidFill>
            <a:srgbClr val="FFFF00"/>
          </a:solidFill>
        </p:spPr>
        <p:txBody>
          <a:bodyPr/>
          <a:lstStyle/>
          <a:p>
            <a:r>
              <a:rPr lang="cs-CZ" sz="2400" smtClean="0"/>
              <a:t>České školství na Volyni</a:t>
            </a:r>
          </a:p>
        </p:txBody>
      </p:sp>
      <p:pic>
        <p:nvPicPr>
          <p:cNvPr id="19458" name="Picture 2"/>
          <p:cNvPicPr>
            <a:picLocks noChangeAspect="1" noChangeArrowheads="1"/>
          </p:cNvPicPr>
          <p:nvPr/>
        </p:nvPicPr>
        <p:blipFill>
          <a:blip r:embed="rId3"/>
          <a:srcRect/>
          <a:stretch>
            <a:fillRect/>
          </a:stretch>
        </p:blipFill>
        <p:spPr bwMode="auto">
          <a:xfrm>
            <a:off x="1042988" y="1052513"/>
            <a:ext cx="7058025" cy="5184775"/>
          </a:xfrm>
          <a:prstGeom prst="rect">
            <a:avLst/>
          </a:prstGeom>
          <a:noFill/>
          <a:ln w="9525">
            <a:noFill/>
            <a:miter lim="800000"/>
            <a:headEnd/>
            <a:tailEnd/>
          </a:ln>
        </p:spPr>
      </p:pic>
      <p:sp>
        <p:nvSpPr>
          <p:cNvPr id="3" name="Zástupný symbol pro zápatí 2"/>
          <p:cNvSpPr>
            <a:spLocks noGrp="1"/>
          </p:cNvSpPr>
          <p:nvPr>
            <p:ph type="ftr" sz="quarter" idx="11"/>
          </p:nvPr>
        </p:nvSpPr>
        <p:spPr/>
        <p:txBody>
          <a:bodyPr/>
          <a:lstStyle/>
          <a:p>
            <a:pPr>
              <a:defRPr/>
            </a:pPr>
            <a:r>
              <a:rPr lang="cs-CZ" smtClean="0"/>
              <a:t>Michalovské ozvěny, Rejchrt, Oldřich, 1.vyd., Lovosice, vlastní náklad 1997</a:t>
            </a:r>
            <a:endParaRPr lang="cs-CZ"/>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Nadpis 1"/>
          <p:cNvSpPr>
            <a:spLocks noGrp="1"/>
          </p:cNvSpPr>
          <p:nvPr>
            <p:ph type="title"/>
          </p:nvPr>
        </p:nvSpPr>
        <p:spPr>
          <a:xfrm>
            <a:off x="457200" y="274638"/>
            <a:ext cx="8229600" cy="850900"/>
          </a:xfrm>
          <a:solidFill>
            <a:srgbClr val="FFFF00"/>
          </a:solidFill>
        </p:spPr>
        <p:txBody>
          <a:bodyPr/>
          <a:lstStyle/>
          <a:p>
            <a:r>
              <a:rPr lang="cs-CZ" smtClean="0"/>
              <a:t>České školství na Volyni</a:t>
            </a:r>
          </a:p>
        </p:txBody>
      </p:sp>
      <p:pic>
        <p:nvPicPr>
          <p:cNvPr id="22530" name="Picture 2"/>
          <p:cNvPicPr>
            <a:picLocks noChangeAspect="1" noChangeArrowheads="1"/>
          </p:cNvPicPr>
          <p:nvPr/>
        </p:nvPicPr>
        <p:blipFill>
          <a:blip r:embed="rId3"/>
          <a:srcRect/>
          <a:stretch>
            <a:fillRect/>
          </a:stretch>
        </p:blipFill>
        <p:spPr bwMode="auto">
          <a:xfrm>
            <a:off x="1122363" y="1052513"/>
            <a:ext cx="7412037" cy="5805487"/>
          </a:xfrm>
          <a:prstGeom prst="rect">
            <a:avLst/>
          </a:prstGeom>
          <a:noFill/>
          <a:ln w="9525">
            <a:noFill/>
            <a:miter lim="800000"/>
            <a:headEnd/>
            <a:tailEnd/>
          </a:ln>
        </p:spPr>
      </p:pic>
      <p:sp>
        <p:nvSpPr>
          <p:cNvPr id="2" name="Zástupný symbol pro zápatí 1"/>
          <p:cNvSpPr>
            <a:spLocks noGrp="1"/>
          </p:cNvSpPr>
          <p:nvPr>
            <p:ph type="ftr" sz="quarter" idx="11"/>
          </p:nvPr>
        </p:nvSpPr>
        <p:spPr>
          <a:xfrm>
            <a:off x="5220072" y="6165304"/>
            <a:ext cx="2895600" cy="365125"/>
          </a:xfrm>
        </p:spPr>
        <p:txBody>
          <a:bodyPr/>
          <a:lstStyle/>
          <a:p>
            <a:pPr>
              <a:defRPr/>
            </a:pPr>
            <a:r>
              <a:rPr lang="cs-CZ" dirty="0" err="1" smtClean="0"/>
              <a:t>Kupičov</a:t>
            </a:r>
            <a:r>
              <a:rPr lang="cs-CZ" dirty="0" smtClean="0"/>
              <a:t>, jak nám o něm vyprávěli, fakta a jména, šest. Žáková,M.,</a:t>
            </a:r>
            <a:r>
              <a:rPr lang="cs-CZ" dirty="0" err="1" smtClean="0"/>
              <a:t>Zápotocký,V</a:t>
            </a:r>
            <a:r>
              <a:rPr lang="cs-CZ" dirty="0" smtClean="0"/>
              <a:t>., </a:t>
            </a:r>
            <a:r>
              <a:rPr lang="cs-CZ" dirty="0" err="1" smtClean="0"/>
              <a:t>Kytl</a:t>
            </a:r>
            <a:r>
              <a:rPr lang="cs-CZ" dirty="0" smtClean="0"/>
              <a:t>, V., </a:t>
            </a:r>
            <a:r>
              <a:rPr lang="cs-CZ" dirty="0" err="1" smtClean="0"/>
              <a:t>b.v.,Praha</a:t>
            </a:r>
            <a:r>
              <a:rPr lang="cs-CZ" dirty="0" smtClean="0"/>
              <a:t> 1997, s. 163</a:t>
            </a: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Nadpis 1"/>
          <p:cNvSpPr>
            <a:spLocks noGrp="1"/>
          </p:cNvSpPr>
          <p:nvPr>
            <p:ph type="title"/>
          </p:nvPr>
        </p:nvSpPr>
        <p:spPr>
          <a:xfrm>
            <a:off x="457200" y="274638"/>
            <a:ext cx="8229600" cy="633412"/>
          </a:xfrm>
          <a:solidFill>
            <a:srgbClr val="FFFF00"/>
          </a:solidFill>
        </p:spPr>
        <p:txBody>
          <a:bodyPr/>
          <a:lstStyle/>
          <a:p>
            <a:r>
              <a:rPr lang="cs-CZ" sz="2400" smtClean="0"/>
              <a:t>České školství na Volyni</a:t>
            </a:r>
          </a:p>
        </p:txBody>
      </p:sp>
      <p:pic>
        <p:nvPicPr>
          <p:cNvPr id="24578" name="Picture 2"/>
          <p:cNvPicPr>
            <a:picLocks noChangeAspect="1" noChangeArrowheads="1"/>
          </p:cNvPicPr>
          <p:nvPr/>
        </p:nvPicPr>
        <p:blipFill>
          <a:blip r:embed="rId3"/>
          <a:srcRect/>
          <a:stretch>
            <a:fillRect/>
          </a:stretch>
        </p:blipFill>
        <p:spPr bwMode="auto">
          <a:xfrm>
            <a:off x="1276350" y="1052513"/>
            <a:ext cx="6746875" cy="4679950"/>
          </a:xfrm>
          <a:prstGeom prst="rect">
            <a:avLst/>
          </a:prstGeom>
          <a:noFill/>
          <a:ln w="9525">
            <a:noFill/>
            <a:miter lim="800000"/>
            <a:headEnd/>
            <a:tailEnd/>
          </a:ln>
        </p:spPr>
      </p:pic>
      <p:sp>
        <p:nvSpPr>
          <p:cNvPr id="3" name="Zástupný symbol pro zápatí 2"/>
          <p:cNvSpPr>
            <a:spLocks noGrp="1"/>
          </p:cNvSpPr>
          <p:nvPr>
            <p:ph type="ftr" sz="quarter" idx="11"/>
          </p:nvPr>
        </p:nvSpPr>
        <p:spPr/>
        <p:txBody>
          <a:bodyPr/>
          <a:lstStyle/>
          <a:p>
            <a:pPr>
              <a:defRPr/>
            </a:pPr>
            <a:r>
              <a:rPr lang="cs-CZ" smtClean="0"/>
              <a:t>Historie Českého Boratína, Vlk, Josef, Vlk Vladislav, Vlková, Anna, 1.vyd. ,  Ústí n.L. , Forte 2000, ISBN 80-238-6214-6,s.99</a:t>
            </a:r>
            <a:endParaRPr lang="cs-CZ"/>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06437"/>
          </a:xfrm>
          <a:solidFill>
            <a:srgbClr val="FFFF00"/>
          </a:solidFill>
        </p:spPr>
        <p:txBody>
          <a:bodyPr rtlCol="0">
            <a:normAutofit fontScale="90000"/>
          </a:bodyPr>
          <a:lstStyle/>
          <a:p>
            <a:pPr fontAlgn="auto">
              <a:spcAft>
                <a:spcPts val="0"/>
              </a:spcAft>
              <a:defRPr/>
            </a:pPr>
            <a:r>
              <a:rPr lang="cs-CZ" dirty="0" smtClean="0"/>
              <a:t>České školství na Volyni</a:t>
            </a:r>
            <a:endParaRPr lang="cs-CZ" dirty="0"/>
          </a:p>
        </p:txBody>
      </p:sp>
      <p:pic>
        <p:nvPicPr>
          <p:cNvPr id="26626" name="Picture 2" descr="C:\Documents and Settings\VLASTNIK\Plocha\foto D5\Česká matice školská.jpg"/>
          <p:cNvPicPr>
            <a:picLocks noChangeAspect="1" noChangeArrowheads="1"/>
          </p:cNvPicPr>
          <p:nvPr/>
        </p:nvPicPr>
        <p:blipFill>
          <a:blip r:embed="rId3"/>
          <a:srcRect/>
          <a:stretch>
            <a:fillRect/>
          </a:stretch>
        </p:blipFill>
        <p:spPr bwMode="auto">
          <a:xfrm>
            <a:off x="2403475" y="908050"/>
            <a:ext cx="4184650" cy="5949950"/>
          </a:xfrm>
          <a:prstGeom prst="rect">
            <a:avLst/>
          </a:prstGeom>
          <a:noFill/>
          <a:ln w="9525">
            <a:noFill/>
            <a:miter lim="800000"/>
            <a:headEnd/>
            <a:tailEnd/>
          </a:ln>
        </p:spPr>
      </p:pic>
      <p:sp>
        <p:nvSpPr>
          <p:cNvPr id="26627" name="TextovéPole 2"/>
          <p:cNvSpPr txBox="1">
            <a:spLocks noChangeArrowheads="1"/>
          </p:cNvSpPr>
          <p:nvPr/>
        </p:nvSpPr>
        <p:spPr bwMode="auto">
          <a:xfrm>
            <a:off x="107950" y="2852738"/>
            <a:ext cx="1943100" cy="923925"/>
          </a:xfrm>
          <a:prstGeom prst="rect">
            <a:avLst/>
          </a:prstGeom>
          <a:noFill/>
          <a:ln w="9525">
            <a:noFill/>
            <a:miter lim="800000"/>
            <a:headEnd/>
            <a:tailEnd/>
          </a:ln>
        </p:spPr>
        <p:txBody>
          <a:bodyPr>
            <a:spAutoFit/>
          </a:bodyPr>
          <a:lstStyle/>
          <a:p>
            <a:r>
              <a:rPr lang="cs-CZ">
                <a:latin typeface="Calibri" pitchFamily="34" charset="0"/>
              </a:rPr>
              <a:t>Česká matice </a:t>
            </a:r>
          </a:p>
          <a:p>
            <a:r>
              <a:rPr lang="cs-CZ">
                <a:latin typeface="Calibri" pitchFamily="34" charset="0"/>
              </a:rPr>
              <a:t>Školská – založení na Volyni</a:t>
            </a:r>
          </a:p>
        </p:txBody>
      </p:sp>
      <p:sp>
        <p:nvSpPr>
          <p:cNvPr id="4" name="Zástupný symbol pro zápatí 3"/>
          <p:cNvSpPr>
            <a:spLocks noGrp="1"/>
          </p:cNvSpPr>
          <p:nvPr>
            <p:ph type="ftr" sz="quarter" idx="11"/>
          </p:nvPr>
        </p:nvSpPr>
        <p:spPr/>
        <p:txBody>
          <a:bodyPr/>
          <a:lstStyle/>
          <a:p>
            <a:pPr>
              <a:defRPr/>
            </a:pPr>
            <a:r>
              <a:rPr lang="cs-CZ" smtClean="0"/>
              <a:t>Huleč česká na Volyni, Obraz života v létech 1870 – 1947, Bonek,Jiří, Manová Danuše, Stárek,Václav, 1.vyd., Žatec, vlastní náklad 1992, s. 56</a:t>
            </a:r>
            <a:endParaRPr lang="cs-CZ"/>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Nadpis 1"/>
          <p:cNvSpPr>
            <a:spLocks noGrp="1"/>
          </p:cNvSpPr>
          <p:nvPr>
            <p:ph type="title"/>
          </p:nvPr>
        </p:nvSpPr>
        <p:spPr>
          <a:xfrm>
            <a:off x="457200" y="274638"/>
            <a:ext cx="8229600" cy="633412"/>
          </a:xfrm>
          <a:solidFill>
            <a:srgbClr val="FFFF00"/>
          </a:solidFill>
        </p:spPr>
        <p:txBody>
          <a:bodyPr/>
          <a:lstStyle/>
          <a:p>
            <a:r>
              <a:rPr lang="cs-CZ" sz="2400" smtClean="0"/>
              <a:t>České školství na Volyni</a:t>
            </a:r>
          </a:p>
        </p:txBody>
      </p:sp>
      <p:pic>
        <p:nvPicPr>
          <p:cNvPr id="28674" name="Picture 2"/>
          <p:cNvPicPr>
            <a:picLocks noChangeAspect="1" noChangeArrowheads="1"/>
          </p:cNvPicPr>
          <p:nvPr/>
        </p:nvPicPr>
        <p:blipFill>
          <a:blip r:embed="rId3"/>
          <a:srcRect/>
          <a:stretch>
            <a:fillRect/>
          </a:stretch>
        </p:blipFill>
        <p:spPr bwMode="auto">
          <a:xfrm>
            <a:off x="889000" y="981075"/>
            <a:ext cx="7092950" cy="5111750"/>
          </a:xfrm>
          <a:prstGeom prst="rect">
            <a:avLst/>
          </a:prstGeom>
          <a:noFill/>
          <a:ln w="9525">
            <a:noFill/>
            <a:miter lim="800000"/>
            <a:headEnd/>
            <a:tailEnd/>
          </a:ln>
        </p:spPr>
      </p:pic>
      <p:sp>
        <p:nvSpPr>
          <p:cNvPr id="3" name="Zástupný symbol pro zápatí 2"/>
          <p:cNvSpPr>
            <a:spLocks noGrp="1"/>
          </p:cNvSpPr>
          <p:nvPr>
            <p:ph type="ftr" sz="quarter" idx="11"/>
          </p:nvPr>
        </p:nvSpPr>
        <p:spPr>
          <a:xfrm>
            <a:off x="3132138" y="6108700"/>
            <a:ext cx="2895600" cy="365125"/>
          </a:xfrm>
        </p:spPr>
        <p:txBody>
          <a:bodyPr/>
          <a:lstStyle/>
          <a:p>
            <a:pPr>
              <a:defRPr/>
            </a:pPr>
            <a:r>
              <a:rPr lang="cs-CZ" dirty="0" smtClean="0"/>
              <a:t>Minulost zavátá časem, Kronika Českých </a:t>
            </a:r>
            <a:r>
              <a:rPr lang="cs-CZ" dirty="0" err="1" smtClean="0"/>
              <a:t>Dorohostají</a:t>
            </a:r>
            <a:r>
              <a:rPr lang="cs-CZ" dirty="0" smtClean="0"/>
              <a:t> a přilehlých osad </a:t>
            </a:r>
            <a:r>
              <a:rPr lang="cs-CZ" dirty="0" err="1" smtClean="0"/>
              <a:t>Libánovky</a:t>
            </a:r>
            <a:r>
              <a:rPr lang="cs-CZ" dirty="0" smtClean="0"/>
              <a:t> a Máslenky, </a:t>
            </a:r>
            <a:r>
              <a:rPr lang="cs-CZ" dirty="0" err="1" smtClean="0"/>
              <a:t>Širc</a:t>
            </a:r>
            <a:r>
              <a:rPr lang="cs-CZ" dirty="0" smtClean="0"/>
              <a:t>, Václav, </a:t>
            </a:r>
            <a:r>
              <a:rPr lang="cs-CZ" dirty="0" err="1" smtClean="0"/>
              <a:t>b.v</a:t>
            </a:r>
            <a:r>
              <a:rPr lang="cs-CZ" dirty="0" smtClean="0"/>
              <a:t>., ČSPB Louny, bez </a:t>
            </a:r>
            <a:r>
              <a:rPr lang="cs-CZ" dirty="0" err="1" smtClean="0"/>
              <a:t>r.v</a:t>
            </a:r>
            <a:r>
              <a:rPr lang="cs-CZ" dirty="0" smtClean="0"/>
              <a:t>., </a:t>
            </a:r>
            <a:r>
              <a:rPr lang="cs-CZ" dirty="0" err="1" smtClean="0"/>
              <a:t>obr.příl</a:t>
            </a:r>
            <a:r>
              <a:rPr lang="cs-CZ" dirty="0" smtClean="0"/>
              <a:t>.</a:t>
            </a:r>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Nadpis 1"/>
          <p:cNvSpPr>
            <a:spLocks noGrp="1"/>
          </p:cNvSpPr>
          <p:nvPr>
            <p:ph type="title"/>
          </p:nvPr>
        </p:nvSpPr>
        <p:spPr>
          <a:solidFill>
            <a:srgbClr val="FFFF00"/>
          </a:solidFill>
        </p:spPr>
        <p:txBody>
          <a:bodyPr/>
          <a:lstStyle/>
          <a:p>
            <a:r>
              <a:rPr lang="cs-CZ" smtClean="0"/>
              <a:t>České školství na Volyni</a:t>
            </a:r>
          </a:p>
        </p:txBody>
      </p:sp>
      <p:sp>
        <p:nvSpPr>
          <p:cNvPr id="30722" name="Zástupný symbol pro obsah 2"/>
          <p:cNvSpPr>
            <a:spLocks noGrp="1"/>
          </p:cNvSpPr>
          <p:nvPr>
            <p:ph idx="1"/>
          </p:nvPr>
        </p:nvSpPr>
        <p:spPr/>
        <p:txBody>
          <a:bodyPr/>
          <a:lstStyle/>
          <a:p>
            <a:pPr marL="0" indent="0">
              <a:buFont typeface="Arial" charset="0"/>
              <a:buNone/>
            </a:pPr>
            <a:endParaRPr lang="cs-CZ" smtClean="0">
              <a:solidFill>
                <a:srgbClr val="FF0000"/>
              </a:solidFill>
            </a:endParaRPr>
          </a:p>
          <a:p>
            <a:pPr marL="0" indent="0">
              <a:buFont typeface="Arial" charset="0"/>
              <a:buNone/>
            </a:pPr>
            <a:r>
              <a:rPr lang="cs-CZ" smtClean="0">
                <a:solidFill>
                  <a:srgbClr val="FF0000"/>
                </a:solidFill>
              </a:rPr>
              <a:t>Po prostudování informací z několika obcí promysli, jaký vztah měli Češi na Volyni ke vzdělání.</a:t>
            </a:r>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408</TotalTime>
  <Words>953</Words>
  <Application>Microsoft Office PowerPoint</Application>
  <PresentationFormat>Předvádění na obrazovce (4:3)</PresentationFormat>
  <Paragraphs>65</Paragraphs>
  <Slides>9</Slides>
  <Notes>7</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sady Office</vt:lpstr>
      <vt:lpstr>Prezentace aplikace PowerPoint</vt:lpstr>
      <vt:lpstr>České školství na Volyni</vt:lpstr>
      <vt:lpstr>České školství na Volyni</vt:lpstr>
      <vt:lpstr>České školství na Volyni</vt:lpstr>
      <vt:lpstr>České školství na Volyni</vt:lpstr>
      <vt:lpstr>České školství na Volyni</vt:lpstr>
      <vt:lpstr>České školství na Volyni</vt:lpstr>
      <vt:lpstr>České školství na Volyni</vt:lpstr>
      <vt:lpstr>České školství na Volyni</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Učitel</dc:creator>
  <cp:lastModifiedBy>Učitel</cp:lastModifiedBy>
  <cp:revision>59</cp:revision>
  <dcterms:modified xsi:type="dcterms:W3CDTF">2013-06-13T09:03:10Z</dcterms:modified>
</cp:coreProperties>
</file>