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90" r:id="rId2"/>
    <p:sldId id="257" r:id="rId3"/>
    <p:sldId id="285" r:id="rId4"/>
    <p:sldId id="258" r:id="rId5"/>
    <p:sldId id="291" r:id="rId6"/>
    <p:sldId id="259" r:id="rId7"/>
    <p:sldId id="272" r:id="rId8"/>
    <p:sldId id="286" r:id="rId9"/>
    <p:sldId id="287" r:id="rId10"/>
    <p:sldId id="288" r:id="rId11"/>
    <p:sldId id="282" r:id="rId12"/>
    <p:sldId id="262" r:id="rId13"/>
    <p:sldId id="279" r:id="rId14"/>
    <p:sldId id="284" r:id="rId15"/>
    <p:sldId id="271" r:id="rId16"/>
    <p:sldId id="267" r:id="rId17"/>
    <p:sldId id="292" r:id="rId18"/>
    <p:sldId id="270" r:id="rId19"/>
    <p:sldId id="281" r:id="rId20"/>
    <p:sldId id="268" r:id="rId21"/>
    <p:sldId id="269" r:id="rId22"/>
    <p:sldId id="289" r:id="rId23"/>
    <p:sldId id="273" r:id="rId24"/>
    <p:sldId id="274" r:id="rId25"/>
    <p:sldId id="275" r:id="rId26"/>
    <p:sldId id="276" r:id="rId27"/>
    <p:sldId id="277" r:id="rId28"/>
    <p:sldId id="278" r:id="rId2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C8DF04EC-C3A1-447D-B147-70C4F0643859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51FF4C97-08FD-4777-807E-11EC92DF44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0681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Huleč, Minulost zavátá,Kupičov,</a:t>
            </a:r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4147650-203E-4395-93F3-CA707023417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Češi na Volyni, základní informace,Hofman, Jiří, 2.upr.vyd., Praha, Volyň 1995, ISBN: 80-901872-1-1, s.18</a:t>
            </a:r>
          </a:p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E841C44-0EEC-4F40-B8AF-06E376CA786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Huleč česká na Volyni, Obraz života v létech 1870 – 1947, Bonek,Jiří, Manová Danuše, Stárek,Václav, 1.vyd., Žatec, vlastní náklad 1992,s.12</a:t>
            </a:r>
          </a:p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3936D58-4D17-429A-A772-F93C18BAC73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Huleč česká na Volyni, Obraz života v létech 1870 – 1947, Bonek,Jiří, Manová Danuše, Stárek,Václav, 1.vyd., Žatec, vlastní náklad 1992,s.7</a:t>
            </a:r>
          </a:p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632133B-7C2C-4CB5-9CC0-7A3DE904BCE1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Historie Českého Boratína, Vlk, Josef, Vlk Vladislav, Vlková, Anna, 1.vyd. ,  Ústí n.L. , Forte 2000, 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s.108</a:t>
            </a:r>
          </a:p>
        </p:txBody>
      </p:sp>
      <p:sp>
        <p:nvSpPr>
          <p:cNvPr id="225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6E83657-C010-4FB7-9DE3-4B170C732A6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Huleč česká na Volyni, Obraz života v létech 1870 – 1947, Bonek,Jiří, Manová Danuše, Stárek,Václav, 1.vyd., Žatec, vlastní náklad 1992, s. 49</a:t>
            </a:r>
          </a:p>
        </p:txBody>
      </p:sp>
      <p:sp>
        <p:nvSpPr>
          <p:cNvPr id="245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7B04719-98F5-4AD8-B1AA-B03C533F835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662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BEC2D62-9D16-4D3D-B5B8-B02B2C7B912E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Huleč,</a:t>
            </a:r>
          </a:p>
        </p:txBody>
      </p:sp>
      <p:sp>
        <p:nvSpPr>
          <p:cNvPr id="3174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4649648-7A69-497E-B5A3-CA00A3AE63B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Historie Českého Boratína, Vlk, Josef, Vlk Vladislav, Vlková, Anna, 1.vyd. ,  Ústí n.L. , Forte 2000, 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ISBN 80-238-6214-6, s. 56</a:t>
            </a:r>
          </a:p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379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A39F3D-C07D-4B52-B36C-30493DCECE4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Kupičov, jak nám o něm vyprávěli, fakta a jména, sest. Žáková, M.,Zápotocký,V.,Kytl,V., b.v.,Praha 1997,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 s. 54</a:t>
            </a:r>
          </a:p>
        </p:txBody>
      </p:sp>
      <p:sp>
        <p:nvSpPr>
          <p:cNvPr id="3584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68EF66D-CB12-4216-9864-3FF2A354343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Huleč česká na Volyni, Obraz života v létech 1870 – 1947, Bonek,Jiří, Manová Danuše, Stárek,Václav, 1.vyd., Žatec, vlastní náklad 1992, s.45</a:t>
            </a:r>
          </a:p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789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BCFA210-DB80-465E-AA70-EA017D39C1F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Huleč česká na Volyni, Obraz života v létech 1870 – 1947, Bonek,Jiří, Manová Danuše, Stárek,Václav, 1.vyd., Žatec, vlastní náklad 1992, s.47</a:t>
            </a:r>
          </a:p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993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5EFD94A-0401-4768-8095-B2B01A2E271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Huleč česká na Volyni, Obraz života v létech 1870 – 1947, Bonek,Jiří, Manová Danuše, Stárek,Václav, 1.vyd., Žatec, vlastní náklad 1992,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00B4D9A-D97E-44B7-942D-F5BB055F9E26}" type="slidenum">
              <a:rPr lang="cs-CZ" smtClean="0"/>
              <a:pPr>
                <a:defRPr/>
              </a:pPr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Huleč česká na Volyni, Obraz života v létech 1870 – 1947, Bonek,Jiří, Manová Danuše, Stárek,Václav, 1.vyd., Žatec, vlastní náklad 1992, s.46</a:t>
            </a:r>
          </a:p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9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DA7980F-5FEA-4E02-9F3F-802309461B8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1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Huleč</a:t>
            </a:r>
          </a:p>
        </p:txBody>
      </p:sp>
      <p:sp>
        <p:nvSpPr>
          <p:cNvPr id="450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3E7CFC6-2DE3-468F-8642-7E65BFF97BC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lnSpc>
                <a:spcPct val="115000"/>
              </a:lnSpc>
              <a:spcBef>
                <a:spcPct val="0"/>
              </a:spcBef>
              <a:spcAft>
                <a:spcPts val="1000"/>
              </a:spcAft>
            </a:pPr>
            <a:r>
              <a:rPr lang="cs-CZ" smtClean="0">
                <a:ea typeface="Calibri" pitchFamily="34" charset="0"/>
                <a:cs typeface="Times New Roman" pitchFamily="18" charset="0"/>
              </a:rPr>
              <a:t>Huleč česká na Volyni, Obraz života v létech 1870 – 1947, Bonek,Jiří, Manová Danuše, Stárek,Václav, 1.vyd., Žatec, vlastní náklad 1992, s. 50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471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52A5798-78A7-4B15-877F-5BF09E19DE4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27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Huleč česká na Volyni, Obraz života v létech 1870 – 1947, Bonek,Jiří, Manová Danuše, Stárek,Václav, 1.vyd., Žatec, vlastní náklad 1992, s.52</a:t>
            </a:r>
          </a:p>
        </p:txBody>
      </p:sp>
      <p:sp>
        <p:nvSpPr>
          <p:cNvPr id="501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26C61B3-A039-44FD-9B39-C39A596B410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32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Huleč česká na Volyni, Obraz života v létech 1870 – 1947, Bonek,Jiří, Manová Danuše, Stárek,Václav, 1.vyd., Žatec, vlastní náklad 1992, s.53</a:t>
            </a:r>
          </a:p>
        </p:txBody>
      </p:sp>
      <p:sp>
        <p:nvSpPr>
          <p:cNvPr id="5222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D19420-9BB8-46C2-9746-88A353E90FB1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837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Huleč česká na Volyni, Obraz života v létech 1870 – 1947, Bonek,Jiří, Manová Danuše, Stárek,Václav, 1.vyd., Žatec, vlastní náklad 1992, s.51</a:t>
            </a:r>
          </a:p>
        </p:txBody>
      </p:sp>
      <p:sp>
        <p:nvSpPr>
          <p:cNvPr id="5427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3821F7B-EE7B-40C6-9271-D61D685C0881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25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041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Huleč česká na Volyni, Obraz života v létech 1870 – 1947, Bonek,Jiří, Manová, Danuše, Stárek,Václav, 1.vyd., Žatec, vlastní náklad 1992, s.54</a:t>
            </a:r>
          </a:p>
        </p:txBody>
      </p:sp>
      <p:sp>
        <p:nvSpPr>
          <p:cNvPr id="5632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9FC0F15-A4D9-48E3-BB8E-915BE998DCA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26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246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Huleč česká na Volyni, Obraz života v létech 1870 – 1947, Bonek,Jiří, Manová, Danuše, Stárek,Václav, 1.vyd., Žatec, vlastní náklad 1992, s.55</a:t>
            </a:r>
          </a:p>
        </p:txBody>
      </p:sp>
      <p:sp>
        <p:nvSpPr>
          <p:cNvPr id="5837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80E13BE-8481-4869-BE95-8482DB72435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4A295B-EA07-4B74-862B-8995AD13B966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E179C-88C1-4768-94E1-906A5A8B24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036446-676A-4141-9E55-40855D6EC5FB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61AA7-325E-4678-B9A0-4EA22A84FB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6BCA3E-260C-4AA4-ADBA-3CEEC61A24A9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9F1B8C-916A-4C61-9CE9-52031BFA49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554DA3-560A-4328-A17F-8E66338310C4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0EC47-F4AA-4208-B035-71A4908A16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479EC8-DDD3-42D5-A6A3-C77273D09B7F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33B0E0-CB7E-4A76-8746-CDB9F0A73D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F4DF72-D86B-44AE-BC1A-6A44CA4B8F60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9A310-DA20-4E17-A3AD-FE13DFB10C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46C628-5266-418D-A922-E2BEA2CF1922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610312-47A4-488B-8B4A-B81C5D25DB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8F5588-81CB-41ED-B3A3-E2940D64B730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A5F608-98F1-470C-84B8-46FBCF4659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8A64F8-5B4A-4146-9CD6-1E24E257F70D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83B6A-A617-4FAC-8B88-60B53534CD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D6D60-2E85-4262-A963-BB1EB39247B3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E873CA-3954-497A-85B2-857B80812B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3CE3FD-6109-4AE4-B452-5456B856520F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02E02F-C657-4AE1-8EB4-895FB7F851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65ED160-3742-4E88-85E8-798EDAB3A9F4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E02EA0B-885C-4567-B2C4-4299EC7FF1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41"/>
          <p:cNvSpPr txBox="1">
            <a:spLocks noChangeArrowheads="1"/>
          </p:cNvSpPr>
          <p:nvPr/>
        </p:nvSpPr>
        <p:spPr bwMode="auto">
          <a:xfrm>
            <a:off x="4787900" y="1052513"/>
            <a:ext cx="2089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fontAlgn="auto">
              <a:spcBef>
                <a:spcPct val="50000"/>
              </a:spcBef>
              <a:spcAft>
                <a:spcPts val="0"/>
              </a:spcAft>
              <a:defRPr/>
            </a:pPr>
            <a:endParaRPr lang="cs-CZ" kern="0">
              <a:solidFill>
                <a:sysClr val="windowText" lastClr="000000"/>
              </a:solidFill>
              <a:latin typeface="+mn-lt"/>
            </a:endParaRPr>
          </a:p>
        </p:txBody>
      </p:sp>
      <p:sp>
        <p:nvSpPr>
          <p:cNvPr id="6" name="Text Box 42"/>
          <p:cNvSpPr txBox="1">
            <a:spLocks noChangeArrowheads="1"/>
          </p:cNvSpPr>
          <p:nvPr/>
        </p:nvSpPr>
        <p:spPr bwMode="auto">
          <a:xfrm>
            <a:off x="5148263" y="1000125"/>
            <a:ext cx="27368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fontAlgn="auto">
              <a:spcBef>
                <a:spcPct val="50000"/>
              </a:spcBef>
              <a:spcAft>
                <a:spcPts val="0"/>
              </a:spcAft>
              <a:defRPr/>
            </a:pPr>
            <a:r>
              <a:rPr lang="cs-CZ" kern="0" dirty="0">
                <a:solidFill>
                  <a:sysClr val="windowText" lastClr="000000"/>
                </a:solidFill>
                <a:latin typeface="+mn-lt"/>
              </a:rPr>
              <a:t>VY_32_INOVACE_295</a:t>
            </a:r>
            <a:endParaRPr lang="cs-CZ" kern="0" dirty="0">
              <a:solidFill>
                <a:srgbClr val="FF0000"/>
              </a:solidFill>
              <a:latin typeface="+mn-lt"/>
            </a:endParaRPr>
          </a:p>
        </p:txBody>
      </p:sp>
      <p:graphicFrame>
        <p:nvGraphicFramePr>
          <p:cNvPr id="7" name="Group 2"/>
          <p:cNvGraphicFramePr>
            <a:graphicFrameLocks noGrp="1"/>
          </p:cNvGraphicFramePr>
          <p:nvPr/>
        </p:nvGraphicFramePr>
        <p:xfrm>
          <a:off x="763588" y="1781175"/>
          <a:ext cx="7740650" cy="4903790"/>
        </p:xfrm>
        <a:graphic>
          <a:graphicData uri="http://schemas.openxmlformats.org/drawingml/2006/table">
            <a:tbl>
              <a:tblPr/>
              <a:tblGrid>
                <a:gridCol w="3040062"/>
                <a:gridCol w="4700588"/>
              </a:tblGrid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zev 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Z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kladn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kola a Mateřsk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kola Ploskovice, p.o., okres Litoměřice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CZ.1.07/1.4.00/21.1113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,Bold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„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Zlep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en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í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 kvality vzděl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v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n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í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 na Z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 a M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 Ploskovice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“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,Bold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slo a 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zev 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ablony kl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čov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aktivity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III/2 - Inovace a zkvalitněn</a:t>
                      </a:r>
                      <a:r>
                        <a:rPr kumimoji="0" lang="cs-CZ" sz="11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výuky prostřednictv</a:t>
                      </a:r>
                      <a:r>
                        <a:rPr kumimoji="0" lang="cs-CZ" sz="11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m ICT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zev ověřovan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ho materi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Česká kultura a spolky na Volyni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7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no autora výukov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 materi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lu 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Mgr. Danuše Manová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Datum, ve kter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 byl VM vytvořen: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10.5.2012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k, pro který je výukový materi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 určen: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8.r., 9.r.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7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vac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oblast, vzděl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vac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obor, tematický okruh, t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Člověk a společnost, dějepis 19.-20.stol.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list/anotace 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–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výstižný popis způsobu použit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výukov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 materi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lu ve výuce: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Poznej, jak Češi rozvíjeli kulturu na Volyni.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Form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t př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lohy na CD/DVD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PDF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8" name="Text Box 41"/>
          <p:cNvSpPr txBox="1">
            <a:spLocks noChangeArrowheads="1"/>
          </p:cNvSpPr>
          <p:nvPr/>
        </p:nvSpPr>
        <p:spPr bwMode="auto">
          <a:xfrm>
            <a:off x="4940300" y="1204913"/>
            <a:ext cx="2089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fontAlgn="auto">
              <a:spcBef>
                <a:spcPct val="50000"/>
              </a:spcBef>
              <a:spcAft>
                <a:spcPts val="0"/>
              </a:spcAft>
              <a:defRPr/>
            </a:pPr>
            <a:endParaRPr lang="cs-CZ" kern="0">
              <a:solidFill>
                <a:sysClr val="windowText" lastClr="000000"/>
              </a:solidFill>
              <a:latin typeface="+mn-lt"/>
            </a:endParaRPr>
          </a:p>
        </p:txBody>
      </p:sp>
      <p:pic>
        <p:nvPicPr>
          <p:cNvPr id="9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1" y="396810"/>
            <a:ext cx="4608512" cy="961564"/>
          </a:xfrm>
          <a:prstGeom prst="rect">
            <a:avLst/>
          </a:prstGeom>
          <a:solidFill>
            <a:srgbClr val="FFFFFF"/>
          </a:solidFill>
          <a:ln>
            <a:noFill/>
          </a:ln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mtClean="0"/>
              <a:t>Česká kultura na Volyni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539750" y="1196975"/>
            <a:ext cx="8229600" cy="5661025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z="1800" smtClean="0"/>
              <a:t>Jen se Češi dostali z nejhoršího, co se týče obživy a bydlení, začali myslet na kulturu.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1800" smtClean="0"/>
              <a:t>Huleč: Osvětovou práci vedl F. Kašpar.  Založil pěvecký spolek , ochotnický pěvecký  kroužek  a dětské divadélko a už v prvních létech byla v Hulči kapela. Později byla založena knihovna, do které byly získávány knihy z Čech.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1800" smtClean="0"/>
              <a:t>Po dvacetileté přestávce znovu obnovil F. Kašpar divadlo. Sál U Hvězdy příliš nevyhovoval, proto bylo rozhodnuto  přistavět u hostince nový sál. Přistavěn byl  během roku 1907.  První představení se konalo až za dva roky po namalování kulis bratry Parolky. Po představení následoval ples.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1800" smtClean="0"/>
              <a:t>Velké Dorohostaje: Do této obce si dokonce přistěhovalci přivezli kapelu založenou ve Vrčeni u Blatné v Čechách už roku 1857. Působila do roku 1944. Po návratu do Čech se už nesešla. Hráli nejen na zábavách, ale i v kostele. Mládež se podílela na církevním zpěvu. (Ani autor Širc nemá valné mínění o české zbožnosti.)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1800" smtClean="0"/>
              <a:t>I zde byla soukromá knihovna. Divadlo hráli už od  sedmdesátých let 19.stol. Pěvecký sbor působil od r. 1882  do odjezdu zpět do Čech v roce 1947. Největší rozvoj kultury byl až ve 20.století. Tehdy působilo také dechové kvinteto.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1800" smtClean="0"/>
              <a:t>Kupičov: Školní mládež vedená učitelem hrála divadlo. Fungoval kostelní evangelický  pěvecký sbor.</a:t>
            </a:r>
          </a:p>
          <a:p>
            <a:pPr marL="0" indent="0" eaLnBrk="1" hangingPunct="1">
              <a:buFont typeface="Arial" charset="0"/>
              <a:buNone/>
            </a:pPr>
            <a:endParaRPr lang="cs-CZ" sz="1600" smtClean="0"/>
          </a:p>
          <a:p>
            <a:pPr marL="0" indent="0" eaLnBrk="1" hangingPunct="1">
              <a:buFont typeface="Arial" charset="0"/>
              <a:buNone/>
            </a:pPr>
            <a:endParaRPr lang="cs-CZ" sz="16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mtClean="0"/>
              <a:t>České spolky na Volyni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5616575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endParaRPr lang="cs-CZ" sz="2000" smtClean="0"/>
          </a:p>
          <a:p>
            <a:pPr marL="0" indent="0" eaLnBrk="1" hangingPunct="1">
              <a:buFont typeface="Arial" charset="0"/>
              <a:buNone/>
            </a:pPr>
            <a:r>
              <a:rPr lang="cs-CZ" sz="2000" smtClean="0"/>
              <a:t>„ Aktivní spolková činnost byla záležitostí především mladých. Starší se spíše věnovali jejímu organizování. Je s podivem, kde brali chuť a čas ke kulturní činnosti, zvážíme-li, že naprostá většina Volyňských Čechů byli zemědělci, kteří usilovně pracovali po celý rok s výjimkou krátkého období v zimě a přede žněmi. Nebylo přitom výjimkou, že dívka či jinoch v mnohých českých obcích již od svých 17 – 18 let hráli až ve 13 – 15 divadelních představeních.“</a:t>
            </a:r>
          </a:p>
          <a:p>
            <a:pPr marL="0" indent="0" eaLnBrk="1" hangingPunct="1">
              <a:buFont typeface="Arial" charset="0"/>
              <a:buNone/>
            </a:pPr>
            <a:endParaRPr lang="cs-CZ" sz="2000" smtClean="0"/>
          </a:p>
          <a:p>
            <a:pPr marL="0" indent="0" eaLnBrk="1" hangingPunct="1">
              <a:buFont typeface="Arial" charset="0"/>
              <a:buNone/>
            </a:pPr>
            <a:r>
              <a:rPr lang="cs-CZ" sz="2000" smtClean="0"/>
              <a:t>„V českých obcích na celé Volyni do r. 1939 působilo: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000" smtClean="0"/>
              <a:t>28 sokolských jednot		107 kapel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000" smtClean="0"/>
              <a:t>103 hasičských sborů		32 knihovny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000" smtClean="0"/>
              <a:t>55 divadelních kroužků a bylo vybudováno kolem 70 objektů, kde se konala divadelní představení, společenské zábavy, sportovní nácviky apod.“ s.18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Češi na Volyni, základní informace,Hofman, Jiří, 2.upr.vyd., Praha, Volyň 1995, ISBN: 80-901872-1-1, s.18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z="2400" smtClean="0"/>
              <a:t>Česká kultura na Volyni</a:t>
            </a:r>
          </a:p>
        </p:txBody>
      </p:sp>
      <p:sp>
        <p:nvSpPr>
          <p:cNvPr id="19458" name="TextovéPole 2"/>
          <p:cNvSpPr txBox="1">
            <a:spLocks noChangeArrowheads="1"/>
          </p:cNvSpPr>
          <p:nvPr/>
        </p:nvSpPr>
        <p:spPr bwMode="auto">
          <a:xfrm>
            <a:off x="1360488" y="6472238"/>
            <a:ext cx="35290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Kapela mladých Huleč</a:t>
            </a:r>
          </a:p>
        </p:txBody>
      </p:sp>
      <p:pic>
        <p:nvPicPr>
          <p:cNvPr id="1945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650" y="1052513"/>
            <a:ext cx="7600950" cy="506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851275" y="6311900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dirty="0" err="1" smtClean="0"/>
              <a:t>Huleč</a:t>
            </a:r>
            <a:r>
              <a:rPr lang="cs-CZ" dirty="0" smtClean="0"/>
              <a:t> česká na Volyni, Obraz života v létech 1870 – 1947, </a:t>
            </a:r>
            <a:r>
              <a:rPr lang="cs-CZ" dirty="0" err="1" smtClean="0"/>
              <a:t>Bonek,Jiří</a:t>
            </a:r>
            <a:r>
              <a:rPr lang="cs-CZ" dirty="0" smtClean="0"/>
              <a:t>, Manová Danuše, </a:t>
            </a:r>
            <a:r>
              <a:rPr lang="cs-CZ" dirty="0" err="1" smtClean="0"/>
              <a:t>Stárek,Václav</a:t>
            </a:r>
            <a:r>
              <a:rPr lang="cs-CZ" dirty="0" smtClean="0"/>
              <a:t>, 1.vyd., Žatec, vlastní náklad 1992,s.12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19163" y="908050"/>
            <a:ext cx="7342187" cy="521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z="2400" smtClean="0"/>
              <a:t>Česká kultura na Volyni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Huleč česká na Volyni, Obraz života v létech 1870 – 1947, Bonek,Jiří, Manová Danuše, Stárek,Václav, 1.vyd., Žatec, vlastní náklad 1992,s,7</a:t>
            </a:r>
            <a:endParaRPr lang="cs-CZ"/>
          </a:p>
        </p:txBody>
      </p:sp>
      <p:sp>
        <p:nvSpPr>
          <p:cNvPr id="21508" name="TextovéPole 5"/>
          <p:cNvSpPr txBox="1">
            <a:spLocks noChangeArrowheads="1"/>
          </p:cNvSpPr>
          <p:nvPr/>
        </p:nvSpPr>
        <p:spPr bwMode="auto">
          <a:xfrm>
            <a:off x="0" y="6127750"/>
            <a:ext cx="305911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Pěvecký spolek Dalibor </a:t>
            </a:r>
          </a:p>
          <a:p>
            <a:r>
              <a:rPr lang="cs-CZ"/>
              <a:t>v Hulči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z="2400" smtClean="0"/>
              <a:t>Česká kultura na Volyni</a:t>
            </a:r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38400" y="990600"/>
            <a:ext cx="4038600" cy="532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5" name="TextovéPole 2"/>
          <p:cNvSpPr txBox="1">
            <a:spLocks noChangeArrowheads="1"/>
          </p:cNvSpPr>
          <p:nvPr/>
        </p:nvSpPr>
        <p:spPr bwMode="auto">
          <a:xfrm>
            <a:off x="395288" y="3284538"/>
            <a:ext cx="18002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Boratín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Historie Českého Boratína, Vlk, Josef, Vlk Vladislav, Vlková, Anna, 1.vyd. ,  Ústí n.L. , Forte 2000, s.108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mtClean="0"/>
              <a:t>Česká kultura na Volyni</a:t>
            </a:r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76600" y="1751013"/>
            <a:ext cx="3198813" cy="4930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3" name="TextovéPole 3"/>
          <p:cNvSpPr txBox="1">
            <a:spLocks noChangeArrowheads="1"/>
          </p:cNvSpPr>
          <p:nvPr/>
        </p:nvSpPr>
        <p:spPr bwMode="auto">
          <a:xfrm>
            <a:off x="395288" y="2205038"/>
            <a:ext cx="24479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Titulní list knihy z hulečské knihovny.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71450" y="6237288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dirty="0" err="1" smtClean="0"/>
              <a:t>Huleč</a:t>
            </a:r>
            <a:r>
              <a:rPr lang="cs-CZ" dirty="0" smtClean="0"/>
              <a:t> česká na Volyni, Obraz života v létech 1870 – 1947, </a:t>
            </a:r>
            <a:r>
              <a:rPr lang="cs-CZ" dirty="0" err="1" smtClean="0"/>
              <a:t>Bonek,Jiří</a:t>
            </a:r>
            <a:r>
              <a:rPr lang="cs-CZ" dirty="0" smtClean="0"/>
              <a:t>, Manová Danuše, </a:t>
            </a:r>
            <a:r>
              <a:rPr lang="cs-CZ" dirty="0" err="1" smtClean="0"/>
              <a:t>Stárek,Václav</a:t>
            </a:r>
            <a:r>
              <a:rPr lang="cs-CZ" dirty="0" smtClean="0"/>
              <a:t>, 1.vyd., Žatec, vlastní náklad 1992, s. 49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51050" y="1779588"/>
            <a:ext cx="5218113" cy="3995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0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mtClean="0"/>
              <a:t>Česká kultura na Volyni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Dějiny Volyňských Čechů II., (1914 – 1945), Vaculík, Jaroslav, 1.vyd., SČVP 1998, ISBN:80-901878-8-9, s.180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mtClean="0"/>
              <a:t>Česká kultura na Volyni</a:t>
            </a:r>
          </a:p>
        </p:txBody>
      </p:sp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1862138"/>
            <a:ext cx="5345113" cy="3943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Dějiny Volyňských Čechů II., (1914 – 1945), Vaculík, Jaroslav, 1.vyd., SČVP 1998, ISBN:80-901878-8-9,s.181</a:t>
            </a:r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1484313"/>
            <a:ext cx="6157912" cy="431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mtClean="0"/>
              <a:t>Česká kultura na Volyni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Dějiny Volyňských Čechů II., (1914 – 1945), Vaculík, Jaroslav, 1.vyd., SČVP 1998, ISBN:80-901878-8-9,s.181</a:t>
            </a:r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mtClean="0"/>
              <a:t>České spolky na Volyni</a:t>
            </a:r>
          </a:p>
        </p:txBody>
      </p:sp>
      <p:sp>
        <p:nvSpPr>
          <p:cNvPr id="31746" name="Zástupný symbol pro obsah 2"/>
          <p:cNvSpPr>
            <a:spLocks noGrp="1"/>
          </p:cNvSpPr>
          <p:nvPr>
            <p:ph idx="1"/>
          </p:nvPr>
        </p:nvSpPr>
        <p:spPr>
          <a:xfrm>
            <a:off x="468313" y="2205038"/>
            <a:ext cx="8229600" cy="4525962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mtClean="0"/>
              <a:t>Kulturní aktivity v českých volyňských obcích byly vesměs  amatérské. 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Jakými druhy umění se na Volyni naši předkové bavili?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mtClean="0"/>
              <a:t>České spolky na Volyni</a:t>
            </a:r>
          </a:p>
        </p:txBody>
      </p:sp>
      <p:sp>
        <p:nvSpPr>
          <p:cNvPr id="32770" name="Zástupný symbol pro obsah 2"/>
          <p:cNvSpPr>
            <a:spLocks noGrp="1"/>
          </p:cNvSpPr>
          <p:nvPr>
            <p:ph idx="1"/>
          </p:nvPr>
        </p:nvSpPr>
        <p:spPr>
          <a:xfrm>
            <a:off x="468313" y="1484313"/>
            <a:ext cx="8229600" cy="4525962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z="2000" smtClean="0"/>
              <a:t>Nejvýznamnějším spolkem byli na Volyni hasiči, kteří dokázali bavit sebe i ostatní, ale jejichž hlavní činností byla záchrana životů a majetku spoluobčanů.  Byly to nejváženější spolky. Svou akceschopnost udržovali účastí v oficiálních soutěžích.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000" smtClean="0"/>
              <a:t>V Hulči vznikl  spolek hasičů v r. 1908 po velkém ohni  v obci Hlupanině vzdálené asi 5 km od Hulče. Kolem roku 1925 měli hasiči 36 členů. 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000" smtClean="0"/>
              <a:t>Oslav  svěcení zbrojnice  v roce 1925 se zúčastnily další hasičské sbory, některé s vlastními kapelami. Před vsí je vítal jeden z hasičů na černém hřebci, doprovodil je na seřadiště, kde je vítala hulečská kapela a bylo připravené občerstvení. Praporečník v doprovodu dvou hasičů vyzvedl prapor a pak šel v čele průvodu, který byl asi kilometr dlouhý a mířil do kostela. Hasiči měli pracovní a slavnostní uniformy, které šili místní krejčí.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000" smtClean="0"/>
              <a:t>V době první světové války  měla prapor schovaný v Kyjevě vyšívačka, která  ho původně vyšila. Prapor se vrátil  tajně v roce 1925 na slavnostní svěcení nové zbrojnice. Tajně proto, že Kyjev leží na východní Volyni, která po válce připadla Sovětskému svazu (bývalému Rusku) a západní Volyň Polsku. Přes hranice se nesmělo nic převážet.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mtClean="0"/>
              <a:t>České spolky na Volyni</a:t>
            </a:r>
          </a:p>
        </p:txBody>
      </p:sp>
      <p:pic>
        <p:nvPicPr>
          <p:cNvPr id="3481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3225" y="1339850"/>
            <a:ext cx="3298825" cy="2578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19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51275" y="3429000"/>
            <a:ext cx="4829175" cy="326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20" name="TextovéPole 3"/>
          <p:cNvSpPr txBox="1">
            <a:spLocks noChangeArrowheads="1"/>
          </p:cNvSpPr>
          <p:nvPr/>
        </p:nvSpPr>
        <p:spPr bwMode="auto">
          <a:xfrm>
            <a:off x="4932363" y="1412875"/>
            <a:ext cx="19431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Boratín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03225" y="6165850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Historie Českého </a:t>
            </a:r>
            <a:r>
              <a:rPr lang="cs-CZ" dirty="0" err="1" smtClean="0"/>
              <a:t>Boratína</a:t>
            </a:r>
            <a:r>
              <a:rPr lang="cs-CZ" dirty="0" smtClean="0"/>
              <a:t>, Vlk, Josef, Vlk Vladislav, Vlková, Anna, 1.vyd. ,  Ústí </a:t>
            </a:r>
            <a:r>
              <a:rPr lang="cs-CZ" dirty="0" err="1" smtClean="0"/>
              <a:t>n.L.</a:t>
            </a:r>
            <a:r>
              <a:rPr lang="cs-CZ" dirty="0" smtClean="0"/>
              <a:t> , Forte 2000, ISBN 80-238-6214-6.s.56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mtClean="0"/>
              <a:t>České spolky na Volyni</a:t>
            </a:r>
          </a:p>
        </p:txBody>
      </p:sp>
      <p:pic>
        <p:nvPicPr>
          <p:cNvPr id="3686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24075" y="1628775"/>
            <a:ext cx="5803900" cy="445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67" name="TextovéPole 3"/>
          <p:cNvSpPr txBox="1">
            <a:spLocks noChangeArrowheads="1"/>
          </p:cNvSpPr>
          <p:nvPr/>
        </p:nvSpPr>
        <p:spPr bwMode="auto">
          <a:xfrm>
            <a:off x="250825" y="2133600"/>
            <a:ext cx="17287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Kupičov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Kupičov, jak nám o něm vyprávěli, fakta a jména, sest. Žáková, M.,Zápotocký,V.,Kytl,V., b.v.,Praha 1997,s.58</a:t>
            </a:r>
            <a:endParaRPr lang="cs-CZ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5300" y="260350"/>
            <a:ext cx="8229600" cy="288925"/>
          </a:xfrm>
          <a:solidFill>
            <a:srgbClr val="FFC000"/>
          </a:solid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Česká kultura na Volyni</a:t>
            </a:r>
            <a:endParaRPr lang="cs-CZ" sz="2400" dirty="0"/>
          </a:p>
        </p:txBody>
      </p:sp>
      <p:pic>
        <p:nvPicPr>
          <p:cNvPr id="3891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79588" y="620713"/>
            <a:ext cx="6961187" cy="511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915" name="TextovéPole 3"/>
          <p:cNvSpPr txBox="1">
            <a:spLocks noChangeArrowheads="1"/>
          </p:cNvSpPr>
          <p:nvPr/>
        </p:nvSpPr>
        <p:spPr bwMode="auto">
          <a:xfrm>
            <a:off x="250825" y="3284538"/>
            <a:ext cx="129698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Hasiči  před</a:t>
            </a:r>
          </a:p>
          <a:p>
            <a:r>
              <a:rPr lang="cs-CZ">
                <a:latin typeface="Calibri" pitchFamily="34" charset="0"/>
              </a:rPr>
              <a:t>starou zbrojnicí</a:t>
            </a:r>
          </a:p>
          <a:p>
            <a:r>
              <a:rPr lang="cs-CZ">
                <a:latin typeface="Calibri" pitchFamily="34" charset="0"/>
              </a:rPr>
              <a:t>Huleč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Huleč česká na Volyni, Obraz života v létech 1870 – 1947, Bonek,Jiří, Manová Danuše, Stárek,Václav, 1.vyd., Žatec, vlastní náklad 1992, s.45</a:t>
            </a:r>
            <a:endParaRPr lang="cs-CZ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75"/>
          </a:xfrm>
          <a:solidFill>
            <a:srgbClr val="FFC000"/>
          </a:solid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České spolky na Volyni</a:t>
            </a:r>
            <a:endParaRPr lang="cs-CZ" sz="2400" dirty="0"/>
          </a:p>
        </p:txBody>
      </p:sp>
      <p:pic>
        <p:nvPicPr>
          <p:cNvPr id="4096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8175" y="692150"/>
            <a:ext cx="7837488" cy="4905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63" name="TextovéPole 4"/>
          <p:cNvSpPr txBox="1">
            <a:spLocks noChangeArrowheads="1"/>
          </p:cNvSpPr>
          <p:nvPr/>
        </p:nvSpPr>
        <p:spPr bwMode="auto">
          <a:xfrm>
            <a:off x="-1116013" y="5589588"/>
            <a:ext cx="1116013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Hasiči Huleč</a:t>
            </a:r>
          </a:p>
          <a:p>
            <a:r>
              <a:rPr lang="cs-CZ">
                <a:latin typeface="Calibri" pitchFamily="34" charset="0"/>
              </a:rPr>
              <a:t>před</a:t>
            </a:r>
          </a:p>
          <a:p>
            <a:r>
              <a:rPr lang="cs-CZ">
                <a:latin typeface="Calibri" pitchFamily="34" charset="0"/>
              </a:rPr>
              <a:t>Českým</a:t>
            </a:r>
          </a:p>
          <a:p>
            <a:r>
              <a:rPr lang="cs-CZ">
                <a:latin typeface="Calibri" pitchFamily="34" charset="0"/>
              </a:rPr>
              <a:t>klubem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09913" y="6145213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dirty="0" err="1" smtClean="0"/>
              <a:t>Huleč</a:t>
            </a:r>
            <a:r>
              <a:rPr lang="cs-CZ" dirty="0" smtClean="0"/>
              <a:t> česká na Volyni, Obraz života v létech 1870 – 1947, </a:t>
            </a:r>
            <a:r>
              <a:rPr lang="cs-CZ" dirty="0" err="1" smtClean="0"/>
              <a:t>Bonek,Jiří</a:t>
            </a:r>
            <a:r>
              <a:rPr lang="cs-CZ" dirty="0" smtClean="0"/>
              <a:t>, Manová Danuše, </a:t>
            </a:r>
            <a:r>
              <a:rPr lang="cs-CZ" dirty="0" err="1" smtClean="0"/>
              <a:t>Stárek,Václav</a:t>
            </a:r>
            <a:r>
              <a:rPr lang="cs-CZ" dirty="0" smtClean="0"/>
              <a:t>, 1.vyd., Žatec, vlastní náklad 1992, s.47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7512"/>
          </a:xfrm>
          <a:solidFill>
            <a:srgbClr val="FFC000"/>
          </a:solid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České spolky na Volyni</a:t>
            </a:r>
            <a:endParaRPr lang="cs-CZ" sz="2400" dirty="0"/>
          </a:p>
        </p:txBody>
      </p:sp>
      <p:pic>
        <p:nvPicPr>
          <p:cNvPr id="4301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" y="781050"/>
            <a:ext cx="7970837" cy="529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011" name="TextovéPole 4"/>
          <p:cNvSpPr txBox="1">
            <a:spLocks noChangeArrowheads="1"/>
          </p:cNvSpPr>
          <p:nvPr/>
        </p:nvSpPr>
        <p:spPr bwMode="auto">
          <a:xfrm>
            <a:off x="107950" y="6165850"/>
            <a:ext cx="30241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Vyšívačka hulečského hasičského praporu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Huleč česká na Volyni, Obraz života v létech 1870 – 1947, Bonek,Jiří, Manová Danuše, Stárek,Václav, 1.vyd., Žatec, vlastní náklad 1992, s.11</a:t>
            </a:r>
            <a:endParaRPr lang="cs-CZ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7512"/>
          </a:xfrm>
          <a:solidFill>
            <a:srgbClr val="FFC000"/>
          </a:solid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České spolky na Volyni</a:t>
            </a:r>
            <a:endParaRPr lang="cs-CZ" sz="2400" dirty="0"/>
          </a:p>
        </p:txBody>
      </p:sp>
      <p:pic>
        <p:nvPicPr>
          <p:cNvPr id="4505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41425" y="765175"/>
            <a:ext cx="7551738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059" name="TextovéPole 3"/>
          <p:cNvSpPr txBox="1">
            <a:spLocks noChangeArrowheads="1"/>
          </p:cNvSpPr>
          <p:nvPr/>
        </p:nvSpPr>
        <p:spPr bwMode="auto">
          <a:xfrm>
            <a:off x="0" y="4581525"/>
            <a:ext cx="14763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Hasičský prapor</a:t>
            </a:r>
          </a:p>
          <a:p>
            <a:r>
              <a:rPr lang="cs-CZ">
                <a:latin typeface="Calibri" pitchFamily="34" charset="0"/>
              </a:rPr>
              <a:t>obě strany</a:t>
            </a:r>
          </a:p>
          <a:p>
            <a:r>
              <a:rPr lang="cs-CZ">
                <a:latin typeface="Calibri" pitchFamily="34" charset="0"/>
              </a:rPr>
              <a:t>Huleč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Huleč česká na Volyni, Obraz života v létech 1870 – 1947, Bonek,Jiří, Manová Danuše, Stárek,Václav, 1.vyd., Žatec, vlastní náklad 1992, s.46</a:t>
            </a:r>
            <a:endParaRPr lang="cs-CZ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mtClean="0"/>
              <a:t>České spolky na Volyni</a:t>
            </a:r>
          </a:p>
        </p:txBody>
      </p:sp>
      <p:sp>
        <p:nvSpPr>
          <p:cNvPr id="47106" name="Zástupný symbol pro obsah 2"/>
          <p:cNvSpPr>
            <a:spLocks noGrp="1"/>
          </p:cNvSpPr>
          <p:nvPr>
            <p:ph idx="1"/>
          </p:nvPr>
        </p:nvSpPr>
        <p:spPr>
          <a:xfrm>
            <a:off x="323850" y="1628775"/>
            <a:ext cx="8229600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z="1800" smtClean="0">
                <a:solidFill>
                  <a:srgbClr val="FF0000"/>
                </a:solidFill>
              </a:rPr>
              <a:t>Popiš obě strany praporu dle předchozího fota a pak si porovnej výsledek s textem skrytým pod modrým obdélníkem.</a:t>
            </a:r>
          </a:p>
          <a:p>
            <a:pPr marL="0" indent="0" eaLnBrk="1" hangingPunct="1">
              <a:buFont typeface="Arial" charset="0"/>
              <a:buNone/>
            </a:pPr>
            <a:endParaRPr lang="cs-CZ" sz="1800" smtClean="0"/>
          </a:p>
          <a:p>
            <a:pPr marL="0" indent="0" eaLnBrk="1" hangingPunct="1">
              <a:buFont typeface="Arial" charset="0"/>
              <a:buNone/>
            </a:pPr>
            <a:endParaRPr lang="cs-CZ" sz="1800" smtClean="0"/>
          </a:p>
          <a:p>
            <a:pPr marL="0" indent="0" eaLnBrk="1" hangingPunct="1">
              <a:buFont typeface="Arial" charset="0"/>
              <a:buNone/>
            </a:pPr>
            <a:endParaRPr lang="cs-CZ" sz="1800" smtClean="0"/>
          </a:p>
          <a:p>
            <a:pPr marL="0" indent="0" eaLnBrk="1" hangingPunct="1">
              <a:buFont typeface="Arial" charset="0"/>
              <a:buNone/>
            </a:pPr>
            <a:endParaRPr lang="cs-CZ" sz="1800" smtClean="0"/>
          </a:p>
          <a:p>
            <a:pPr marL="0" indent="0" eaLnBrk="1" hangingPunct="1">
              <a:buFont typeface="Arial" charset="0"/>
              <a:buNone/>
            </a:pPr>
            <a:endParaRPr lang="cs-CZ" sz="1800" smtClean="0"/>
          </a:p>
          <a:p>
            <a:pPr marL="0" indent="0" eaLnBrk="1" hangingPunct="1">
              <a:buFont typeface="Arial" charset="0"/>
              <a:buNone/>
            </a:pPr>
            <a:r>
              <a:rPr lang="cs-CZ" sz="1800" smtClean="0"/>
              <a:t>Huleč: „Prapor byl ze sukna oboustranně vyšitého hedvábím. Na jedné straně byl nápis v červeném poli:“ Sbor dobrovolných hasičů v Hulči 1908“, na druhé straně  v bílém poli mezi lipovými ratolestmi přilba, žebřík, hák a sekyra. Po celém obvodu na obou stranách byly vyšity šlehající plameny… Vše vyšila dcera Františka Kašpara, Anděla, provdaná Kovandová.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1800" smtClean="0"/>
              <a:t>Žerď praporu byla použita z původního praporu pěveckého kroužku.“</a:t>
            </a:r>
          </a:p>
        </p:txBody>
      </p:sp>
      <p:sp>
        <p:nvSpPr>
          <p:cNvPr id="5" name="Obdélník 4"/>
          <p:cNvSpPr/>
          <p:nvPr/>
        </p:nvSpPr>
        <p:spPr>
          <a:xfrm>
            <a:off x="153988" y="3573463"/>
            <a:ext cx="8858250" cy="22320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mtClean="0"/>
              <a:t>České spolky na Volyni</a:t>
            </a:r>
          </a:p>
        </p:txBody>
      </p:sp>
      <p:sp>
        <p:nvSpPr>
          <p:cNvPr id="481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 eaLnBrk="1" hangingPunct="1">
              <a:buFont typeface="Arial" charset="0"/>
              <a:buNone/>
            </a:pPr>
            <a:r>
              <a:rPr lang="cs-CZ" smtClean="0"/>
              <a:t>Sokol</a:t>
            </a:r>
          </a:p>
          <a:p>
            <a:pPr marL="0" indent="0" eaLnBrk="1" hangingPunct="1">
              <a:buFont typeface="Arial" charset="0"/>
              <a:buNone/>
            </a:pPr>
            <a:endParaRPr lang="cs-CZ" sz="1200" smtClean="0"/>
          </a:p>
          <a:p>
            <a:pPr marL="0" indent="0" eaLnBrk="1" hangingPunct="1">
              <a:buFont typeface="Arial" charset="0"/>
              <a:buNone/>
            </a:pPr>
            <a:endParaRPr lang="cs-CZ" sz="1800" smtClean="0"/>
          </a:p>
          <a:p>
            <a:pPr marL="0" indent="0" eaLnBrk="1" hangingPunct="1">
              <a:buFont typeface="Arial" charset="0"/>
              <a:buNone/>
            </a:pPr>
            <a:endParaRPr lang="cs-CZ" sz="1800" smtClean="0"/>
          </a:p>
          <a:p>
            <a:pPr marL="0" indent="0" eaLnBrk="1" hangingPunct="1">
              <a:buFont typeface="Arial" charset="0"/>
              <a:buNone/>
            </a:pPr>
            <a:endParaRPr lang="cs-CZ" sz="1800" smtClean="0"/>
          </a:p>
          <a:p>
            <a:pPr marL="0" indent="0" eaLnBrk="1" hangingPunct="1">
              <a:buFont typeface="Arial" charset="0"/>
              <a:buNone/>
            </a:pPr>
            <a:endParaRPr lang="cs-CZ" sz="1800" smtClean="0"/>
          </a:p>
          <a:p>
            <a:pPr marL="0" indent="0" eaLnBrk="1" hangingPunct="1">
              <a:buFont typeface="Arial" charset="0"/>
              <a:buNone/>
            </a:pPr>
            <a:endParaRPr lang="cs-CZ" sz="1800" smtClean="0"/>
          </a:p>
          <a:p>
            <a:pPr marL="0" indent="0" eaLnBrk="1" hangingPunct="1">
              <a:buFont typeface="Arial" charset="0"/>
              <a:buNone/>
            </a:pPr>
            <a:endParaRPr lang="cs-CZ" sz="1800" smtClean="0"/>
          </a:p>
          <a:p>
            <a:pPr marL="0" indent="0" eaLnBrk="1" hangingPunct="1">
              <a:buFont typeface="Arial" charset="0"/>
              <a:buNone/>
            </a:pPr>
            <a:r>
              <a:rPr lang="cs-CZ" sz="2400" smtClean="0"/>
              <a:t>V Hulči byl založen Sokol v roce 1930 pod dojmem všesokolského sletu v Praze, na který jela z Volyně výprava diváků. Sokol se zabýval odbíjenou, lehkou atletikou a fotbalem.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mtClean="0"/>
              <a:t>České spolky na Volyni</a:t>
            </a:r>
          </a:p>
        </p:txBody>
      </p:sp>
      <p:pic>
        <p:nvPicPr>
          <p:cNvPr id="5017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35150" y="1916113"/>
            <a:ext cx="5267325" cy="381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Huleč česká na Volyni, Obraz života v létech 1870 – 1947, Bonek,Jiří, Manová Danuše, Stárek,Václav, 1.vyd., Žatec, vlastní náklad 1992, s. 50</a:t>
            </a:r>
            <a:endParaRPr lang="cs-CZ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mtClean="0"/>
              <a:t>České spolky na Volyni</a:t>
            </a:r>
          </a:p>
        </p:txBody>
      </p:sp>
      <p:pic>
        <p:nvPicPr>
          <p:cNvPr id="52226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1412875"/>
            <a:ext cx="6202362" cy="454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Dějiny Volyňských Čechů II., (1914 – 1945), Vaculík, Jaroslav, 1.vyd., SČVP 1998, ISBN:80-901878-8-9,s.176</a:t>
            </a:r>
            <a:endParaRPr lang="cs-CZ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mtClean="0"/>
              <a:t>České spolky na Volyni</a:t>
            </a:r>
          </a:p>
        </p:txBody>
      </p:sp>
      <p:pic>
        <p:nvPicPr>
          <p:cNvPr id="532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51050" y="1720850"/>
            <a:ext cx="6246813" cy="4129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3251" name="TextovéPole 3"/>
          <p:cNvSpPr txBox="1">
            <a:spLocks noChangeArrowheads="1"/>
          </p:cNvSpPr>
          <p:nvPr/>
        </p:nvSpPr>
        <p:spPr bwMode="auto">
          <a:xfrm>
            <a:off x="107950" y="1989138"/>
            <a:ext cx="17272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Sokol</a:t>
            </a:r>
          </a:p>
          <a:p>
            <a:r>
              <a:rPr lang="cs-CZ">
                <a:latin typeface="Calibri" pitchFamily="34" charset="0"/>
              </a:rPr>
              <a:t>cvičení žákyň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Huleč česká na Volyni, Obraz života v létech 1870 – 1947, Bonek,Jiří, Manová Danuše, Stárek,Václav, 1.vyd., Žatec, vlastní náklad 1992, s.52</a:t>
            </a:r>
            <a:endParaRPr lang="cs-CZ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mtClean="0"/>
              <a:t>České spolky na Volyni</a:t>
            </a:r>
          </a:p>
        </p:txBody>
      </p:sp>
      <p:pic>
        <p:nvPicPr>
          <p:cNvPr id="5529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68538" y="1844675"/>
            <a:ext cx="6311900" cy="4067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5299" name="TextovéPole 3"/>
          <p:cNvSpPr txBox="1">
            <a:spLocks noChangeArrowheads="1"/>
          </p:cNvSpPr>
          <p:nvPr/>
        </p:nvSpPr>
        <p:spPr bwMode="auto">
          <a:xfrm>
            <a:off x="250825" y="2205038"/>
            <a:ext cx="18732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Sokol</a:t>
            </a:r>
          </a:p>
          <a:p>
            <a:r>
              <a:rPr lang="cs-CZ">
                <a:latin typeface="Calibri" pitchFamily="34" charset="0"/>
              </a:rPr>
              <a:t>Cvičení žen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Huleč česká na Volyni, Obraz života v létech 1870 – 1947, Bonek,Jiří, Manová Danuše, Stárek,Václav, 1.vyd., Žatec, vlastní náklad 1992, s.53</a:t>
            </a:r>
            <a:endParaRPr lang="cs-CZ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mtClean="0"/>
              <a:t>České spolky na Volyni</a:t>
            </a:r>
          </a:p>
        </p:txBody>
      </p:sp>
      <p:pic>
        <p:nvPicPr>
          <p:cNvPr id="57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09763" y="1557338"/>
            <a:ext cx="6905625" cy="433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7347" name="TextovéPole 3"/>
          <p:cNvSpPr txBox="1">
            <a:spLocks noChangeArrowheads="1"/>
          </p:cNvSpPr>
          <p:nvPr/>
        </p:nvSpPr>
        <p:spPr bwMode="auto">
          <a:xfrm>
            <a:off x="107950" y="1773238"/>
            <a:ext cx="18018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Sokol</a:t>
            </a:r>
          </a:p>
          <a:p>
            <a:r>
              <a:rPr lang="cs-CZ">
                <a:latin typeface="Calibri" pitchFamily="34" charset="0"/>
              </a:rPr>
              <a:t>Cvičení žáků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Huleč česká na Volyni, Obraz života v létech 1870 – 1947, Bonek,Jiří, Manová Danuše, Stárek,Václav, 1.vyd., Žatec, vlastní náklad 1992, s.51</a:t>
            </a:r>
            <a:endParaRPr lang="cs-CZ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mtClean="0"/>
              <a:t>České spolky na Volyni</a:t>
            </a:r>
          </a:p>
        </p:txBody>
      </p:sp>
      <p:pic>
        <p:nvPicPr>
          <p:cNvPr id="5939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24075" y="1916113"/>
            <a:ext cx="6705600" cy="408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9395" name="TextovéPole 3"/>
          <p:cNvSpPr txBox="1">
            <a:spLocks noChangeArrowheads="1"/>
          </p:cNvSpPr>
          <p:nvPr/>
        </p:nvSpPr>
        <p:spPr bwMode="auto">
          <a:xfrm>
            <a:off x="179388" y="2349500"/>
            <a:ext cx="18002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Sokol</a:t>
            </a:r>
          </a:p>
          <a:p>
            <a:r>
              <a:rPr lang="cs-CZ">
                <a:latin typeface="Calibri" pitchFamily="34" charset="0"/>
              </a:rPr>
              <a:t>Cvičení mužů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Huleč česká na Volyni, Obraz života v létech 1870 – 1947, Bonek,Jiří, Manová, Danuše, Stárek,Václav, 1.vyd., Žatec, vlastní náklad 1992, s.54</a:t>
            </a:r>
            <a:endParaRPr lang="cs-CZ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Nadpis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mtClean="0"/>
              <a:t>České spolky na Volyni</a:t>
            </a:r>
          </a:p>
        </p:txBody>
      </p:sp>
      <p:pic>
        <p:nvPicPr>
          <p:cNvPr id="6144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41513" y="1125538"/>
            <a:ext cx="7194550" cy="489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43" name="TextovéPole 3"/>
          <p:cNvSpPr txBox="1">
            <a:spLocks noChangeArrowheads="1"/>
          </p:cNvSpPr>
          <p:nvPr/>
        </p:nvSpPr>
        <p:spPr bwMode="auto">
          <a:xfrm>
            <a:off x="250825" y="1557338"/>
            <a:ext cx="15843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Sál</a:t>
            </a:r>
          </a:p>
          <a:p>
            <a:r>
              <a:rPr lang="cs-CZ">
                <a:latin typeface="Calibri" pitchFamily="34" charset="0"/>
              </a:rPr>
              <a:t>v Českém klubu</a:t>
            </a:r>
          </a:p>
          <a:p>
            <a:r>
              <a:rPr lang="cs-CZ">
                <a:latin typeface="Calibri" pitchFamily="34" charset="0"/>
              </a:rPr>
              <a:t>Huleč</a:t>
            </a:r>
          </a:p>
        </p:txBody>
      </p:sp>
      <p:pic>
        <p:nvPicPr>
          <p:cNvPr id="61444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82563" y="5129213"/>
            <a:ext cx="1635125" cy="1017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45" name="TextovéPole 4"/>
          <p:cNvSpPr txBox="1">
            <a:spLocks noChangeArrowheads="1"/>
          </p:cNvSpPr>
          <p:nvPr/>
        </p:nvSpPr>
        <p:spPr bwMode="auto">
          <a:xfrm>
            <a:off x="182563" y="4652963"/>
            <a:ext cx="15097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Český klub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Huleč česká na Volyni, Obraz života v létech 1870 – 1947, Bonek,Jiří, Manová, Danuše, Stárek,Václav, 1.vyd., Žatec, vlastní náklad 1992, s.55</a:t>
            </a:r>
            <a:endParaRPr lang="cs-CZ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mtClean="0"/>
              <a:t>České spolky na Volyni</a:t>
            </a:r>
          </a:p>
        </p:txBody>
      </p:sp>
      <p:sp>
        <p:nvSpPr>
          <p:cNvPr id="63490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FF0000"/>
                </a:solidFill>
              </a:rPr>
              <a:t>Zhodnoť, jak se bavili Volyňští Češi. Všimni si, jak si zajišťovali kulturu.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637</TotalTime>
  <Words>1527</Words>
  <Application>Microsoft Office PowerPoint</Application>
  <PresentationFormat>Předvádění na obrazovce (4:3)</PresentationFormat>
  <Paragraphs>182</Paragraphs>
  <Slides>28</Slides>
  <Notes>21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Motiv sady Office</vt:lpstr>
      <vt:lpstr>Prezentace aplikace PowerPoint</vt:lpstr>
      <vt:lpstr>Česká kultura na Volyni</vt:lpstr>
      <vt:lpstr>České spolky na Volyni</vt:lpstr>
      <vt:lpstr>Česká kultura na Volyni</vt:lpstr>
      <vt:lpstr>Česká kultura na Volyni</vt:lpstr>
      <vt:lpstr>Česká kultura na Volyni</vt:lpstr>
      <vt:lpstr>Česká kultura na Volyni</vt:lpstr>
      <vt:lpstr>Česká kultura na Volyni</vt:lpstr>
      <vt:lpstr>Česká kultura na Volyni</vt:lpstr>
      <vt:lpstr>Česká kultura na Volyni</vt:lpstr>
      <vt:lpstr>České spolky na Volyni</vt:lpstr>
      <vt:lpstr>České spolky na Volyni</vt:lpstr>
      <vt:lpstr>České spolky na Volyni</vt:lpstr>
      <vt:lpstr>České spolky na Volyni</vt:lpstr>
      <vt:lpstr>Česká kultura na Volyni</vt:lpstr>
      <vt:lpstr>České spolky na Volyni</vt:lpstr>
      <vt:lpstr>České spolky na Volyni</vt:lpstr>
      <vt:lpstr>České spolky na Volyni</vt:lpstr>
      <vt:lpstr>České spolky na Volyni</vt:lpstr>
      <vt:lpstr>České spolky na Volyni</vt:lpstr>
      <vt:lpstr>České spolky na Volyni</vt:lpstr>
      <vt:lpstr>České spolky na Volyni</vt:lpstr>
      <vt:lpstr>České spolky na Volyni</vt:lpstr>
      <vt:lpstr>České spolky na Volyni</vt:lpstr>
      <vt:lpstr>České spolky na Volyni</vt:lpstr>
      <vt:lpstr>České spolky na Volyni</vt:lpstr>
      <vt:lpstr>České spolky na Volyni</vt:lpstr>
      <vt:lpstr>České spolky na Volyni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65</cp:revision>
  <dcterms:modified xsi:type="dcterms:W3CDTF">2013-06-13T09:03:22Z</dcterms:modified>
</cp:coreProperties>
</file>