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92" r:id="rId2"/>
    <p:sldId id="290" r:id="rId3"/>
    <p:sldId id="267" r:id="rId4"/>
    <p:sldId id="280" r:id="rId5"/>
    <p:sldId id="294" r:id="rId6"/>
    <p:sldId id="286" r:id="rId7"/>
    <p:sldId id="282" r:id="rId8"/>
    <p:sldId id="283" r:id="rId9"/>
    <p:sldId id="270" r:id="rId10"/>
    <p:sldId id="272" r:id="rId11"/>
    <p:sldId id="284" r:id="rId12"/>
    <p:sldId id="293" r:id="rId13"/>
    <p:sldId id="285" r:id="rId14"/>
    <p:sldId id="273" r:id="rId15"/>
    <p:sldId id="274" r:id="rId16"/>
    <p:sldId id="275" r:id="rId17"/>
    <p:sldId id="277" r:id="rId18"/>
    <p:sldId id="291" r:id="rId19"/>
    <p:sldId id="278" r:id="rId2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F369FC0B-C0F4-43B7-BD99-30EE2ABDE357}" type="datetimeFigureOut">
              <a:rPr lang="cs-CZ"/>
              <a:pPr>
                <a:defRPr/>
              </a:pPr>
              <a:t>13.6.2013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2DCAB7F3-06C5-4E82-BD2E-FDDE8B873FF3}" type="slidenum">
              <a:rPr lang="cs-CZ"/>
              <a:pPr>
                <a:defRPr/>
              </a:pPr>
              <a:t>‹#›</a:t>
            </a:fld>
            <a:endParaRPr lang="cs-CZ"/>
          </a:p>
        </p:txBody>
      </p:sp>
    </p:spTree>
    <p:extLst>
      <p:ext uri="{BB962C8B-B14F-4D97-AF65-F5344CB8AC3E}">
        <p14:creationId xmlns:p14="http://schemas.microsoft.com/office/powerpoint/2010/main" val="28442140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Zástupný symbol pro obrázek snímku 1"/>
          <p:cNvSpPr>
            <a:spLocks noGrp="1" noRot="1" noChangeAspect="1"/>
          </p:cNvSpPr>
          <p:nvPr>
            <p:ph type="sldImg"/>
          </p:nvPr>
        </p:nvSpPr>
        <p:spPr bwMode="auto">
          <a:noFill/>
          <a:ln>
            <a:solidFill>
              <a:srgbClr val="000000"/>
            </a:solidFill>
            <a:miter lim="800000"/>
            <a:headEnd/>
            <a:tailEnd/>
          </a:ln>
        </p:spPr>
      </p:sp>
      <p:sp>
        <p:nvSpPr>
          <p:cNvPr id="3" name="Zástupný symbol pro poznámky 2"/>
          <p:cNvSpPr>
            <a:spLocks noGrp="1"/>
          </p:cNvSpPr>
          <p:nvPr>
            <p:ph type="body" idx="1"/>
          </p:nvPr>
        </p:nvSpPr>
        <p:spPr/>
        <p:txBody>
          <a:bodyPr/>
          <a:lstStyle/>
          <a:p>
            <a:pPr eaLnBrk="1" fontAlgn="auto" hangingPunct="1">
              <a:spcBef>
                <a:spcPts val="0"/>
              </a:spcBef>
              <a:spcAft>
                <a:spcPts val="0"/>
              </a:spcAft>
              <a:defRPr/>
            </a:pPr>
            <a:r>
              <a:rPr lang="cs-CZ" dirty="0" smtClean="0">
                <a:solidFill>
                  <a:schemeClr val="tx2">
                    <a:lumMod val="60000"/>
                    <a:lumOff val="40000"/>
                  </a:schemeClr>
                </a:solidFill>
              </a:rPr>
              <a:t>Volyňští Češi v prvním a druhém odboji, Jiří Hofman – Václav </a:t>
            </a:r>
            <a:r>
              <a:rPr lang="cs-CZ" dirty="0" err="1" smtClean="0">
                <a:solidFill>
                  <a:schemeClr val="tx2">
                    <a:lumMod val="60000"/>
                    <a:lumOff val="40000"/>
                  </a:schemeClr>
                </a:solidFill>
              </a:rPr>
              <a:t>Širc</a:t>
            </a:r>
            <a:r>
              <a:rPr lang="cs-CZ" dirty="0" smtClean="0">
                <a:solidFill>
                  <a:schemeClr val="tx2">
                    <a:lumMod val="60000"/>
                    <a:lumOff val="40000"/>
                  </a:schemeClr>
                </a:solidFill>
              </a:rPr>
              <a:t> – Jaroslav Vaculík, Český svaz bojovníků za svobodu, Praha 2004, s.</a:t>
            </a:r>
          </a:p>
          <a:p>
            <a:pPr eaLnBrk="1" fontAlgn="auto" hangingPunct="1">
              <a:spcBef>
                <a:spcPts val="0"/>
              </a:spcBef>
              <a:spcAft>
                <a:spcPts val="0"/>
              </a:spcAft>
              <a:defRPr/>
            </a:pPr>
            <a:endParaRPr lang="cs-CZ" dirty="0"/>
          </a:p>
        </p:txBody>
      </p:sp>
      <p:sp>
        <p:nvSpPr>
          <p:cNvPr id="17411"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FB1F902-1F27-40D1-8A9D-82E64B583D24}" type="slidenum">
              <a:rPr lang="cs-CZ"/>
              <a:pPr fontAlgn="base">
                <a:spcBef>
                  <a:spcPct val="0"/>
                </a:spcBef>
                <a:spcAft>
                  <a:spcPct val="0"/>
                </a:spcAft>
                <a:defRPr/>
              </a:pPr>
              <a:t>3</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cs-CZ" sz="1200" kern="1200" dirty="0" smtClean="0">
                <a:solidFill>
                  <a:schemeClr val="tx1"/>
                </a:solidFill>
                <a:effectLst/>
                <a:latin typeface="+mn-lt"/>
                <a:ea typeface="+mn-ea"/>
                <a:cs typeface="+mn-cs"/>
              </a:rPr>
              <a:t>Galandauer, J., T.G. Masaryk a vznik ČSR, Slovo k historii 1988 ,.č.14, s.29, </a:t>
            </a:r>
            <a:r>
              <a:rPr lang="cs-CZ" sz="1200" kern="1200" dirty="0" err="1" smtClean="0">
                <a:solidFill>
                  <a:schemeClr val="tx1"/>
                </a:solidFill>
                <a:effectLst/>
                <a:latin typeface="+mn-lt"/>
                <a:ea typeface="+mn-ea"/>
                <a:cs typeface="+mn-cs"/>
              </a:rPr>
              <a:t>Melantrich</a:t>
            </a:r>
            <a:endParaRPr lang="cs-CZ" sz="1200" kern="1200" dirty="0" smtClean="0">
              <a:solidFill>
                <a:schemeClr val="tx1"/>
              </a:solidFill>
              <a:effectLst/>
              <a:latin typeface="+mn-lt"/>
              <a:ea typeface="+mn-ea"/>
              <a:cs typeface="+mn-cs"/>
            </a:endParaRPr>
          </a:p>
          <a:p>
            <a:endParaRPr lang="cs-CZ" dirty="0"/>
          </a:p>
        </p:txBody>
      </p:sp>
      <p:sp>
        <p:nvSpPr>
          <p:cNvPr id="4" name="Zástupný symbol pro číslo snímku 3"/>
          <p:cNvSpPr>
            <a:spLocks noGrp="1"/>
          </p:cNvSpPr>
          <p:nvPr>
            <p:ph type="sldNum" sz="quarter" idx="10"/>
          </p:nvPr>
        </p:nvSpPr>
        <p:spPr/>
        <p:txBody>
          <a:bodyPr/>
          <a:lstStyle/>
          <a:p>
            <a:pPr>
              <a:defRPr/>
            </a:pPr>
            <a:fld id="{2DCAB7F3-06C5-4E82-BD2E-FDDE8B873FF3}" type="slidenum">
              <a:rPr lang="cs-CZ" smtClean="0"/>
              <a:pPr>
                <a:defRPr/>
              </a:pPr>
              <a:t>5</a:t>
            </a:fld>
            <a:endParaRPr lang="cs-CZ"/>
          </a:p>
        </p:txBody>
      </p:sp>
    </p:spTree>
    <p:extLst>
      <p:ext uri="{BB962C8B-B14F-4D97-AF65-F5344CB8AC3E}">
        <p14:creationId xmlns:p14="http://schemas.microsoft.com/office/powerpoint/2010/main" val="3866681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Zástupný symbol pro obrázek snímku 1"/>
          <p:cNvSpPr>
            <a:spLocks noGrp="1" noRot="1" noChangeAspect="1"/>
          </p:cNvSpPr>
          <p:nvPr>
            <p:ph type="sldImg"/>
          </p:nvPr>
        </p:nvSpPr>
        <p:spPr bwMode="auto">
          <a:noFill/>
          <a:ln>
            <a:solidFill>
              <a:srgbClr val="000000"/>
            </a:solidFill>
            <a:miter lim="800000"/>
            <a:headEnd/>
            <a:tailEnd/>
          </a:ln>
        </p:spPr>
      </p:sp>
      <p:sp>
        <p:nvSpPr>
          <p:cNvPr id="2150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lnSpc>
                <a:spcPct val="115000"/>
              </a:lnSpc>
              <a:spcBef>
                <a:spcPct val="0"/>
              </a:spcBef>
              <a:spcAft>
                <a:spcPts val="1000"/>
              </a:spcAft>
            </a:pPr>
            <a:r>
              <a:rPr lang="cs-CZ" smtClean="0">
                <a:ea typeface="Calibri" pitchFamily="34" charset="0"/>
                <a:cs typeface="Times New Roman" pitchFamily="18" charset="0"/>
              </a:rPr>
              <a:t>U nás na Volyni, Šimek, Václav, b.v., Sokolov,Okres.úřad Sokolov a SČVP 1993, s. 20</a:t>
            </a:r>
          </a:p>
          <a:p>
            <a:pPr eaLnBrk="1" hangingPunct="1">
              <a:spcBef>
                <a:spcPct val="0"/>
              </a:spcBef>
            </a:pPr>
            <a:endParaRPr lang="cs-CZ" smtClean="0">
              <a:ea typeface="Calibri" pitchFamily="34" charset="0"/>
              <a:cs typeface="Times New Roman" pitchFamily="18" charset="0"/>
            </a:endParaRPr>
          </a:p>
        </p:txBody>
      </p:sp>
      <p:sp>
        <p:nvSpPr>
          <p:cNvPr id="21507"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FECC060-DACA-41E5-B6F8-605D68503676}" type="slidenum">
              <a:rPr lang="cs-CZ"/>
              <a:pPr fontAlgn="base">
                <a:spcBef>
                  <a:spcPct val="0"/>
                </a:spcBef>
                <a:spcAft>
                  <a:spcPct val="0"/>
                </a:spcAft>
                <a:defRPr/>
              </a:pPr>
              <a:t>7</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Zástupný symbol pro obrázek snímku 1"/>
          <p:cNvSpPr>
            <a:spLocks noGrp="1" noRot="1" noChangeAspect="1"/>
          </p:cNvSpPr>
          <p:nvPr>
            <p:ph type="sldImg"/>
          </p:nvPr>
        </p:nvSpPr>
        <p:spPr bwMode="auto">
          <a:noFill/>
          <a:ln>
            <a:solidFill>
              <a:srgbClr val="000000"/>
            </a:solidFill>
            <a:miter lim="800000"/>
            <a:headEnd/>
            <a:tailEnd/>
          </a:ln>
        </p:spPr>
      </p:sp>
      <p:sp>
        <p:nvSpPr>
          <p:cNvPr id="2355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ea typeface="Calibri" pitchFamily="34" charset="0"/>
                <a:cs typeface="Times New Roman" pitchFamily="18" charset="0"/>
              </a:rPr>
              <a:t>U nás na Volyni, Šimek, Václav, b.v., Sokolov,Okres.úřad Sokolov a SČVP 1993, s. 21</a:t>
            </a:r>
          </a:p>
        </p:txBody>
      </p:sp>
      <p:sp>
        <p:nvSpPr>
          <p:cNvPr id="23555"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466A473-6404-450D-87B7-6BE99B3925AC}" type="slidenum">
              <a:rPr lang="cs-CZ"/>
              <a:pPr fontAlgn="base">
                <a:spcBef>
                  <a:spcPct val="0"/>
                </a:spcBef>
                <a:spcAft>
                  <a:spcPct val="0"/>
                </a:spcAft>
                <a:defRPr/>
              </a:pPr>
              <a:t>8</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Zástupný symbol pro obrázek snímku 1"/>
          <p:cNvSpPr>
            <a:spLocks noGrp="1" noRot="1" noChangeAspect="1"/>
          </p:cNvSpPr>
          <p:nvPr>
            <p:ph type="sldImg"/>
          </p:nvPr>
        </p:nvSpPr>
        <p:spPr bwMode="auto">
          <a:noFill/>
          <a:ln>
            <a:solidFill>
              <a:srgbClr val="000000"/>
            </a:solidFill>
            <a:miter lim="800000"/>
            <a:headEnd/>
            <a:tailEnd/>
          </a:ln>
        </p:spPr>
      </p:sp>
      <p:sp>
        <p:nvSpPr>
          <p:cNvPr id="3" name="Zástupný symbol pro poznámky 2"/>
          <p:cNvSpPr>
            <a:spLocks noGrp="1"/>
          </p:cNvSpPr>
          <p:nvPr>
            <p:ph type="body" idx="1"/>
          </p:nvPr>
        </p:nvSpPr>
        <p:spPr/>
        <p:txBody>
          <a:bodyPr/>
          <a:lstStyle/>
          <a:p>
            <a:pPr marL="342900" indent="-342900" eaLnBrk="1" fontAlgn="auto" hangingPunct="1">
              <a:spcBef>
                <a:spcPct val="20000"/>
              </a:spcBef>
              <a:spcAft>
                <a:spcPts val="0"/>
              </a:spcAft>
              <a:buFont typeface="Arial" pitchFamily="34" charset="0"/>
              <a:buChar char="•"/>
              <a:defRPr/>
            </a:pPr>
            <a:r>
              <a:rPr lang="cs-CZ" sz="1600" dirty="0" smtClean="0">
                <a:solidFill>
                  <a:srgbClr val="1F497D">
                    <a:lumMod val="60000"/>
                    <a:lumOff val="40000"/>
                  </a:srgbClr>
                </a:solidFill>
              </a:rPr>
              <a:t>Minulost zavátá časem  ( Kronika českých </a:t>
            </a:r>
            <a:r>
              <a:rPr lang="cs-CZ" sz="1600" dirty="0" err="1" smtClean="0">
                <a:solidFill>
                  <a:srgbClr val="1F497D">
                    <a:lumMod val="60000"/>
                    <a:lumOff val="40000"/>
                  </a:srgbClr>
                </a:solidFill>
              </a:rPr>
              <a:t>Dorohostají</a:t>
            </a:r>
            <a:r>
              <a:rPr lang="cs-CZ" sz="1600" dirty="0" smtClean="0">
                <a:solidFill>
                  <a:srgbClr val="1F497D">
                    <a:lumMod val="60000"/>
                    <a:lumOff val="40000"/>
                  </a:srgbClr>
                </a:solidFill>
              </a:rPr>
              <a:t> a přilehlých osad </a:t>
            </a:r>
            <a:r>
              <a:rPr lang="cs-CZ" sz="1600" dirty="0" err="1" smtClean="0">
                <a:solidFill>
                  <a:srgbClr val="1F497D">
                    <a:lumMod val="60000"/>
                    <a:lumOff val="40000"/>
                  </a:srgbClr>
                </a:solidFill>
              </a:rPr>
              <a:t>Libánovky</a:t>
            </a:r>
            <a:r>
              <a:rPr lang="cs-CZ" sz="1600" dirty="0" smtClean="0">
                <a:solidFill>
                  <a:srgbClr val="1F497D">
                    <a:lumMod val="60000"/>
                    <a:lumOff val="40000"/>
                  </a:srgbClr>
                </a:solidFill>
              </a:rPr>
              <a:t> a Máslenky), Václav </a:t>
            </a:r>
            <a:r>
              <a:rPr lang="cs-CZ" sz="1600" dirty="0" err="1" smtClean="0">
                <a:solidFill>
                  <a:srgbClr val="1F497D">
                    <a:lumMod val="60000"/>
                    <a:lumOff val="40000"/>
                  </a:srgbClr>
                </a:solidFill>
              </a:rPr>
              <a:t>Širc</a:t>
            </a:r>
            <a:r>
              <a:rPr lang="cs-CZ" sz="1600" dirty="0" smtClean="0">
                <a:solidFill>
                  <a:srgbClr val="1F497D">
                    <a:lumMod val="60000"/>
                    <a:lumOff val="40000"/>
                  </a:srgbClr>
                </a:solidFill>
              </a:rPr>
              <a:t>, Český svaz protifašistických bojovníků OV Louny s.28-29</a:t>
            </a:r>
          </a:p>
          <a:p>
            <a:pPr eaLnBrk="1" fontAlgn="auto" hangingPunct="1">
              <a:spcBef>
                <a:spcPts val="0"/>
              </a:spcBef>
              <a:spcAft>
                <a:spcPts val="0"/>
              </a:spcAft>
              <a:defRPr/>
            </a:pPr>
            <a:endParaRPr lang="cs-CZ" dirty="0"/>
          </a:p>
        </p:txBody>
      </p:sp>
      <p:sp>
        <p:nvSpPr>
          <p:cNvPr id="25603"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A6832D-4500-4178-AC5B-5DDB0577E859}" type="slidenum">
              <a:rPr lang="cs-CZ"/>
              <a:pPr fontAlgn="base">
                <a:spcBef>
                  <a:spcPct val="0"/>
                </a:spcBef>
                <a:spcAft>
                  <a:spcPct val="0"/>
                </a:spcAft>
                <a:defRPr/>
              </a:pPr>
              <a:t>9</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Zástupný symbol pro obrázek snímku 1"/>
          <p:cNvSpPr>
            <a:spLocks noGrp="1" noRot="1" noChangeAspect="1"/>
          </p:cNvSpPr>
          <p:nvPr>
            <p:ph type="sldImg"/>
          </p:nvPr>
        </p:nvSpPr>
        <p:spPr bwMode="auto">
          <a:noFill/>
          <a:ln>
            <a:solidFill>
              <a:srgbClr val="000000"/>
            </a:solidFill>
            <a:miter lim="800000"/>
            <a:headEnd/>
            <a:tailEnd/>
          </a:ln>
        </p:spPr>
      </p:sp>
      <p:sp>
        <p:nvSpPr>
          <p:cNvPr id="3" name="Zástupný symbol pro poznámky 2"/>
          <p:cNvSpPr>
            <a:spLocks noGrp="1"/>
          </p:cNvSpPr>
          <p:nvPr>
            <p:ph type="body" idx="1"/>
          </p:nvPr>
        </p:nvSpPr>
        <p:spPr/>
        <p:txBody>
          <a:bodyPr/>
          <a:lstStyle/>
          <a:p>
            <a:pPr marL="342900" indent="-342900" eaLnBrk="1" fontAlgn="auto" hangingPunct="1">
              <a:spcBef>
                <a:spcPct val="20000"/>
              </a:spcBef>
              <a:spcAft>
                <a:spcPts val="0"/>
              </a:spcAft>
              <a:buFont typeface="Arial" pitchFamily="34" charset="0"/>
              <a:buChar char="•"/>
              <a:defRPr/>
            </a:pPr>
            <a:r>
              <a:rPr lang="cs-CZ" dirty="0" smtClean="0">
                <a:solidFill>
                  <a:srgbClr val="1F497D">
                    <a:lumMod val="60000"/>
                    <a:lumOff val="40000"/>
                  </a:srgbClr>
                </a:solidFill>
              </a:rPr>
              <a:t>Minulost zavátá časem  ( Kronika českých </a:t>
            </a:r>
            <a:r>
              <a:rPr lang="cs-CZ" dirty="0" err="1" smtClean="0">
                <a:solidFill>
                  <a:srgbClr val="1F497D">
                    <a:lumMod val="60000"/>
                    <a:lumOff val="40000"/>
                  </a:srgbClr>
                </a:solidFill>
              </a:rPr>
              <a:t>Dorohostají</a:t>
            </a:r>
            <a:r>
              <a:rPr lang="cs-CZ" dirty="0" smtClean="0">
                <a:solidFill>
                  <a:srgbClr val="1F497D">
                    <a:lumMod val="60000"/>
                    <a:lumOff val="40000"/>
                  </a:srgbClr>
                </a:solidFill>
              </a:rPr>
              <a:t> a přilehlých osad </a:t>
            </a:r>
            <a:r>
              <a:rPr lang="cs-CZ" dirty="0" err="1" smtClean="0">
                <a:solidFill>
                  <a:srgbClr val="1F497D">
                    <a:lumMod val="60000"/>
                    <a:lumOff val="40000"/>
                  </a:srgbClr>
                </a:solidFill>
              </a:rPr>
              <a:t>Libánovky</a:t>
            </a:r>
            <a:r>
              <a:rPr lang="cs-CZ" dirty="0" smtClean="0">
                <a:solidFill>
                  <a:srgbClr val="1F497D">
                    <a:lumMod val="60000"/>
                    <a:lumOff val="40000"/>
                  </a:srgbClr>
                </a:solidFill>
              </a:rPr>
              <a:t> a Máslenky), Václav </a:t>
            </a:r>
            <a:r>
              <a:rPr lang="cs-CZ" dirty="0" err="1" smtClean="0">
                <a:solidFill>
                  <a:srgbClr val="1F497D">
                    <a:lumMod val="60000"/>
                    <a:lumOff val="40000"/>
                  </a:srgbClr>
                </a:solidFill>
              </a:rPr>
              <a:t>Širc</a:t>
            </a:r>
            <a:r>
              <a:rPr lang="cs-CZ" dirty="0" smtClean="0">
                <a:solidFill>
                  <a:srgbClr val="1F497D">
                    <a:lumMod val="60000"/>
                    <a:lumOff val="40000"/>
                  </a:srgbClr>
                </a:solidFill>
              </a:rPr>
              <a:t>, Český svaz protifašistických bojovníků OV Louny s.28-29</a:t>
            </a:r>
          </a:p>
          <a:p>
            <a:pPr eaLnBrk="1" fontAlgn="auto" hangingPunct="1">
              <a:spcBef>
                <a:spcPts val="0"/>
              </a:spcBef>
              <a:spcAft>
                <a:spcPts val="0"/>
              </a:spcAft>
              <a:defRPr/>
            </a:pPr>
            <a:endParaRPr lang="cs-CZ" dirty="0" smtClean="0"/>
          </a:p>
          <a:p>
            <a:pPr eaLnBrk="1" fontAlgn="auto" hangingPunct="1">
              <a:spcBef>
                <a:spcPct val="20000"/>
              </a:spcBef>
              <a:spcAft>
                <a:spcPts val="0"/>
              </a:spcAft>
              <a:buFont typeface="Arial" pitchFamily="34" charset="0"/>
              <a:buNone/>
              <a:defRPr/>
            </a:pPr>
            <a:r>
              <a:rPr lang="cs-CZ" dirty="0" smtClean="0">
                <a:solidFill>
                  <a:srgbClr val="1F497D">
                    <a:lumMod val="60000"/>
                    <a:lumOff val="40000"/>
                  </a:srgbClr>
                </a:solidFill>
              </a:rPr>
              <a:t>Minulost zavátá časem  ( Kronika českých </a:t>
            </a:r>
            <a:r>
              <a:rPr lang="cs-CZ" dirty="0" err="1" smtClean="0">
                <a:solidFill>
                  <a:srgbClr val="1F497D">
                    <a:lumMod val="60000"/>
                    <a:lumOff val="40000"/>
                  </a:srgbClr>
                </a:solidFill>
              </a:rPr>
              <a:t>Dorohostají</a:t>
            </a:r>
            <a:r>
              <a:rPr lang="cs-CZ" dirty="0" smtClean="0">
                <a:solidFill>
                  <a:srgbClr val="1F497D">
                    <a:lumMod val="60000"/>
                    <a:lumOff val="40000"/>
                  </a:srgbClr>
                </a:solidFill>
              </a:rPr>
              <a:t> a přilehlých osad </a:t>
            </a:r>
            <a:r>
              <a:rPr lang="cs-CZ" dirty="0" err="1" smtClean="0">
                <a:solidFill>
                  <a:srgbClr val="1F497D">
                    <a:lumMod val="60000"/>
                    <a:lumOff val="40000"/>
                  </a:srgbClr>
                </a:solidFill>
              </a:rPr>
              <a:t>Libánovky</a:t>
            </a:r>
            <a:r>
              <a:rPr lang="cs-CZ" dirty="0" smtClean="0">
                <a:solidFill>
                  <a:srgbClr val="1F497D">
                    <a:lumMod val="60000"/>
                    <a:lumOff val="40000"/>
                  </a:srgbClr>
                </a:solidFill>
              </a:rPr>
              <a:t> a Máslenky), Václav </a:t>
            </a:r>
            <a:r>
              <a:rPr lang="cs-CZ" dirty="0" err="1" smtClean="0">
                <a:solidFill>
                  <a:srgbClr val="1F497D">
                    <a:lumMod val="60000"/>
                    <a:lumOff val="40000"/>
                  </a:srgbClr>
                </a:solidFill>
              </a:rPr>
              <a:t>Širc</a:t>
            </a:r>
            <a:r>
              <a:rPr lang="cs-CZ" dirty="0" smtClean="0">
                <a:solidFill>
                  <a:srgbClr val="1F497D">
                    <a:lumMod val="60000"/>
                    <a:lumOff val="40000"/>
                  </a:srgbClr>
                </a:solidFill>
              </a:rPr>
              <a:t>, Český svaz protifašistických bojovníků OV Louny s.28-29</a:t>
            </a:r>
          </a:p>
          <a:p>
            <a:pPr eaLnBrk="1" fontAlgn="auto" hangingPunct="1">
              <a:spcBef>
                <a:spcPts val="0"/>
              </a:spcBef>
              <a:spcAft>
                <a:spcPts val="0"/>
              </a:spcAft>
              <a:defRPr/>
            </a:pPr>
            <a:endParaRPr lang="cs-CZ" dirty="0" smtClean="0"/>
          </a:p>
          <a:p>
            <a:pPr eaLnBrk="1" fontAlgn="auto" hangingPunct="1">
              <a:spcBef>
                <a:spcPts val="0"/>
              </a:spcBef>
              <a:spcAft>
                <a:spcPts val="0"/>
              </a:spcAft>
              <a:defRPr/>
            </a:pPr>
            <a:endParaRPr lang="cs-CZ" dirty="0"/>
          </a:p>
        </p:txBody>
      </p:sp>
      <p:sp>
        <p:nvSpPr>
          <p:cNvPr id="27651"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04B1775-7AB7-429C-B3D7-76077768FEE6}" type="slidenum">
              <a:rPr lang="cs-CZ"/>
              <a:pPr fontAlgn="base">
                <a:spcBef>
                  <a:spcPct val="0"/>
                </a:spcBef>
                <a:spcAft>
                  <a:spcPct val="0"/>
                </a:spcAft>
                <a:defRPr/>
              </a:pPr>
              <a:t>10</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Zástupný symbol pro obrázek snímku 1"/>
          <p:cNvSpPr>
            <a:spLocks noGrp="1" noRot="1" noChangeAspect="1"/>
          </p:cNvSpPr>
          <p:nvPr>
            <p:ph type="sldImg"/>
          </p:nvPr>
        </p:nvSpPr>
        <p:spPr bwMode="auto">
          <a:noFill/>
          <a:ln>
            <a:solidFill>
              <a:srgbClr val="000000"/>
            </a:solidFill>
            <a:miter lim="800000"/>
            <a:headEnd/>
            <a:tailEnd/>
          </a:ln>
        </p:spPr>
      </p:sp>
      <p:sp>
        <p:nvSpPr>
          <p:cNvPr id="29698"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Minulost zavátá časem, Kronika Českých Dorohostají a přilehlých osad Libánovky a Máslenky, Širc, Václav, b.v., ČSPB Louny, bez r.v.,obr.příl.</a:t>
            </a:r>
          </a:p>
          <a:p>
            <a:pPr eaLnBrk="1" hangingPunct="1">
              <a:spcBef>
                <a:spcPct val="0"/>
              </a:spcBef>
            </a:pPr>
            <a:endParaRPr lang="cs-CZ" smtClean="0"/>
          </a:p>
        </p:txBody>
      </p:sp>
      <p:sp>
        <p:nvSpPr>
          <p:cNvPr id="29699"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1DAAB7E-C77F-40F4-840B-AEB371371D7F}" type="slidenum">
              <a:rPr lang="cs-CZ"/>
              <a:pPr fontAlgn="base">
                <a:spcBef>
                  <a:spcPct val="0"/>
                </a:spcBef>
                <a:spcAft>
                  <a:spcPct val="0"/>
                </a:spcAft>
                <a:defRPr/>
              </a:pPr>
              <a:t>11</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Zástupný symbol pro obrázek snímku 1"/>
          <p:cNvSpPr>
            <a:spLocks noGrp="1" noRot="1" noChangeAspect="1"/>
          </p:cNvSpPr>
          <p:nvPr>
            <p:ph type="sldImg"/>
          </p:nvPr>
        </p:nvSpPr>
        <p:spPr bwMode="auto">
          <a:noFill/>
          <a:ln>
            <a:solidFill>
              <a:srgbClr val="000000"/>
            </a:solidFill>
            <a:miter lim="800000"/>
            <a:headEnd/>
            <a:tailEnd/>
          </a:ln>
        </p:spPr>
      </p:sp>
      <p:sp>
        <p:nvSpPr>
          <p:cNvPr id="3174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Minulost zavátá časem, Kronika Českých Dorohostají a přilehlých osad Libánovky a Máslenky, Širc, Václav, b.v., ČSPB Louny, bez r.v.,obr.příl.</a:t>
            </a:r>
          </a:p>
          <a:p>
            <a:pPr eaLnBrk="1" hangingPunct="1">
              <a:spcBef>
                <a:spcPct val="0"/>
              </a:spcBef>
            </a:pPr>
            <a:endParaRPr lang="cs-CZ" smtClean="0"/>
          </a:p>
          <a:p>
            <a:pPr eaLnBrk="1" hangingPunct="1">
              <a:spcBef>
                <a:spcPct val="0"/>
              </a:spcBef>
            </a:pPr>
            <a:endParaRPr lang="cs-CZ" smtClean="0"/>
          </a:p>
        </p:txBody>
      </p:sp>
      <p:sp>
        <p:nvSpPr>
          <p:cNvPr id="31747"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283B7E6-A42B-465B-B32C-E4C7CD37538D}" type="slidenum">
              <a:rPr lang="cs-CZ"/>
              <a:pPr fontAlgn="base">
                <a:spcBef>
                  <a:spcPct val="0"/>
                </a:spcBef>
                <a:spcAft>
                  <a:spcPct val="0"/>
                </a:spcAft>
                <a:defRPr/>
              </a:pPr>
              <a:t>13</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Zástupný symbol pro obrázek snímku 1"/>
          <p:cNvSpPr>
            <a:spLocks noGrp="1" noRot="1" noChangeAspect="1"/>
          </p:cNvSpPr>
          <p:nvPr>
            <p:ph type="sldImg"/>
          </p:nvPr>
        </p:nvSpPr>
        <p:spPr bwMode="auto">
          <a:noFill/>
          <a:ln>
            <a:solidFill>
              <a:srgbClr val="000000"/>
            </a:solidFill>
            <a:miter lim="800000"/>
            <a:headEnd/>
            <a:tailEnd/>
          </a:ln>
        </p:spPr>
      </p:sp>
      <p:sp>
        <p:nvSpPr>
          <p:cNvPr id="3" name="Zástupný symbol pro poznámky 2"/>
          <p:cNvSpPr>
            <a:spLocks noGrp="1"/>
          </p:cNvSpPr>
          <p:nvPr>
            <p:ph type="body" idx="1"/>
          </p:nvPr>
        </p:nvSpPr>
        <p:spPr/>
        <p:txBody>
          <a:bodyPr/>
          <a:lstStyle/>
          <a:p>
            <a:pPr eaLnBrk="1" fontAlgn="auto" hangingPunct="1">
              <a:spcBef>
                <a:spcPts val="0"/>
              </a:spcBef>
              <a:spcAft>
                <a:spcPts val="0"/>
              </a:spcAft>
              <a:defRPr/>
            </a:pPr>
            <a:r>
              <a:rPr lang="cs-CZ" dirty="0" smtClean="0">
                <a:solidFill>
                  <a:schemeClr val="tx2">
                    <a:lumMod val="60000"/>
                    <a:lumOff val="40000"/>
                  </a:schemeClr>
                </a:solidFill>
              </a:rPr>
              <a:t>Kronika obce Kvasilova dle sepsaných pamětí Josefa Náhlovského a jiných pramenů upravil Jaroslav Velenský, </a:t>
            </a:r>
            <a:r>
              <a:rPr lang="cs-CZ" dirty="0" err="1" smtClean="0">
                <a:solidFill>
                  <a:schemeClr val="tx2">
                    <a:lumMod val="60000"/>
                    <a:lumOff val="40000"/>
                  </a:schemeClr>
                </a:solidFill>
              </a:rPr>
              <a:t>Kvasilov</a:t>
            </a:r>
            <a:r>
              <a:rPr lang="cs-CZ" dirty="0" smtClean="0">
                <a:solidFill>
                  <a:schemeClr val="tx2">
                    <a:lumMod val="60000"/>
                    <a:lumOff val="40000"/>
                  </a:schemeClr>
                </a:solidFill>
              </a:rPr>
              <a:t> 1929, s.</a:t>
            </a:r>
          </a:p>
          <a:p>
            <a:pPr eaLnBrk="1" fontAlgn="auto" hangingPunct="1">
              <a:spcBef>
                <a:spcPts val="0"/>
              </a:spcBef>
              <a:spcAft>
                <a:spcPts val="0"/>
              </a:spcAft>
              <a:defRPr/>
            </a:pPr>
            <a:r>
              <a:rPr lang="cs-CZ" dirty="0" smtClean="0">
                <a:solidFill>
                  <a:schemeClr val="tx2">
                    <a:lumMod val="60000"/>
                    <a:lumOff val="40000"/>
                  </a:schemeClr>
                </a:solidFill>
              </a:rPr>
              <a:t>Kronika Českého Malína, J.A. Martinovský, Ministerstvo informací 194,5s. 22</a:t>
            </a:r>
          </a:p>
          <a:p>
            <a:pPr eaLnBrk="1" fontAlgn="auto" hangingPunct="1">
              <a:spcBef>
                <a:spcPts val="0"/>
              </a:spcBef>
              <a:spcAft>
                <a:spcPts val="0"/>
              </a:spcAft>
              <a:defRPr/>
            </a:pPr>
            <a:endParaRPr lang="cs-CZ" dirty="0"/>
          </a:p>
        </p:txBody>
      </p:sp>
      <p:sp>
        <p:nvSpPr>
          <p:cNvPr id="33795"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EF87F6A-F21F-41D5-8BE9-B804D9735EC4}" type="slidenum">
              <a:rPr lang="cs-CZ"/>
              <a:pPr fontAlgn="base">
                <a:spcBef>
                  <a:spcPct val="0"/>
                </a:spcBef>
                <a:spcAft>
                  <a:spcPct val="0"/>
                </a:spcAft>
                <a:defRPr/>
              </a:pPr>
              <a:t>14</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Zástupný symbol pro obrázek snímku 1"/>
          <p:cNvSpPr>
            <a:spLocks noGrp="1" noRot="1" noChangeAspect="1"/>
          </p:cNvSpPr>
          <p:nvPr>
            <p:ph type="sldImg"/>
          </p:nvPr>
        </p:nvSpPr>
        <p:spPr bwMode="auto">
          <a:noFill/>
          <a:ln>
            <a:solidFill>
              <a:srgbClr val="000000"/>
            </a:solidFill>
            <a:miter lim="800000"/>
            <a:headEnd/>
            <a:tailEnd/>
          </a:ln>
        </p:spPr>
      </p:sp>
      <p:sp>
        <p:nvSpPr>
          <p:cNvPr id="3" name="Zástupný symbol pro poznámky 2"/>
          <p:cNvSpPr>
            <a:spLocks noGrp="1"/>
          </p:cNvSpPr>
          <p:nvPr>
            <p:ph type="body" idx="1"/>
          </p:nvPr>
        </p:nvSpPr>
        <p:spPr/>
        <p:txBody>
          <a:bodyPr/>
          <a:lstStyle/>
          <a:p>
            <a:pPr eaLnBrk="1" fontAlgn="auto" hangingPunct="1">
              <a:spcBef>
                <a:spcPts val="0"/>
              </a:spcBef>
              <a:spcAft>
                <a:spcPts val="0"/>
              </a:spcAft>
              <a:defRPr/>
            </a:pPr>
            <a:r>
              <a:rPr lang="cs-CZ" dirty="0" smtClean="0">
                <a:solidFill>
                  <a:schemeClr val="tx2">
                    <a:lumMod val="60000"/>
                    <a:lumOff val="40000"/>
                  </a:schemeClr>
                </a:solidFill>
              </a:rPr>
              <a:t>Kronika Českého Malína, J.A. Martinovský, Ministerstvo informací 194,5s. 22- </a:t>
            </a:r>
          </a:p>
          <a:p>
            <a:pPr eaLnBrk="1" fontAlgn="auto" hangingPunct="1">
              <a:spcBef>
                <a:spcPts val="0"/>
              </a:spcBef>
              <a:spcAft>
                <a:spcPts val="0"/>
              </a:spcAft>
              <a:defRPr/>
            </a:pPr>
            <a:endParaRPr lang="cs-CZ" dirty="0"/>
          </a:p>
        </p:txBody>
      </p:sp>
      <p:sp>
        <p:nvSpPr>
          <p:cNvPr id="35843"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B96BAEF-E522-4041-A41B-0A3446330CF8}" type="slidenum">
              <a:rPr lang="cs-CZ"/>
              <a:pPr fontAlgn="base">
                <a:spcBef>
                  <a:spcPct val="0"/>
                </a:spcBef>
                <a:spcAft>
                  <a:spcPct val="0"/>
                </a:spcAft>
                <a:defRPr/>
              </a:pPr>
              <a:t>15</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Zástupný symbol pro obrázek snímku 1"/>
          <p:cNvSpPr>
            <a:spLocks noGrp="1" noRot="1" noChangeAspect="1"/>
          </p:cNvSpPr>
          <p:nvPr>
            <p:ph type="sldImg"/>
          </p:nvPr>
        </p:nvSpPr>
        <p:spPr bwMode="auto">
          <a:noFill/>
          <a:ln>
            <a:solidFill>
              <a:srgbClr val="000000"/>
            </a:solidFill>
            <a:miter lim="800000"/>
            <a:headEnd/>
            <a:tailEnd/>
          </a:ln>
        </p:spPr>
      </p:sp>
      <p:sp>
        <p:nvSpPr>
          <p:cNvPr id="3789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Huleč Česká na Volyni, Jiří Bonek, Danuše Manová, Václav Stárek, Žatec 1992, s.</a:t>
            </a:r>
          </a:p>
          <a:p>
            <a:pPr eaLnBrk="1" hangingPunct="1">
              <a:spcBef>
                <a:spcPct val="0"/>
              </a:spcBef>
            </a:pPr>
            <a:endParaRPr lang="cs-CZ" smtClean="0"/>
          </a:p>
        </p:txBody>
      </p:sp>
      <p:sp>
        <p:nvSpPr>
          <p:cNvPr id="37891"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D255306-9504-4C8F-9456-D1D408CEE4C5}" type="slidenum">
              <a:rPr lang="cs-CZ"/>
              <a:pPr fontAlgn="base">
                <a:spcBef>
                  <a:spcPct val="0"/>
                </a:spcBef>
                <a:spcAft>
                  <a:spcPct val="0"/>
                </a:spcAft>
                <a:defRPr/>
              </a:pPr>
              <a:t>16</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Zástupný symbol pro obrázek snímku 1"/>
          <p:cNvSpPr>
            <a:spLocks noGrp="1" noRot="1" noChangeAspect="1"/>
          </p:cNvSpPr>
          <p:nvPr>
            <p:ph type="sldImg"/>
          </p:nvPr>
        </p:nvSpPr>
        <p:spPr bwMode="auto">
          <a:noFill/>
          <a:ln>
            <a:solidFill>
              <a:srgbClr val="000000"/>
            </a:solidFill>
            <a:miter lim="800000"/>
            <a:headEnd/>
            <a:tailEnd/>
          </a:ln>
        </p:spPr>
      </p:sp>
      <p:sp>
        <p:nvSpPr>
          <p:cNvPr id="4096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cs-CZ" smtClean="0"/>
              <a:t>Památce Zborova 1917 – 1927, Syřiště, František, Medek, Rudolf, Praha, „Za svobodu“ 1927,s. 77</a:t>
            </a:r>
          </a:p>
          <a:p>
            <a:pPr eaLnBrk="1" hangingPunct="1">
              <a:spcBef>
                <a:spcPct val="0"/>
              </a:spcBef>
            </a:pPr>
            <a:endParaRPr lang="cs-CZ" smtClean="0"/>
          </a:p>
        </p:txBody>
      </p:sp>
      <p:sp>
        <p:nvSpPr>
          <p:cNvPr id="40963"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643C186-2DEC-4139-83B8-336A2B2E2A9F}" type="slidenum">
              <a:rPr lang="cs-CZ"/>
              <a:pPr fontAlgn="base">
                <a:spcBef>
                  <a:spcPct val="0"/>
                </a:spcBef>
                <a:spcAft>
                  <a:spcPct val="0"/>
                </a:spcAft>
                <a:defRPr/>
              </a:pPr>
              <a:t>17</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AAFDD098-2B6A-46BB-9C7C-61F81CD25FB7}"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2EF1824-454C-470C-A2BD-3CF4A1B67A65}"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9C86F467-8727-4478-ADBF-0B7DA7BC5525}"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48CEAF1-9925-417F-A95E-DD6C35DB45E4}"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1284D967-8F11-4F00-BB23-F076E92268C5}"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C2B5F46-9FFD-444F-9F05-3EDD152FE096}"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85975897-A74A-4A7D-85D5-1BCC517370EA}"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100468D-1EDA-498F-8B3B-42A688FFA348}"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0D698CB2-DFCD-4AE5-A98F-485D4012B98C}" type="datetimeFigureOut">
              <a:rPr lang="cs-CZ"/>
              <a:pPr>
                <a:defRPr/>
              </a:pPr>
              <a:t>13.6.2013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4D8CB682-49C2-419D-81CE-2C869CA93E8F}"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D6EE09A0-9C95-4F07-A388-E10C39E1ECDE}" type="datetimeFigureOut">
              <a:rPr lang="cs-CZ"/>
              <a:pPr>
                <a:defRPr/>
              </a:pPr>
              <a:t>13.6.2013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59E98A93-6F70-4DF6-8C17-1FCC1D94B2EE}"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AA9108A4-CA5F-4194-AA75-479C20CAFDFF}" type="datetimeFigureOut">
              <a:rPr lang="cs-CZ"/>
              <a:pPr>
                <a:defRPr/>
              </a:pPr>
              <a:t>13.6.2013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DBD5BEFA-50FE-46AD-B042-BF970A475081}"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5016B9A5-6B1D-40A5-9622-662C60CF23A1}"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E32E43C7-1DA5-4565-8002-AC4132948168}"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1F0796A-2519-4F68-81A0-252FA57ED92F}"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4A355BF9-0DD1-47EF-A2DB-7A3157F581B7}"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2555756B-4D76-4D27-A06A-838E28E35DA7}"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F75129D-7D28-4935-8E38-4068794007F2}"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D197961-94FC-498F-A648-DD05EF96C1AE}"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3EBD7F2-60CC-4020-9BB2-4E73925C7FD9}"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9C9DDB06-4A08-4589-BA57-732BD12D9F30}" type="datetimeFigureOut">
              <a:rPr lang="cs-CZ"/>
              <a:pPr>
                <a:defRPr/>
              </a:pPr>
              <a:t>13.6.2013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57730C81-2E8E-4B34-A343-84B4BBF8BBFA}"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2"/>
          <p:cNvGraphicFramePr>
            <a:graphicFrameLocks noGrp="1"/>
          </p:cNvGraphicFramePr>
          <p:nvPr/>
        </p:nvGraphicFramePr>
        <p:xfrm>
          <a:off x="611188" y="1628775"/>
          <a:ext cx="7740650" cy="4903790"/>
        </p:xfrm>
        <a:graphic>
          <a:graphicData uri="http://schemas.openxmlformats.org/drawingml/2006/table">
            <a:tbl>
              <a:tblPr/>
              <a:tblGrid>
                <a:gridCol w="3040062"/>
                <a:gridCol w="4700588"/>
              </a:tblGrid>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koly</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kladn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a Mateřsk</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Ploskovice, p.o., okres Litoměřice</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73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CZ.1.07/1.4.00/21.1113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Zlep</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en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kvality vzděl</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v</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na 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a M</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Ploskovice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a 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ablony kl</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čov</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aktivity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III/2 - Inovace a zkvalitněn</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výuky prostřednictv</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m ICT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ověřovan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ho materi</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1.světová válka</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Jm</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no autora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Mgr. Danuše Manová</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Datum, ve kter</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 byl VM vytvořen: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7.6.2012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Ročn</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k, pro který je výukový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 určen: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8.r.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oblast, 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obor, tematický okruh, 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ma:</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Člověk a společnost, dějepis 20.stol.</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Metodický list/anotace </a:t>
                      </a:r>
                      <a:r>
                        <a:rPr kumimoji="0" lang="cs-CZ" sz="1100" b="1" i="0" u="none" strike="noStrike" cap="none" normalizeH="0" baseline="0" smtClean="0">
                          <a:ln>
                            <a:noFill/>
                          </a:ln>
                          <a:solidFill>
                            <a:srgbClr val="000000"/>
                          </a:solidFill>
                          <a:effectLst/>
                          <a:latin typeface="Calibri" pitchFamily="34" charset="0"/>
                          <a:cs typeface="Times New Roman" pitchFamily="18" charset="0"/>
                        </a:rPr>
                        <a:t>–</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výstižný popis způsobu použit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ve výuce:</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Poznej, jak se žilo lidem na území, kudy procházela fronta, a jak se Češi zúčastnili  války jako vojáci.</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Form</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t př</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lohy na CD/DVD</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PDF</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5" name="Text Box 41"/>
          <p:cNvSpPr txBox="1">
            <a:spLocks noChangeArrowheads="1"/>
          </p:cNvSpPr>
          <p:nvPr/>
        </p:nvSpPr>
        <p:spPr bwMode="auto">
          <a:xfrm>
            <a:off x="4787900" y="1052513"/>
            <a:ext cx="2089150" cy="366712"/>
          </a:xfrm>
          <a:prstGeom prst="rect">
            <a:avLst/>
          </a:prstGeom>
          <a:noFill/>
          <a:ln w="9525">
            <a:noFill/>
            <a:miter lim="800000"/>
            <a:headEnd/>
            <a:tailEnd/>
          </a:ln>
          <a:effectLst/>
        </p:spPr>
        <p:txBody>
          <a:bodyPr>
            <a:spAutoFit/>
          </a:bodyPr>
          <a:lstStyle/>
          <a:p>
            <a:pPr fontAlgn="auto">
              <a:spcBef>
                <a:spcPct val="50000"/>
              </a:spcBef>
              <a:spcAft>
                <a:spcPts val="0"/>
              </a:spcAft>
              <a:defRPr/>
            </a:pPr>
            <a:endParaRPr lang="cs-CZ" kern="0">
              <a:solidFill>
                <a:sysClr val="windowText" lastClr="000000"/>
              </a:solidFill>
              <a:latin typeface="+mn-lt"/>
            </a:endParaRPr>
          </a:p>
        </p:txBody>
      </p:sp>
      <p:sp>
        <p:nvSpPr>
          <p:cNvPr id="6" name="Text Box 42"/>
          <p:cNvSpPr txBox="1">
            <a:spLocks noChangeArrowheads="1"/>
          </p:cNvSpPr>
          <p:nvPr/>
        </p:nvSpPr>
        <p:spPr bwMode="auto">
          <a:xfrm>
            <a:off x="5148263" y="1000125"/>
            <a:ext cx="2736850" cy="368300"/>
          </a:xfrm>
          <a:prstGeom prst="rect">
            <a:avLst/>
          </a:prstGeom>
          <a:noFill/>
          <a:ln w="9525">
            <a:noFill/>
            <a:miter lim="800000"/>
            <a:headEnd/>
            <a:tailEnd/>
          </a:ln>
          <a:effectLst/>
        </p:spPr>
        <p:txBody>
          <a:bodyPr>
            <a:spAutoFit/>
          </a:bodyPr>
          <a:lstStyle/>
          <a:p>
            <a:pPr fontAlgn="auto">
              <a:spcBef>
                <a:spcPct val="50000"/>
              </a:spcBef>
              <a:spcAft>
                <a:spcPts val="0"/>
              </a:spcAft>
              <a:defRPr/>
            </a:pPr>
            <a:r>
              <a:rPr lang="cs-CZ" kern="0" dirty="0">
                <a:solidFill>
                  <a:sysClr val="windowText" lastClr="000000"/>
                </a:solidFill>
                <a:latin typeface="+mn-lt"/>
              </a:rPr>
              <a:t>VY_32_INOVACE_297</a:t>
            </a:r>
            <a:endParaRPr lang="cs-CZ" kern="0" dirty="0">
              <a:solidFill>
                <a:srgbClr val="FF0000"/>
              </a:solidFill>
              <a:latin typeface="+mn-lt"/>
            </a:endParaRPr>
          </a:p>
        </p:txBody>
      </p:sp>
      <p:pic>
        <p:nvPicPr>
          <p:cNvPr id="7" name="obrázek 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406861"/>
            <a:ext cx="4608512" cy="961564"/>
          </a:xfrm>
          <a:prstGeom prst="rect">
            <a:avLst/>
          </a:prstGeom>
          <a:solidFill>
            <a:srgbClr val="FFFFFF"/>
          </a:solidFill>
          <a:ln>
            <a:noFill/>
          </a:ln>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title"/>
          </p:nvPr>
        </p:nvSpPr>
        <p:spPr/>
        <p:txBody>
          <a:bodyPr/>
          <a:lstStyle/>
          <a:p>
            <a:pPr eaLnBrk="1" hangingPunct="1"/>
            <a:r>
              <a:rPr lang="cs-CZ" smtClean="0"/>
              <a:t>1.světová válka</a:t>
            </a:r>
          </a:p>
        </p:txBody>
      </p:sp>
      <p:sp>
        <p:nvSpPr>
          <p:cNvPr id="15362" name="Zástupný symbol pro obsah 2"/>
          <p:cNvSpPr>
            <a:spLocks noGrp="1"/>
          </p:cNvSpPr>
          <p:nvPr>
            <p:ph idx="1"/>
          </p:nvPr>
        </p:nvSpPr>
        <p:spPr/>
        <p:txBody>
          <a:bodyPr/>
          <a:lstStyle/>
          <a:p>
            <a:pPr marL="0" indent="0" eaLnBrk="1" hangingPunct="1">
              <a:buFont typeface="Arial" charset="0"/>
              <a:buNone/>
            </a:pPr>
            <a:r>
              <a:rPr lang="cs-CZ" sz="1800" smtClean="0">
                <a:solidFill>
                  <a:srgbClr val="FF0000"/>
                </a:solidFill>
              </a:rPr>
              <a:t>Připomeň si příčiny a průběh 1. světové války. Vzpomeň na osudy českých legií na Transsibiřské magistrále  a  na vznik Československa. Co je Brest – litevský mír?</a:t>
            </a:r>
          </a:p>
          <a:p>
            <a:pPr marL="0" indent="0" eaLnBrk="1" hangingPunct="1">
              <a:buFont typeface="Arial" charset="0"/>
              <a:buNone/>
            </a:pPr>
            <a:endParaRPr lang="cs-CZ" sz="1800" smtClean="0"/>
          </a:p>
          <a:p>
            <a:pPr marL="0" indent="0" eaLnBrk="1" hangingPunct="1">
              <a:buFont typeface="Arial" charset="0"/>
              <a:buNone/>
            </a:pPr>
            <a:r>
              <a:rPr lang="cs-CZ" sz="1800" smtClean="0"/>
              <a:t>V Čechách ani na Moravě se v 1.světové válce neodehrály boje, ale přesto je někteří Češi zažili na vlastní kůži. Dnešní Ukrajinou, kde žili Volyňští Češi, fronta prošla. </a:t>
            </a:r>
          </a:p>
          <a:p>
            <a:pPr marL="0" indent="0" eaLnBrk="1" hangingPunct="1">
              <a:buFont typeface="Arial" charset="0"/>
              <a:buNone/>
            </a:pPr>
            <a:r>
              <a:rPr lang="cs-CZ" sz="1800" smtClean="0"/>
              <a:t>Válku prožili naši předkové na Volyni jednak jako vojáci, jednak jako civilní obyvatelé, kteří zakusili všechny válečné útrapy.</a:t>
            </a:r>
          </a:p>
          <a:p>
            <a:pPr marL="0" indent="0" eaLnBrk="1" hangingPunct="1">
              <a:buFont typeface="Arial" charset="0"/>
              <a:buNone/>
            </a:pPr>
            <a:r>
              <a:rPr lang="cs-CZ" sz="1800" smtClean="0"/>
              <a:t>Jako vojáci začínali v České družině, mnozí se dostali do legií. Ač nežili ve vlasti, šli za ni bojovat.</a:t>
            </a:r>
          </a:p>
          <a:p>
            <a:pPr marL="0" indent="0" eaLnBrk="1" hangingPunct="1">
              <a:buFont typeface="Arial" charset="0"/>
              <a:buNone/>
            </a:pPr>
            <a:r>
              <a:rPr lang="cs-CZ" sz="1800" smtClean="0">
                <a:solidFill>
                  <a:srgbClr val="FF0000"/>
                </a:solidFill>
              </a:rPr>
              <a:t>PŘEMÝŠLEJ, JESTLI TAKTO MÁ VYPADAT VLASTENECTVÍ.</a:t>
            </a:r>
          </a:p>
          <a:p>
            <a:pPr marL="0" indent="0" eaLnBrk="1" hangingPunct="1">
              <a:buFont typeface="Arial" charset="0"/>
              <a:buNone/>
            </a:pPr>
            <a:endParaRPr lang="cs-CZ" sz="1800" smtClean="0">
              <a:solidFill>
                <a:srgbClr val="FF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a:xfrm>
            <a:off x="468313" y="19050"/>
            <a:ext cx="8229600" cy="490538"/>
          </a:xfrm>
          <a:solidFill>
            <a:srgbClr val="FF0000"/>
          </a:solidFill>
        </p:spPr>
        <p:txBody>
          <a:bodyPr/>
          <a:lstStyle/>
          <a:p>
            <a:pPr eaLnBrk="1" hangingPunct="1"/>
            <a:r>
              <a:rPr lang="cs-CZ" sz="2400" smtClean="0"/>
              <a:t>1.svět.válka na Volyni</a:t>
            </a:r>
          </a:p>
        </p:txBody>
      </p:sp>
      <p:sp>
        <p:nvSpPr>
          <p:cNvPr id="16386" name="Zástupný symbol pro obsah 2"/>
          <p:cNvSpPr>
            <a:spLocks noGrp="1"/>
          </p:cNvSpPr>
          <p:nvPr>
            <p:ph idx="1"/>
          </p:nvPr>
        </p:nvSpPr>
        <p:spPr>
          <a:xfrm>
            <a:off x="-828675" y="620713"/>
            <a:ext cx="10729913" cy="7056437"/>
          </a:xfrm>
          <a:solidFill>
            <a:schemeClr val="bg1"/>
          </a:solidFill>
        </p:spPr>
        <p:txBody>
          <a:bodyPr/>
          <a:lstStyle/>
          <a:p>
            <a:pPr marL="0" indent="0" algn="just" eaLnBrk="1" hangingPunct="1">
              <a:buFont typeface="Arial" charset="0"/>
              <a:buNone/>
            </a:pPr>
            <a:r>
              <a:rPr lang="cs-CZ" sz="2400" smtClean="0"/>
              <a:t>Češi – občané s ruským občanstvím byli mobilizováni do ruské armády, Češi s rakouským občanstvím byli vyzýváni českými organizacemi v Rusku ke vstupu do českých dobrovolnických bojových družin.  Československá dobrovolnická  vojenská jednotka dostala název Česká družina. Všichni začali protirakouský odboj, přestože dostali rakouští občané  mobilizační výzvu od rakousko – uherských konzulátů. Riskovali v případě rakousko – uherského zajetí smrt.  Vytvoření československé jednotky přijaly ruské vojenské kruhy a schválila ruská vláda. Čeští dobrovolníci  se začali sjíždět do Kyjeva. Česká družina byla připravena k boji už v prvních měsících války. Byla určena jako samostatný prapor pěchoty. Na sv. Václava 28.září 1914 ( dle našeho kalendáře 11.října) byl posvěcen prapor , který darovali moskevští Češi. Před katedrálou sv. Sofie v Kyjevě  Česká družina složila přísahu. 9.(22.)října vyjeli na frontu. V Jaroslavi byla přidělena ke III. ruské armádě. Prováděla vojskový, tj. divizní průzkum. V noci se plížili k rakouským pozicím a přestřihávali např. překážky z ostnatého drátu a nechávali tam letáky s výzvami ke zběhnutí. Rozvědčíci dostávali ruská vyznamenání – Medaile sv. Jiří 4.stupně a Kříže sv. Jiří 4. a 3.stupně.  Do konce r. 1915 měla Česká družina už  8 rot. </a:t>
            </a:r>
          </a:p>
          <a:p>
            <a:pPr marL="0" indent="0" algn="just" eaLnBrk="1" hangingPunct="1">
              <a:buFont typeface="Arial" charset="0"/>
              <a:buNone/>
            </a:pPr>
            <a:r>
              <a:rPr lang="cs-CZ" sz="2400" smtClean="0">
                <a:solidFill>
                  <a:srgbClr val="00B050"/>
                </a:solidFill>
              </a:rPr>
              <a:t>Doplnit str.</a:t>
            </a:r>
          </a:p>
        </p:txBody>
      </p:sp>
      <p:sp>
        <p:nvSpPr>
          <p:cNvPr id="4" name="Zástupný symbol pro zápatí 3"/>
          <p:cNvSpPr>
            <a:spLocks noGrp="1"/>
          </p:cNvSpPr>
          <p:nvPr>
            <p:ph type="ftr" sz="quarter" idx="11"/>
          </p:nvPr>
        </p:nvSpPr>
        <p:spPr>
          <a:xfrm>
            <a:off x="4284663" y="6381750"/>
            <a:ext cx="2895600" cy="365125"/>
          </a:xfrm>
        </p:spPr>
        <p:txBody>
          <a:bodyPr/>
          <a:lstStyle/>
          <a:p>
            <a:pPr>
              <a:defRPr/>
            </a:pPr>
            <a:r>
              <a:rPr lang="cs-CZ" dirty="0" smtClean="0"/>
              <a:t>Volyňští Češi v prvním a druhém odboji, Jiří Hofman – Václav </a:t>
            </a:r>
            <a:r>
              <a:rPr lang="cs-CZ" dirty="0" err="1" smtClean="0"/>
              <a:t>Širc</a:t>
            </a:r>
            <a:r>
              <a:rPr lang="cs-CZ" dirty="0" smtClean="0"/>
              <a:t> – Jaroslav Vaculík, Český svaz bojovníků za svobodu, Praha 2004, s.</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490538"/>
          </a:xfrm>
          <a:solidFill>
            <a:srgbClr val="FF0000"/>
          </a:solidFill>
        </p:spPr>
        <p:txBody>
          <a:bodyPr rtlCol="0">
            <a:normAutofit fontScale="90000"/>
          </a:bodyPr>
          <a:lstStyle/>
          <a:p>
            <a:pPr eaLnBrk="1" fontAlgn="auto" hangingPunct="1">
              <a:spcAft>
                <a:spcPts val="0"/>
              </a:spcAft>
              <a:defRPr/>
            </a:pPr>
            <a:r>
              <a:rPr lang="cs-CZ" sz="2800" dirty="0" smtClean="0"/>
              <a:t> </a:t>
            </a:r>
            <a:r>
              <a:rPr lang="cs-CZ" sz="2800" dirty="0"/>
              <a:t>1.svět.válka na Volyni</a:t>
            </a:r>
          </a:p>
        </p:txBody>
      </p:sp>
      <p:sp>
        <p:nvSpPr>
          <p:cNvPr id="3" name="Zástupný symbol pro obsah 2"/>
          <p:cNvSpPr>
            <a:spLocks noGrp="1"/>
          </p:cNvSpPr>
          <p:nvPr>
            <p:ph idx="1"/>
          </p:nvPr>
        </p:nvSpPr>
        <p:spPr>
          <a:xfrm>
            <a:off x="539750" y="1196975"/>
            <a:ext cx="8229600" cy="5434013"/>
          </a:xfrm>
        </p:spPr>
        <p:txBody>
          <a:bodyPr rtlCol="0">
            <a:normAutofit fontScale="70000" lnSpcReduction="20000"/>
          </a:bodyPr>
          <a:lstStyle/>
          <a:p>
            <a:pPr marL="0" indent="0" algn="just" eaLnBrk="1" fontAlgn="auto" hangingPunct="1">
              <a:spcAft>
                <a:spcPts val="0"/>
              </a:spcAft>
              <a:buFont typeface="Arial" pitchFamily="34" charset="0"/>
              <a:buNone/>
              <a:defRPr/>
            </a:pPr>
            <a:endParaRPr lang="cs-CZ" dirty="0" smtClean="0"/>
          </a:p>
          <a:p>
            <a:pPr marL="0" indent="0" algn="just" eaLnBrk="1" fontAlgn="auto" hangingPunct="1">
              <a:spcAft>
                <a:spcPts val="0"/>
              </a:spcAft>
              <a:buFont typeface="Arial" pitchFamily="34" charset="0"/>
              <a:buNone/>
              <a:defRPr/>
            </a:pPr>
            <a:r>
              <a:rPr lang="cs-CZ" dirty="0" err="1" smtClean="0"/>
              <a:t>Starodružiníci</a:t>
            </a:r>
            <a:r>
              <a:rPr lang="cs-CZ" dirty="0" smtClean="0"/>
              <a:t> </a:t>
            </a:r>
            <a:r>
              <a:rPr lang="cs-CZ" dirty="0"/>
              <a:t>byli ti, kteří se přihlásili do prosince 1914. K 1. prosinci bylo z 992 dobrovolníků nejméně 244 z Volyňské gubernie. V létech 1914 až 1918 z jmenného seznamu vyplývá, že v československých jednotkách v Rusku bylo zařazeno 1584 Volyňských Čechů. Je to více než 5% z celkového počtu 30 170 českých obyvatel volyňské gubernie uváděných počátkem 1.světové války.</a:t>
            </a:r>
          </a:p>
          <a:p>
            <a:pPr marL="0" indent="0" algn="just" eaLnBrk="1" fontAlgn="auto" hangingPunct="1">
              <a:spcAft>
                <a:spcPts val="0"/>
              </a:spcAft>
              <a:buFont typeface="Arial" pitchFamily="34" charset="0"/>
              <a:buNone/>
              <a:defRPr/>
            </a:pPr>
            <a:endParaRPr lang="cs-CZ" dirty="0" smtClean="0"/>
          </a:p>
          <a:p>
            <a:pPr marL="0" indent="0" algn="just" eaLnBrk="1" fontAlgn="auto" hangingPunct="1">
              <a:spcAft>
                <a:spcPts val="0"/>
              </a:spcAft>
              <a:buFont typeface="Arial" pitchFamily="34" charset="0"/>
              <a:buNone/>
              <a:defRPr/>
            </a:pPr>
            <a:r>
              <a:rPr lang="cs-CZ" dirty="0" smtClean="0"/>
              <a:t>V</a:t>
            </a:r>
            <a:r>
              <a:rPr lang="cs-CZ" dirty="0"/>
              <a:t> r. 1917 se československá brigáda vyznamenala v boji u Zborova v Haliči. T.G. Masaryk při osobní návštěvě v srpnu legionářům poděkoval. </a:t>
            </a:r>
          </a:p>
          <a:p>
            <a:pPr marL="0" indent="0" algn="just" eaLnBrk="1" fontAlgn="auto" hangingPunct="1">
              <a:spcAft>
                <a:spcPts val="0"/>
              </a:spcAft>
              <a:buFont typeface="Arial" pitchFamily="34" charset="0"/>
              <a:buNone/>
              <a:defRPr/>
            </a:pPr>
            <a:r>
              <a:rPr lang="cs-CZ" dirty="0"/>
              <a:t>Po Zborovu někteří legionáři odešli domů, někteří </a:t>
            </a:r>
            <a:r>
              <a:rPr lang="cs-CZ" dirty="0" smtClean="0"/>
              <a:t>až </a:t>
            </a:r>
            <a:r>
              <a:rPr lang="cs-CZ" dirty="0"/>
              <a:t>v r. 1918. Další se zúčastnili bitvy proti Němcům u Bachmače.</a:t>
            </a:r>
          </a:p>
          <a:p>
            <a:pPr marL="0" indent="0" algn="just" eaLnBrk="1" fontAlgn="auto" hangingPunct="1">
              <a:spcAft>
                <a:spcPts val="0"/>
              </a:spcAft>
              <a:buFont typeface="Arial" pitchFamily="34" charset="0"/>
              <a:buNone/>
              <a:defRPr/>
            </a:pPr>
            <a:r>
              <a:rPr lang="cs-CZ" dirty="0"/>
              <a:t>Na odboji se podíleli volyňští Češi jako političtí vůdcové  - dr. Václav Vondrák, dr. Václav </a:t>
            </a:r>
            <a:r>
              <a:rPr lang="cs-CZ" dirty="0" err="1"/>
              <a:t>Girsa</a:t>
            </a:r>
            <a:r>
              <a:rPr lang="cs-CZ" dirty="0"/>
              <a:t>, jako agitátoři – redaktor Věnceslav Švihovský </a:t>
            </a:r>
            <a:r>
              <a:rPr lang="cs-CZ" dirty="0" smtClean="0"/>
              <a:t>– a hlavně </a:t>
            </a:r>
            <a:r>
              <a:rPr lang="cs-CZ" dirty="0"/>
              <a:t>jako řadoví vojáci.</a:t>
            </a:r>
          </a:p>
          <a:p>
            <a:pPr marL="0" indent="0" algn="just" eaLnBrk="1" fontAlgn="auto" hangingPunct="1">
              <a:spcAft>
                <a:spcPts val="0"/>
              </a:spcAft>
              <a:buFont typeface="Arial" pitchFamily="34" charset="0"/>
              <a:buNone/>
              <a:defRPr/>
            </a:pPr>
            <a:endParaRPr lang="cs-CZ" dirty="0"/>
          </a:p>
          <a:p>
            <a:pPr marL="0" indent="0" eaLnBrk="1" fontAlgn="auto" hangingPunct="1">
              <a:spcAft>
                <a:spcPts val="0"/>
              </a:spcAft>
              <a:buFont typeface="Arial" pitchFamily="34" charset="0"/>
              <a:buNone/>
              <a:defRPr/>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solidFill>
            <a:srgbClr val="FF0000"/>
          </a:solidFill>
        </p:spPr>
        <p:txBody>
          <a:bodyPr/>
          <a:lstStyle/>
          <a:p>
            <a:pPr eaLnBrk="1" hangingPunct="1"/>
            <a:r>
              <a:rPr lang="cs-CZ" sz="2400" smtClean="0"/>
              <a:t>1.svět.válka na Volyni</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431686"/>
            <a:ext cx="5549270" cy="5309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323528" y="2636912"/>
            <a:ext cx="2088232" cy="646331"/>
          </a:xfrm>
          <a:prstGeom prst="rect">
            <a:avLst/>
          </a:prstGeom>
          <a:noFill/>
        </p:spPr>
        <p:txBody>
          <a:bodyPr wrap="square" rtlCol="0">
            <a:spAutoFit/>
          </a:bodyPr>
          <a:lstStyle/>
          <a:p>
            <a:r>
              <a:rPr lang="cs-CZ" dirty="0" smtClean="0"/>
              <a:t>Válečné medaile ČSR </a:t>
            </a:r>
            <a:endParaRPr lang="cs-CZ" dirty="0"/>
          </a:p>
        </p:txBody>
      </p:sp>
      <p:sp>
        <p:nvSpPr>
          <p:cNvPr id="6" name="Zástupný symbol pro zápatí 5"/>
          <p:cNvSpPr>
            <a:spLocks noGrp="1"/>
          </p:cNvSpPr>
          <p:nvPr>
            <p:ph type="ftr" sz="quarter" idx="11"/>
          </p:nvPr>
        </p:nvSpPr>
        <p:spPr>
          <a:xfrm>
            <a:off x="-518" y="5733256"/>
            <a:ext cx="2895600" cy="365125"/>
          </a:xfrm>
        </p:spPr>
        <p:txBody>
          <a:bodyPr/>
          <a:lstStyle/>
          <a:p>
            <a:pPr>
              <a:defRPr/>
            </a:pPr>
            <a:r>
              <a:rPr lang="cs-CZ" dirty="0" smtClean="0"/>
              <a:t>Galandauer, J., T.G. Masaryk a vznik ČSR, Slovo k historii 1988 ,.č.14, s.29, </a:t>
            </a:r>
            <a:r>
              <a:rPr lang="cs-CZ" dirty="0" err="1" smtClean="0"/>
              <a:t>Melantrich</a:t>
            </a:r>
            <a:endParaRPr lang="cs-CZ" dirty="0"/>
          </a:p>
        </p:txBody>
      </p:sp>
    </p:spTree>
    <p:extLst>
      <p:ext uri="{BB962C8B-B14F-4D97-AF65-F5344CB8AC3E}">
        <p14:creationId xmlns:p14="http://schemas.microsoft.com/office/powerpoint/2010/main" val="3980893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a:solidFill>
            <a:srgbClr val="FF0000"/>
          </a:solidFill>
        </p:spPr>
        <p:txBody>
          <a:bodyPr/>
          <a:lstStyle/>
          <a:p>
            <a:pPr eaLnBrk="1" hangingPunct="1"/>
            <a:r>
              <a:rPr lang="cs-CZ" sz="2800" smtClean="0"/>
              <a:t>1.svět.válka na Volyni</a:t>
            </a:r>
          </a:p>
        </p:txBody>
      </p:sp>
      <p:pic>
        <p:nvPicPr>
          <p:cNvPr id="19458" name="Picture 2"/>
          <p:cNvPicPr>
            <a:picLocks noChangeAspect="1" noChangeArrowheads="1"/>
          </p:cNvPicPr>
          <p:nvPr/>
        </p:nvPicPr>
        <p:blipFill>
          <a:blip r:embed="rId2"/>
          <a:srcRect/>
          <a:stretch>
            <a:fillRect/>
          </a:stretch>
        </p:blipFill>
        <p:spPr bwMode="auto">
          <a:xfrm>
            <a:off x="390525" y="1196975"/>
            <a:ext cx="8361363" cy="4857750"/>
          </a:xfrm>
          <a:prstGeom prst="rect">
            <a:avLst/>
          </a:prstGeom>
          <a:noFill/>
          <a:ln w="9525">
            <a:noFill/>
            <a:miter lim="800000"/>
            <a:headEnd/>
            <a:tailEnd/>
          </a:ln>
        </p:spPr>
      </p:pic>
      <p:sp>
        <p:nvSpPr>
          <p:cNvPr id="2" name="Zástupný symbol pro zápatí 1"/>
          <p:cNvSpPr>
            <a:spLocks noGrp="1"/>
          </p:cNvSpPr>
          <p:nvPr>
            <p:ph type="ftr" sz="quarter" idx="11"/>
          </p:nvPr>
        </p:nvSpPr>
        <p:spPr/>
        <p:txBody>
          <a:bodyPr/>
          <a:lstStyle/>
          <a:p>
            <a:pPr>
              <a:defRPr/>
            </a:pPr>
            <a:r>
              <a:rPr lang="cs-CZ" smtClean="0"/>
              <a:t>Foto originál</a:t>
            </a:r>
            <a:endParaRPr lang="cs-CZ"/>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1975"/>
          </a:xfrm>
          <a:solidFill>
            <a:srgbClr val="FF0000"/>
          </a:solidFill>
        </p:spPr>
        <p:txBody>
          <a:bodyPr rtlCol="0">
            <a:normAutofit fontScale="90000"/>
          </a:bodyPr>
          <a:lstStyle/>
          <a:p>
            <a:pPr eaLnBrk="1" fontAlgn="auto" hangingPunct="1">
              <a:spcAft>
                <a:spcPts val="0"/>
              </a:spcAft>
              <a:defRPr/>
            </a:pPr>
            <a:r>
              <a:rPr lang="cs-CZ" sz="3200" dirty="0" smtClean="0"/>
              <a:t>1.světová válka na Volyni</a:t>
            </a:r>
            <a:endParaRPr lang="cs-CZ" sz="3200" dirty="0"/>
          </a:p>
        </p:txBody>
      </p:sp>
      <p:pic>
        <p:nvPicPr>
          <p:cNvPr id="20482" name="Picture 2"/>
          <p:cNvPicPr>
            <a:picLocks noChangeAspect="1" noChangeArrowheads="1"/>
          </p:cNvPicPr>
          <p:nvPr/>
        </p:nvPicPr>
        <p:blipFill>
          <a:blip r:embed="rId3"/>
          <a:srcRect/>
          <a:stretch>
            <a:fillRect/>
          </a:stretch>
        </p:blipFill>
        <p:spPr bwMode="auto">
          <a:xfrm>
            <a:off x="2195513" y="1052513"/>
            <a:ext cx="4656137" cy="5167312"/>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U nás na Volyni, Šimek, Václav, b.v., Sokolov,Okres.úřad Sokolov a SČVP 1993, s. 20</a:t>
            </a:r>
            <a:endParaRPr lang="cs-CZ"/>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a:xfrm>
            <a:off x="457200" y="274638"/>
            <a:ext cx="8229600" cy="777875"/>
          </a:xfrm>
          <a:solidFill>
            <a:srgbClr val="FF0000"/>
          </a:solidFill>
        </p:spPr>
        <p:txBody>
          <a:bodyPr/>
          <a:lstStyle/>
          <a:p>
            <a:pPr eaLnBrk="1" hangingPunct="1"/>
            <a:r>
              <a:rPr lang="cs-CZ" sz="2800" smtClean="0"/>
              <a:t>1.světová válka na Volyni</a:t>
            </a:r>
          </a:p>
        </p:txBody>
      </p:sp>
      <p:pic>
        <p:nvPicPr>
          <p:cNvPr id="22530" name="Picture 2"/>
          <p:cNvPicPr>
            <a:picLocks noChangeAspect="1" noChangeArrowheads="1"/>
          </p:cNvPicPr>
          <p:nvPr/>
        </p:nvPicPr>
        <p:blipFill>
          <a:blip r:embed="rId3"/>
          <a:srcRect/>
          <a:stretch>
            <a:fillRect/>
          </a:stretch>
        </p:blipFill>
        <p:spPr bwMode="auto">
          <a:xfrm>
            <a:off x="1560513" y="1484313"/>
            <a:ext cx="6099175" cy="4148137"/>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U nás na Volyni, Šimek, Václav, b.v., Sokolov,Okres.úřad Sokolov a SČVP 1993, s. 21</a:t>
            </a:r>
            <a:endParaRPr lang="cs-CZ"/>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0537"/>
          </a:xfrm>
          <a:solidFill>
            <a:srgbClr val="FF0000"/>
          </a:solidFill>
        </p:spPr>
        <p:txBody>
          <a:bodyPr rtlCol="0">
            <a:normAutofit fontScale="90000"/>
          </a:bodyPr>
          <a:lstStyle/>
          <a:p>
            <a:pPr eaLnBrk="1" fontAlgn="auto" hangingPunct="1">
              <a:spcAft>
                <a:spcPts val="0"/>
              </a:spcAft>
              <a:defRPr/>
            </a:pPr>
            <a:r>
              <a:rPr lang="cs-CZ" sz="2800" dirty="0" smtClean="0"/>
              <a:t>1.svět.válka </a:t>
            </a:r>
            <a:r>
              <a:rPr lang="cs-CZ" sz="2800" dirty="0"/>
              <a:t>na Volyni</a:t>
            </a:r>
          </a:p>
        </p:txBody>
      </p:sp>
      <p:sp>
        <p:nvSpPr>
          <p:cNvPr id="24578" name="Zástupný symbol pro obsah 2"/>
          <p:cNvSpPr>
            <a:spLocks noGrp="1"/>
          </p:cNvSpPr>
          <p:nvPr>
            <p:ph idx="1"/>
          </p:nvPr>
        </p:nvSpPr>
        <p:spPr>
          <a:xfrm>
            <a:off x="457200" y="765175"/>
            <a:ext cx="8229600" cy="5360988"/>
          </a:xfrm>
        </p:spPr>
        <p:txBody>
          <a:bodyPr/>
          <a:lstStyle/>
          <a:p>
            <a:pPr marL="0" indent="0" eaLnBrk="1" hangingPunct="1">
              <a:buFont typeface="Arial" charset="0"/>
              <a:buNone/>
            </a:pPr>
            <a:r>
              <a:rPr lang="cs-CZ" sz="1600" smtClean="0">
                <a:solidFill>
                  <a:srgbClr val="C00000"/>
                </a:solidFill>
              </a:rPr>
              <a:t>O tom, jak žili dále nechám promluvit pamětníky, kteří byli časově daleko blíže válce. Z informací z několika volyňských publikací vzniká obrázek života v době války:</a:t>
            </a:r>
            <a:endParaRPr lang="cs-CZ" sz="1600" smtClean="0"/>
          </a:p>
          <a:p>
            <a:pPr marL="0" indent="0" eaLnBrk="1" hangingPunct="1">
              <a:buFont typeface="Arial" charset="0"/>
              <a:buNone/>
            </a:pPr>
            <a:endParaRPr lang="cs-CZ" sz="1600" smtClean="0"/>
          </a:p>
          <a:p>
            <a:pPr marL="0" indent="0" eaLnBrk="1" hangingPunct="1">
              <a:buFont typeface="Arial" charset="0"/>
              <a:buNone/>
            </a:pPr>
            <a:r>
              <a:rPr lang="cs-CZ" sz="1800" smtClean="0"/>
              <a:t>„ Ti Češi, kteří se octli na rakouské straně fronty, byli v září 1915 ze svých domovů násilím vyhnáni do „plenu“ , do prázdných ukrajinských vesnic v okolí Vladimiru Volyňského, jejichž obyvatelstvo  bylo evakuováno před frontou. Zažili tam dost bídy a hladu, neboť si mohli vzít s sebou jen nejnutnější svršky, koňský povoz a jednu krávu. Vrátili se domů teprve na jaře 1918, po brestlitevském míru a obsazení Ukrajiny německou a rakousko-uherskou armádou. Nejen jednotlivé usedlosti, ale celé osady byly zničeny dělostřeleckou palbou a požáry. Zbylé budovy Rakušáci  rozbourali. Získaný materiál použili na stavbu krytů a polních opevnění. Zůstaly prakticky jen sklepy a studny. Pole zarostla pýrem a buření. Ovocné sady byly zničeny…“ s.28</a:t>
            </a:r>
          </a:p>
          <a:p>
            <a:pPr marL="0" indent="0" eaLnBrk="1" hangingPunct="1">
              <a:buFont typeface="Arial" charset="0"/>
              <a:buNone/>
            </a:pPr>
            <a:r>
              <a:rPr lang="cs-CZ" sz="1800" smtClean="0"/>
              <a:t>„ … mnoho zažili a vytrpěli občané, kteří zůstali ve svých domovech. Zvlášť těžce byla postižena Bojarka, krásná Hora, Nová Ves a Máslenka, méně už České Noviny. Kolem Frankova stálo v údolích několik ruských dělostřeleckých baterií, které odtud sváděly časté dělostřelecké souboje s rakouským dělostřelectvem, při kterých byly zničeny cerkve v Malých Dorohostajích a Bojarce a také nemocnice v Rakovce. Rakouským dělostřelectvem byla zničena česká škola na Krásné Hoře…“ s.29</a:t>
            </a:r>
          </a:p>
          <a:p>
            <a:pPr marL="0" indent="0" eaLnBrk="1" hangingPunct="1">
              <a:buFont typeface="Arial" charset="0"/>
              <a:buNone/>
            </a:pPr>
            <a:endParaRPr lang="cs-CZ" sz="1600" smtClean="0"/>
          </a:p>
        </p:txBody>
      </p:sp>
      <p:sp>
        <p:nvSpPr>
          <p:cNvPr id="4" name="Zástupný symbol pro zápatí 3"/>
          <p:cNvSpPr>
            <a:spLocks noGrp="1"/>
          </p:cNvSpPr>
          <p:nvPr>
            <p:ph type="ftr" sz="quarter" idx="11"/>
          </p:nvPr>
        </p:nvSpPr>
        <p:spPr>
          <a:xfrm>
            <a:off x="3132138" y="6165850"/>
            <a:ext cx="2895600" cy="365125"/>
          </a:xfrm>
        </p:spPr>
        <p:txBody>
          <a:bodyPr/>
          <a:lstStyle/>
          <a:p>
            <a:pPr>
              <a:defRPr/>
            </a:pPr>
            <a:r>
              <a:rPr lang="cs-CZ" dirty="0" smtClean="0"/>
              <a:t>Minulost zavátá časem  ( Kronika českých </a:t>
            </a:r>
            <a:r>
              <a:rPr lang="cs-CZ" dirty="0" err="1" smtClean="0"/>
              <a:t>Dorohostají</a:t>
            </a:r>
            <a:r>
              <a:rPr lang="cs-CZ" dirty="0" smtClean="0"/>
              <a:t> a přilehlých osad </a:t>
            </a:r>
            <a:r>
              <a:rPr lang="cs-CZ" dirty="0" err="1" smtClean="0"/>
              <a:t>Libánovky</a:t>
            </a:r>
            <a:r>
              <a:rPr lang="cs-CZ" dirty="0" smtClean="0"/>
              <a:t> a Máslenky), Václav </a:t>
            </a:r>
            <a:r>
              <a:rPr lang="cs-CZ" dirty="0" err="1" smtClean="0"/>
              <a:t>Širc</a:t>
            </a:r>
            <a:r>
              <a:rPr lang="cs-CZ" dirty="0" smtClean="0"/>
              <a:t>, Český svaz protifašistických bojovníků OV Louny s.28-29</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a:xfrm>
            <a:off x="468313" y="188913"/>
            <a:ext cx="8229600" cy="1143000"/>
          </a:xfrm>
          <a:solidFill>
            <a:srgbClr val="FF0000"/>
          </a:solidFill>
        </p:spPr>
        <p:txBody>
          <a:bodyPr/>
          <a:lstStyle/>
          <a:p>
            <a:pPr eaLnBrk="1" hangingPunct="1"/>
            <a:r>
              <a:rPr lang="cs-CZ" smtClean="0"/>
              <a:t>1.svět.válka na Volyni</a:t>
            </a:r>
          </a:p>
        </p:txBody>
      </p:sp>
      <p:sp>
        <p:nvSpPr>
          <p:cNvPr id="3" name="Zástupný symbol pro obsah 2"/>
          <p:cNvSpPr>
            <a:spLocks noGrp="1"/>
          </p:cNvSpPr>
          <p:nvPr>
            <p:ph idx="1"/>
          </p:nvPr>
        </p:nvSpPr>
        <p:spPr>
          <a:xfrm>
            <a:off x="539750" y="1700213"/>
            <a:ext cx="8229600" cy="4525962"/>
          </a:xfrm>
        </p:spPr>
        <p:txBody>
          <a:bodyPr rtlCol="0">
            <a:normAutofit fontScale="70000" lnSpcReduction="20000"/>
          </a:bodyPr>
          <a:lstStyle/>
          <a:p>
            <a:pPr marL="0" indent="0" eaLnBrk="1" fontAlgn="auto" hangingPunct="1">
              <a:spcAft>
                <a:spcPts val="0"/>
              </a:spcAft>
              <a:buFont typeface="Arial" pitchFamily="34" charset="0"/>
              <a:buNone/>
              <a:defRPr/>
            </a:pPr>
            <a:r>
              <a:rPr lang="cs-CZ" dirty="0"/>
              <a:t>s. 29-30: „ V Novinách byl dlouho, ještě po březnové (únorové – pozn.) revoluci 1917 štáb jihozápadního </a:t>
            </a:r>
            <a:r>
              <a:rPr lang="cs-CZ" dirty="0" smtClean="0"/>
              <a:t>frontu… </a:t>
            </a:r>
            <a:r>
              <a:rPr lang="cs-CZ" dirty="0"/>
              <a:t>V okolních lesích bylo množství krytů a zemljanek pro ubytování vojáků.  V lesích zůstalo rozseto množství nevybuchlých dělostřeleckých granátů… Stejně tak v polích, ještě dlouho po válce, zvláště po dešti, se nacházely olověné kuličky „</a:t>
            </a:r>
            <a:r>
              <a:rPr lang="cs-CZ" dirty="0" err="1"/>
              <a:t>ljotky</a:t>
            </a:r>
            <a:r>
              <a:rPr lang="cs-CZ" dirty="0"/>
              <a:t>“ z rakouských dělostřeleckých nábojů i kulky z </a:t>
            </a:r>
            <a:r>
              <a:rPr lang="cs-CZ" dirty="0" err="1" smtClean="0"/>
              <a:t>manlicherovek</a:t>
            </a:r>
            <a:r>
              <a:rPr lang="cs-CZ" dirty="0" smtClean="0"/>
              <a:t> </a:t>
            </a:r>
            <a:r>
              <a:rPr lang="cs-CZ" dirty="0"/>
              <a:t>a také celé náboje a zásobníky s náboji do ruských „</a:t>
            </a:r>
            <a:r>
              <a:rPr lang="cs-CZ" dirty="0" err="1"/>
              <a:t>trěchlinějek</a:t>
            </a:r>
            <a:r>
              <a:rPr lang="cs-CZ" dirty="0"/>
              <a:t>“… Trvalo léta, než byly zaházeny zákopy…Chmelnicové konstrukce byly vojáky vesměs zničeny. Dubové sloupy byly použity na topení nebo na stavbu krytů a zemljanek…Utrpěly i ovocné sady, jednak dělostřeleckou palbou, vandalismem vojáků a ohryzem koní uvazovaných ke stromům… Přechody fronty, velký pohyb obyvatelstva a válečné zpustošení přály vzniku různých epidemií skvrnitého tyfu, krvavé úplavice, cholery, španělské chřipky a pravých neštovic…“</a:t>
            </a:r>
          </a:p>
          <a:p>
            <a:pPr marL="0" indent="0" eaLnBrk="1" fontAlgn="auto" hangingPunct="1">
              <a:spcAft>
                <a:spcPts val="0"/>
              </a:spcAft>
              <a:buFont typeface="Arial" pitchFamily="34" charset="0"/>
              <a:buNone/>
              <a:defRPr/>
            </a:pPr>
            <a:endParaRPr lang="cs-CZ" dirty="0"/>
          </a:p>
        </p:txBody>
      </p:sp>
      <p:sp>
        <p:nvSpPr>
          <p:cNvPr id="4" name="Zástupný symbol pro zápatí 3"/>
          <p:cNvSpPr>
            <a:spLocks noGrp="1"/>
          </p:cNvSpPr>
          <p:nvPr>
            <p:ph type="ftr" sz="quarter" idx="11"/>
          </p:nvPr>
        </p:nvSpPr>
        <p:spPr>
          <a:xfrm>
            <a:off x="3132138" y="6092825"/>
            <a:ext cx="2895600" cy="365125"/>
          </a:xfrm>
        </p:spPr>
        <p:txBody>
          <a:bodyPr/>
          <a:lstStyle/>
          <a:p>
            <a:pPr>
              <a:defRPr/>
            </a:pPr>
            <a:r>
              <a:rPr lang="cs-CZ" dirty="0" smtClean="0"/>
              <a:t>Minulost zavátá časem  ( Kronika českých </a:t>
            </a:r>
            <a:r>
              <a:rPr lang="cs-CZ" dirty="0" err="1" smtClean="0"/>
              <a:t>Dorohostají</a:t>
            </a:r>
            <a:r>
              <a:rPr lang="cs-CZ" dirty="0" smtClean="0"/>
              <a:t> a přilehlých osad </a:t>
            </a:r>
            <a:r>
              <a:rPr lang="cs-CZ" dirty="0" err="1" smtClean="0"/>
              <a:t>Libánovky</a:t>
            </a:r>
            <a:r>
              <a:rPr lang="cs-CZ" dirty="0" smtClean="0"/>
              <a:t> a Máslenky), Václav </a:t>
            </a:r>
            <a:r>
              <a:rPr lang="cs-CZ" dirty="0" err="1" smtClean="0"/>
              <a:t>Širc</a:t>
            </a:r>
            <a:r>
              <a:rPr lang="cs-CZ" dirty="0" smtClean="0"/>
              <a:t>, Český svaz protifašistických bojovníků OV Louny s.28-29</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a:xfrm>
            <a:off x="457200" y="333375"/>
            <a:ext cx="8229600" cy="1143000"/>
          </a:xfrm>
          <a:solidFill>
            <a:srgbClr val="FF0000"/>
          </a:solidFill>
        </p:spPr>
        <p:txBody>
          <a:bodyPr/>
          <a:lstStyle/>
          <a:p>
            <a:pPr eaLnBrk="1" hangingPunct="1"/>
            <a:r>
              <a:rPr lang="cs-CZ" smtClean="0"/>
              <a:t>1.svět.válka na Volyni</a:t>
            </a:r>
          </a:p>
        </p:txBody>
      </p:sp>
      <p:pic>
        <p:nvPicPr>
          <p:cNvPr id="28674" name="Picture 3"/>
          <p:cNvPicPr>
            <a:picLocks noChangeAspect="1" noChangeArrowheads="1"/>
          </p:cNvPicPr>
          <p:nvPr/>
        </p:nvPicPr>
        <p:blipFill>
          <a:blip r:embed="rId3"/>
          <a:srcRect/>
          <a:stretch>
            <a:fillRect/>
          </a:stretch>
        </p:blipFill>
        <p:spPr bwMode="auto">
          <a:xfrm>
            <a:off x="1658938" y="1700213"/>
            <a:ext cx="5867400" cy="4267200"/>
          </a:xfrm>
          <a:prstGeom prst="rect">
            <a:avLst/>
          </a:prstGeom>
          <a:noFill/>
          <a:ln w="9525">
            <a:noFill/>
            <a:miter lim="800000"/>
            <a:headEnd/>
            <a:tailEnd/>
          </a:ln>
        </p:spPr>
      </p:pic>
      <p:sp>
        <p:nvSpPr>
          <p:cNvPr id="3" name="Zástupný symbol pro zápatí 2"/>
          <p:cNvSpPr>
            <a:spLocks noGrp="1"/>
          </p:cNvSpPr>
          <p:nvPr>
            <p:ph type="ftr" sz="quarter" idx="11"/>
          </p:nvPr>
        </p:nvSpPr>
        <p:spPr>
          <a:xfrm>
            <a:off x="3144838" y="6165850"/>
            <a:ext cx="2895600" cy="365125"/>
          </a:xfrm>
        </p:spPr>
        <p:txBody>
          <a:bodyPr/>
          <a:lstStyle/>
          <a:p>
            <a:pPr>
              <a:defRPr/>
            </a:pPr>
            <a:r>
              <a:rPr lang="cs-CZ" dirty="0" smtClean="0"/>
              <a:t>Minulost zavátá časem, Kronika Českých </a:t>
            </a:r>
            <a:r>
              <a:rPr lang="cs-CZ" dirty="0" err="1" smtClean="0"/>
              <a:t>Dorohostají</a:t>
            </a:r>
            <a:r>
              <a:rPr lang="cs-CZ" dirty="0" smtClean="0"/>
              <a:t> a přilehlých osad </a:t>
            </a:r>
            <a:r>
              <a:rPr lang="cs-CZ" dirty="0" err="1" smtClean="0"/>
              <a:t>Libánovky</a:t>
            </a:r>
            <a:r>
              <a:rPr lang="cs-CZ" dirty="0" smtClean="0"/>
              <a:t> a Máslenky, </a:t>
            </a:r>
            <a:r>
              <a:rPr lang="cs-CZ" dirty="0" err="1" smtClean="0"/>
              <a:t>Širc</a:t>
            </a:r>
            <a:r>
              <a:rPr lang="cs-CZ" dirty="0" smtClean="0"/>
              <a:t>, Václav, </a:t>
            </a:r>
            <a:r>
              <a:rPr lang="cs-CZ" dirty="0" err="1" smtClean="0"/>
              <a:t>b.v</a:t>
            </a:r>
            <a:r>
              <a:rPr lang="cs-CZ" dirty="0" smtClean="0"/>
              <a:t>., ČSPB Louny, bez r.v.,</a:t>
            </a:r>
            <a:r>
              <a:rPr lang="cs-CZ" dirty="0" err="1" smtClean="0"/>
              <a:t>obr.příl</a:t>
            </a:r>
            <a:r>
              <a:rPr lang="cs-CZ" dirty="0" smtClean="0"/>
              <a:t>.</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4" name="Nadpis 1"/>
          <p:cNvSpPr txBox="1">
            <a:spLocks/>
          </p:cNvSpPr>
          <p:nvPr/>
        </p:nvSpPr>
        <p:spPr bwMode="auto">
          <a:xfrm>
            <a:off x="457200" y="333375"/>
            <a:ext cx="8229600" cy="1143000"/>
          </a:xfrm>
          <a:prstGeom prst="rect">
            <a:avLst/>
          </a:prstGeom>
          <a:solidFill>
            <a:srgbClr val="FF0000"/>
          </a:solid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eaLnBrk="1" hangingPunct="1"/>
            <a:r>
              <a:rPr lang="cs-CZ" smtClean="0"/>
              <a:t>1.svět.válka na Volyni</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1476375"/>
            <a:ext cx="3571875" cy="498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51520" y="3356992"/>
            <a:ext cx="2232248" cy="369332"/>
          </a:xfrm>
          <a:prstGeom prst="rect">
            <a:avLst/>
          </a:prstGeom>
          <a:noFill/>
        </p:spPr>
        <p:txBody>
          <a:bodyPr wrap="square" rtlCol="0">
            <a:spAutoFit/>
          </a:bodyPr>
          <a:lstStyle/>
          <a:p>
            <a:r>
              <a:rPr lang="cs-CZ" dirty="0" err="1" smtClean="0"/>
              <a:t>Starodružiníci</a:t>
            </a:r>
            <a:endParaRPr lang="cs-CZ" dirty="0"/>
          </a:p>
        </p:txBody>
      </p:sp>
      <p:sp>
        <p:nvSpPr>
          <p:cNvPr id="5" name="Zástupný symbol pro zápatí 4"/>
          <p:cNvSpPr>
            <a:spLocks noGrp="1"/>
          </p:cNvSpPr>
          <p:nvPr>
            <p:ph type="ftr" sz="quarter" idx="11"/>
          </p:nvPr>
        </p:nvSpPr>
        <p:spPr>
          <a:xfrm>
            <a:off x="6185618" y="6275387"/>
            <a:ext cx="2895600" cy="365125"/>
          </a:xfrm>
        </p:spPr>
        <p:txBody>
          <a:bodyPr/>
          <a:lstStyle/>
          <a:p>
            <a:pPr>
              <a:defRPr/>
            </a:pPr>
            <a:r>
              <a:rPr lang="cs-CZ" dirty="0" err="1" smtClean="0"/>
              <a:t>Huleč</a:t>
            </a:r>
            <a:r>
              <a:rPr lang="cs-CZ" dirty="0" smtClean="0"/>
              <a:t> česká na Volyni, Obraz života v létech 1870 – 1947, </a:t>
            </a:r>
            <a:r>
              <a:rPr lang="cs-CZ" dirty="0" err="1" smtClean="0"/>
              <a:t>Bonek,Jiří</a:t>
            </a:r>
            <a:r>
              <a:rPr lang="cs-CZ" dirty="0" smtClean="0"/>
              <a:t>, Manová Danuše, </a:t>
            </a:r>
            <a:r>
              <a:rPr lang="cs-CZ" dirty="0" err="1" smtClean="0"/>
              <a:t>Stárek,Václav</a:t>
            </a:r>
            <a:r>
              <a:rPr lang="cs-CZ" dirty="0" smtClean="0"/>
              <a:t>, 1.vyd., Žatec, vlastní náklad 1992,s.15</a:t>
            </a:r>
            <a:endParaRPr lang="cs-CZ" dirty="0"/>
          </a:p>
        </p:txBody>
      </p:sp>
    </p:spTree>
    <p:extLst>
      <p:ext uri="{BB962C8B-B14F-4D97-AF65-F5344CB8AC3E}">
        <p14:creationId xmlns:p14="http://schemas.microsoft.com/office/powerpoint/2010/main" val="398324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a:solidFill>
            <a:srgbClr val="FF0000"/>
          </a:solidFill>
        </p:spPr>
        <p:txBody>
          <a:bodyPr/>
          <a:lstStyle/>
          <a:p>
            <a:pPr eaLnBrk="1" hangingPunct="1"/>
            <a:r>
              <a:rPr lang="cs-CZ" sz="4000" smtClean="0">
                <a:solidFill>
                  <a:srgbClr val="000000"/>
                </a:solidFill>
              </a:rPr>
              <a:t>1.svět.válka na Volyni</a:t>
            </a:r>
            <a:endParaRPr lang="cs-CZ" smtClean="0"/>
          </a:p>
        </p:txBody>
      </p:sp>
      <p:pic>
        <p:nvPicPr>
          <p:cNvPr id="30722" name="Picture 2"/>
          <p:cNvPicPr>
            <a:picLocks noChangeAspect="1" noChangeArrowheads="1"/>
          </p:cNvPicPr>
          <p:nvPr/>
        </p:nvPicPr>
        <p:blipFill>
          <a:blip r:embed="rId3"/>
          <a:srcRect/>
          <a:stretch>
            <a:fillRect/>
          </a:stretch>
        </p:blipFill>
        <p:spPr bwMode="auto">
          <a:xfrm>
            <a:off x="1547813" y="1484313"/>
            <a:ext cx="5438775" cy="4572000"/>
          </a:xfrm>
          <a:prstGeom prst="rect">
            <a:avLst/>
          </a:prstGeom>
          <a:noFill/>
          <a:ln w="9525">
            <a:noFill/>
            <a:miter lim="800000"/>
            <a:headEnd/>
            <a:tailEnd/>
          </a:ln>
        </p:spPr>
      </p:pic>
      <p:sp>
        <p:nvSpPr>
          <p:cNvPr id="3" name="Zástupný symbol pro zápatí 2"/>
          <p:cNvSpPr>
            <a:spLocks noGrp="1"/>
          </p:cNvSpPr>
          <p:nvPr>
            <p:ph type="ftr" sz="quarter" idx="11"/>
          </p:nvPr>
        </p:nvSpPr>
        <p:spPr>
          <a:xfrm>
            <a:off x="3132138" y="6237288"/>
            <a:ext cx="2895600" cy="365125"/>
          </a:xfrm>
        </p:spPr>
        <p:txBody>
          <a:bodyPr/>
          <a:lstStyle/>
          <a:p>
            <a:pPr>
              <a:defRPr/>
            </a:pPr>
            <a:r>
              <a:rPr lang="cs-CZ" dirty="0" smtClean="0"/>
              <a:t>Minulost zavátá časem, Kronika Českých </a:t>
            </a:r>
            <a:r>
              <a:rPr lang="cs-CZ" dirty="0" err="1" smtClean="0"/>
              <a:t>Dorohostají</a:t>
            </a:r>
            <a:r>
              <a:rPr lang="cs-CZ" dirty="0" smtClean="0"/>
              <a:t> a přilehlých osad </a:t>
            </a:r>
            <a:r>
              <a:rPr lang="cs-CZ" dirty="0" err="1" smtClean="0"/>
              <a:t>Libánovky</a:t>
            </a:r>
            <a:r>
              <a:rPr lang="cs-CZ" dirty="0" smtClean="0"/>
              <a:t> a Máslenky, </a:t>
            </a:r>
            <a:r>
              <a:rPr lang="cs-CZ" dirty="0" err="1" smtClean="0"/>
              <a:t>Širc</a:t>
            </a:r>
            <a:r>
              <a:rPr lang="cs-CZ" dirty="0" smtClean="0"/>
              <a:t>, Václav, </a:t>
            </a:r>
            <a:r>
              <a:rPr lang="cs-CZ" dirty="0" err="1" smtClean="0"/>
              <a:t>b.v</a:t>
            </a:r>
            <a:r>
              <a:rPr lang="cs-CZ" dirty="0" smtClean="0"/>
              <a:t>., ČSPB Louny, bez r.v.,</a:t>
            </a:r>
            <a:r>
              <a:rPr lang="cs-CZ" dirty="0" err="1" smtClean="0"/>
              <a:t>obr.příl</a:t>
            </a:r>
            <a:r>
              <a:rPr lang="cs-CZ" dirty="0" smtClean="0"/>
              <a:t>.</a:t>
            </a: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Nadpis 1"/>
          <p:cNvSpPr>
            <a:spLocks noGrp="1"/>
          </p:cNvSpPr>
          <p:nvPr>
            <p:ph type="title"/>
          </p:nvPr>
        </p:nvSpPr>
        <p:spPr>
          <a:xfrm>
            <a:off x="457200" y="274638"/>
            <a:ext cx="8229600" cy="561975"/>
          </a:xfrm>
          <a:solidFill>
            <a:srgbClr val="FF0000"/>
          </a:solidFill>
        </p:spPr>
        <p:txBody>
          <a:bodyPr/>
          <a:lstStyle/>
          <a:p>
            <a:pPr eaLnBrk="1" hangingPunct="1"/>
            <a:r>
              <a:rPr lang="cs-CZ" sz="2800" smtClean="0"/>
              <a:t>1.svět.válka na Volyni</a:t>
            </a:r>
          </a:p>
        </p:txBody>
      </p:sp>
      <p:sp>
        <p:nvSpPr>
          <p:cNvPr id="32770" name="Zástupný symbol pro obsah 2"/>
          <p:cNvSpPr>
            <a:spLocks noGrp="1"/>
          </p:cNvSpPr>
          <p:nvPr>
            <p:ph idx="1"/>
          </p:nvPr>
        </p:nvSpPr>
        <p:spPr>
          <a:xfrm>
            <a:off x="395288" y="914400"/>
            <a:ext cx="8229600" cy="5949950"/>
          </a:xfrm>
        </p:spPr>
        <p:txBody>
          <a:bodyPr/>
          <a:lstStyle/>
          <a:p>
            <a:pPr marL="0" indent="0" eaLnBrk="1" hangingPunct="1">
              <a:buFont typeface="Arial" charset="0"/>
              <a:buNone/>
            </a:pPr>
            <a:r>
              <a:rPr lang="cs-CZ" sz="1600" smtClean="0"/>
              <a:t>„Kvasilov nebyl za války ani rozbořen ani spálen, ale jako  osada tak blízká Rovnu, jež bylo důležitou vojenskou básou, a vedle Zdolbunova, jež bylo za celé války jedním z nejdůležitějších železničních uzlů, strašně trpěl od nepřetržitých rekvizicí a ubytování vojska, které vlastně bylo zde pánem po celých pět let.“ s.</a:t>
            </a:r>
          </a:p>
          <a:p>
            <a:pPr marL="0" indent="0" eaLnBrk="1" hangingPunct="1">
              <a:buFont typeface="Arial" charset="0"/>
              <a:buNone/>
            </a:pPr>
            <a:r>
              <a:rPr lang="cs-CZ" sz="1600" smtClean="0"/>
              <a:t>„Hned v prvních dnech války byli povoláni někteří malínští občané do armády. Před odjezdem se naposled seřadili u mlýna, čekajíce na povozy, jež je měly odvézt. Přišel starosta obce i velitel hasičů, aby se rozloučili s odcházejícími. Bylo jich kolem dvaceti…Zprávy z front byly nejdříve dost nejasné a působily divně, neboť rakouská a německá vojska zaujala dosti velké ruské prostory. Později přicházejí potěšující zprávy o ruských vítězstvích a o postupu na západ….Zima 1914 – 15 byla krutá. Napadlo mnoho sněhu a uhodily silné mrazy…Nováčkové Češi, kteří na jaře nastoupili vojenskou službu, budou již zařazeni do „Družiny“. Rovněž i ti, kteří jsou už v ruských řadách, mohou býti přeloženi do České družiny…Na jaře roku 1915 odchází na vojnu zase několik mladých mužů... Podle nařízení úřadu dodali Malínští armádě několik koní, několik kusů vepřů a hovězího dobytka, obilí a vozy…Celé léto r.1915 je neklidné. Na podzim, když bohatá sklizeň naplnila stodoly, požáry a blížící se střelba oznamovaly, že fronta je již nedaleko. Stále častěji se objevují vojska, až konečně začátkem září 1915 Rusové opouštějí Luck, nejbližší město od Malína. 31.srpna přihrnulo se do Malína mnoho vojska. Večer bylo vidět, jak hoří Luck. Fronta tu mohla být každou hodinu. Bylo se třeba rozhodnout – zda zůstat v Malíně, až fronta přijde, vyčkat příchodu německých a rakouských vojsk, nebo odjet do Ruska…většina malínských občanů se rozhodla, že zůstane…“ s.</a:t>
            </a:r>
          </a:p>
          <a:p>
            <a:pPr marL="0" indent="0" eaLnBrk="1" hangingPunct="1">
              <a:buFont typeface="Arial" charset="0"/>
              <a:buNone/>
            </a:pPr>
            <a:r>
              <a:rPr lang="cs-CZ" sz="1600" smtClean="0">
                <a:solidFill>
                  <a:srgbClr val="00B050"/>
                </a:solidFill>
              </a:rPr>
              <a:t>Doplnit str.</a:t>
            </a:r>
          </a:p>
        </p:txBody>
      </p:sp>
      <p:sp>
        <p:nvSpPr>
          <p:cNvPr id="4" name="TextovéPole 3"/>
          <p:cNvSpPr txBox="1"/>
          <p:nvPr/>
        </p:nvSpPr>
        <p:spPr>
          <a:xfrm>
            <a:off x="2627313" y="5732463"/>
            <a:ext cx="3889375" cy="1447800"/>
          </a:xfrm>
          <a:prstGeom prst="rect">
            <a:avLst/>
          </a:prstGeom>
          <a:noFill/>
        </p:spPr>
        <p:txBody>
          <a:bodyPr>
            <a:spAutoFit/>
          </a:bodyPr>
          <a:lstStyle/>
          <a:p>
            <a:pPr fontAlgn="auto">
              <a:spcBef>
                <a:spcPts val="0"/>
              </a:spcBef>
              <a:spcAft>
                <a:spcPts val="0"/>
              </a:spcAft>
              <a:defRPr/>
            </a:pPr>
            <a:r>
              <a:rPr lang="cs-CZ" sz="1400" dirty="0">
                <a:solidFill>
                  <a:schemeClr val="tx2">
                    <a:lumMod val="60000"/>
                    <a:lumOff val="40000"/>
                  </a:schemeClr>
                </a:solidFill>
                <a:latin typeface="+mn-lt"/>
              </a:rPr>
              <a:t>Kronika obce Kvasilova dle sepsaných pamětí Josefa Náhlovského a jiných pramenů upravil Jaroslav Velenský, </a:t>
            </a:r>
            <a:r>
              <a:rPr lang="cs-CZ" sz="1400" dirty="0" err="1">
                <a:solidFill>
                  <a:schemeClr val="tx2">
                    <a:lumMod val="60000"/>
                    <a:lumOff val="40000"/>
                  </a:schemeClr>
                </a:solidFill>
                <a:latin typeface="+mn-lt"/>
              </a:rPr>
              <a:t>Kvasilov</a:t>
            </a:r>
            <a:r>
              <a:rPr lang="cs-CZ" sz="1400" dirty="0">
                <a:solidFill>
                  <a:schemeClr val="tx2">
                    <a:lumMod val="60000"/>
                    <a:lumOff val="40000"/>
                  </a:schemeClr>
                </a:solidFill>
                <a:latin typeface="+mn-lt"/>
              </a:rPr>
              <a:t> 1929, s.</a:t>
            </a:r>
          </a:p>
          <a:p>
            <a:pPr fontAlgn="auto">
              <a:spcBef>
                <a:spcPts val="0"/>
              </a:spcBef>
              <a:spcAft>
                <a:spcPts val="0"/>
              </a:spcAft>
              <a:defRPr/>
            </a:pPr>
            <a:r>
              <a:rPr lang="cs-CZ" sz="1400" dirty="0">
                <a:solidFill>
                  <a:schemeClr val="tx2">
                    <a:lumMod val="60000"/>
                    <a:lumOff val="40000"/>
                  </a:schemeClr>
                </a:solidFill>
                <a:latin typeface="+mn-lt"/>
              </a:rPr>
              <a:t>Kronika Českého Malína, J.A. Martinovský, Ministerstvo informací 194,5s. 22</a:t>
            </a:r>
          </a:p>
          <a:p>
            <a:pPr fontAlgn="auto">
              <a:spcBef>
                <a:spcPts val="0"/>
              </a:spcBef>
              <a:spcAft>
                <a:spcPts val="0"/>
              </a:spcAft>
              <a:defRPr/>
            </a:pPr>
            <a:endParaRPr lang="cs-CZ" dirty="0">
              <a:latin typeface="+mn-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Nadpis 1"/>
          <p:cNvSpPr>
            <a:spLocks noGrp="1"/>
          </p:cNvSpPr>
          <p:nvPr>
            <p:ph type="title"/>
          </p:nvPr>
        </p:nvSpPr>
        <p:spPr>
          <a:xfrm>
            <a:off x="457200" y="274638"/>
            <a:ext cx="8229600" cy="561975"/>
          </a:xfrm>
          <a:solidFill>
            <a:srgbClr val="FF0000"/>
          </a:solidFill>
        </p:spPr>
        <p:txBody>
          <a:bodyPr/>
          <a:lstStyle/>
          <a:p>
            <a:pPr eaLnBrk="1" hangingPunct="1"/>
            <a:r>
              <a:rPr lang="cs-CZ" sz="2800" smtClean="0"/>
              <a:t>1.svět.válka na Volyni</a:t>
            </a:r>
          </a:p>
        </p:txBody>
      </p:sp>
      <p:sp>
        <p:nvSpPr>
          <p:cNvPr id="3" name="Zástupný symbol pro obsah 2"/>
          <p:cNvSpPr>
            <a:spLocks noGrp="1"/>
          </p:cNvSpPr>
          <p:nvPr>
            <p:ph idx="1"/>
          </p:nvPr>
        </p:nvSpPr>
        <p:spPr>
          <a:xfrm>
            <a:off x="457200" y="836613"/>
            <a:ext cx="8229600" cy="5761037"/>
          </a:xfrm>
        </p:spPr>
        <p:txBody>
          <a:bodyPr rtlCol="0">
            <a:normAutofit fontScale="70000" lnSpcReduction="20000"/>
          </a:bodyPr>
          <a:lstStyle/>
          <a:p>
            <a:pPr marL="0" indent="0" eaLnBrk="1" fontAlgn="auto" hangingPunct="1">
              <a:spcAft>
                <a:spcPts val="0"/>
              </a:spcAft>
              <a:buFont typeface="Arial" pitchFamily="34" charset="0"/>
              <a:buNone/>
              <a:defRPr/>
            </a:pPr>
            <a:r>
              <a:rPr lang="cs-CZ" dirty="0"/>
              <a:t>První obsazení Malína rakouskou armádou proběhlo bez problémů, protože to byli Češi. Druhé obsazení bylo horší, protože přišli Maďaři a Němci. 8.října 1915 Maďaři a Němci nařídili vystěhování obyvatel Malína, prý kvůli jejich bezpečnosti. </a:t>
            </a:r>
            <a:endParaRPr lang="cs-CZ" dirty="0" smtClean="0"/>
          </a:p>
          <a:p>
            <a:pPr eaLnBrk="1" fontAlgn="auto" hangingPunct="1">
              <a:spcAft>
                <a:spcPts val="0"/>
              </a:spcAft>
              <a:buFont typeface="Arial" pitchFamily="34" charset="0"/>
              <a:buChar char="•"/>
              <a:defRPr/>
            </a:pPr>
            <a:endParaRPr lang="cs-CZ" dirty="0"/>
          </a:p>
          <a:p>
            <a:pPr marL="0" indent="0" eaLnBrk="1" fontAlgn="auto" hangingPunct="1">
              <a:spcAft>
                <a:spcPts val="0"/>
              </a:spcAft>
              <a:buFont typeface="Arial" pitchFamily="34" charset="0"/>
              <a:buNone/>
              <a:defRPr/>
            </a:pPr>
            <a:r>
              <a:rPr lang="cs-CZ" dirty="0"/>
              <a:t>„ Pobízeni ke spěchu hrubými nadávkami Němců a Maďarů, hospodáři nakládali na vozy movitý majetek. .. jen to nejnutnější. Hlavně potraviny, peřiny, kuchyňské nádobí, drůbež, někdo i prasátko naložili a skoro za každým vozem šla přivázána živitelka rodiny – kráva. Přesně za dvě hodiny začali Němci vyhánět ze dvorů hospodáře na náves, ať již měli ukončeno nakládání nebo ne</a:t>
            </a:r>
            <a:r>
              <a:rPr lang="cs-CZ" dirty="0" smtClean="0"/>
              <a:t>.“</a:t>
            </a:r>
          </a:p>
          <a:p>
            <a:pPr eaLnBrk="1" fontAlgn="auto" hangingPunct="1">
              <a:spcAft>
                <a:spcPts val="0"/>
              </a:spcAft>
              <a:buFont typeface="Arial" pitchFamily="34" charset="0"/>
              <a:buChar char="•"/>
              <a:defRPr/>
            </a:pPr>
            <a:endParaRPr lang="cs-CZ" dirty="0"/>
          </a:p>
          <a:p>
            <a:pPr marL="0" indent="0" eaLnBrk="1" fontAlgn="auto" hangingPunct="1">
              <a:spcAft>
                <a:spcPts val="0"/>
              </a:spcAft>
              <a:buFont typeface="Arial" pitchFamily="34" charset="0"/>
              <a:buNone/>
              <a:defRPr/>
            </a:pPr>
            <a:r>
              <a:rPr lang="cs-CZ" dirty="0"/>
              <a:t>Malínští se museli ubytovat v evakuovaných ukrajinských vesnicích asi 15 km od města Vladimiru Volyňského. Žili tam až do března 1918. </a:t>
            </a:r>
            <a:endParaRPr lang="cs-CZ" dirty="0" smtClean="0"/>
          </a:p>
          <a:p>
            <a:pPr eaLnBrk="1" fontAlgn="auto" hangingPunct="1">
              <a:spcAft>
                <a:spcPts val="0"/>
              </a:spcAft>
              <a:buFont typeface="Arial" pitchFamily="34" charset="0"/>
              <a:buChar char="•"/>
              <a:defRPr/>
            </a:pPr>
            <a:endParaRPr lang="cs-CZ" dirty="0"/>
          </a:p>
          <a:p>
            <a:pPr marL="0" indent="0" eaLnBrk="1" fontAlgn="auto" hangingPunct="1">
              <a:spcAft>
                <a:spcPts val="0"/>
              </a:spcAft>
              <a:buFont typeface="Arial" pitchFamily="34" charset="0"/>
              <a:buNone/>
              <a:defRPr/>
            </a:pPr>
            <a:r>
              <a:rPr lang="cs-CZ" dirty="0"/>
              <a:t>„ Český Malín velmi utrpěl. Z pěkných velkých domů a z hospodářských budov zůstaly většinou zříceniny. Část domů byla rozebrána na materiál, a to také zděné budovy, část shořela.“</a:t>
            </a:r>
          </a:p>
          <a:p>
            <a:pPr marL="0" indent="0" eaLnBrk="1" fontAlgn="auto" hangingPunct="1">
              <a:spcAft>
                <a:spcPts val="0"/>
              </a:spcAft>
              <a:buFont typeface="Arial" pitchFamily="34" charset="0"/>
              <a:buNone/>
              <a:defRPr/>
            </a:pPr>
            <a:endParaRPr lang="cs-CZ" dirty="0"/>
          </a:p>
        </p:txBody>
      </p:sp>
      <p:sp>
        <p:nvSpPr>
          <p:cNvPr id="4" name="Zástupný symbol pro zápatí 3"/>
          <p:cNvSpPr>
            <a:spLocks noGrp="1"/>
          </p:cNvSpPr>
          <p:nvPr>
            <p:ph type="ftr" sz="quarter" idx="11"/>
          </p:nvPr>
        </p:nvSpPr>
        <p:spPr/>
        <p:txBody>
          <a:bodyPr/>
          <a:lstStyle/>
          <a:p>
            <a:pPr>
              <a:defRPr/>
            </a:pPr>
            <a:r>
              <a:rPr lang="cs-CZ" smtClean="0"/>
              <a:t>Kronika Českého Malína, J.A. Martinovský, Ministerstvo informací 194,5s. 22- </a:t>
            </a:r>
            <a:endParaRPr lang="cs-CZ"/>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Nadpis 1"/>
          <p:cNvSpPr>
            <a:spLocks noGrp="1"/>
          </p:cNvSpPr>
          <p:nvPr>
            <p:ph type="title"/>
          </p:nvPr>
        </p:nvSpPr>
        <p:spPr>
          <a:xfrm>
            <a:off x="457200" y="274638"/>
            <a:ext cx="8229600" cy="490537"/>
          </a:xfrm>
          <a:solidFill>
            <a:srgbClr val="FF0000"/>
          </a:solidFill>
        </p:spPr>
        <p:txBody>
          <a:bodyPr/>
          <a:lstStyle/>
          <a:p>
            <a:pPr eaLnBrk="1" hangingPunct="1"/>
            <a:r>
              <a:rPr lang="cs-CZ" sz="2400" smtClean="0"/>
              <a:t>1.svět.válka na Volyni</a:t>
            </a:r>
          </a:p>
        </p:txBody>
      </p:sp>
      <p:sp>
        <p:nvSpPr>
          <p:cNvPr id="3" name="Zástupný symbol pro obsah 2"/>
          <p:cNvSpPr>
            <a:spLocks noGrp="1"/>
          </p:cNvSpPr>
          <p:nvPr>
            <p:ph idx="1"/>
          </p:nvPr>
        </p:nvSpPr>
        <p:spPr>
          <a:xfrm>
            <a:off x="468313" y="836613"/>
            <a:ext cx="8229600" cy="6021387"/>
          </a:xfrm>
        </p:spPr>
        <p:txBody>
          <a:bodyPr rtlCol="0">
            <a:normAutofit fontScale="40000" lnSpcReduction="20000"/>
          </a:bodyPr>
          <a:lstStyle/>
          <a:p>
            <a:pPr marL="0" indent="0" eaLnBrk="1" fontAlgn="auto" hangingPunct="1">
              <a:spcAft>
                <a:spcPts val="0"/>
              </a:spcAft>
              <a:buFont typeface="Arial" pitchFamily="34" charset="0"/>
              <a:buNone/>
              <a:defRPr/>
            </a:pPr>
            <a:r>
              <a:rPr lang="cs-CZ" sz="4500" dirty="0" smtClean="0"/>
              <a:t>Z</a:t>
            </a:r>
            <a:r>
              <a:rPr lang="cs-CZ" sz="4500" dirty="0"/>
              <a:t> </a:t>
            </a:r>
            <a:r>
              <a:rPr lang="cs-CZ" sz="4500" dirty="0" err="1"/>
              <a:t>Hulče</a:t>
            </a:r>
            <a:r>
              <a:rPr lang="cs-CZ" sz="4500" dirty="0"/>
              <a:t> bylo odvedeno po mobilizaci několik mužů. Koní bylo vzato asi 40 – 50 párů. V srpnu 1915 se v </a:t>
            </a:r>
            <a:r>
              <a:rPr lang="cs-CZ" sz="4500" dirty="0" err="1"/>
              <a:t>Hulči</a:t>
            </a:r>
            <a:r>
              <a:rPr lang="cs-CZ" sz="4500" dirty="0"/>
              <a:t> objevili uprchlíci doprovázení kozáky a policajty. </a:t>
            </a:r>
            <a:r>
              <a:rPr lang="cs-CZ" sz="4500" dirty="0" err="1"/>
              <a:t>Huleč</a:t>
            </a:r>
            <a:r>
              <a:rPr lang="cs-CZ" sz="4500" dirty="0"/>
              <a:t> se připravovala na evakuaci, zhotovovali plachty na vozy, balili nejdůležitější věci, šatstvo a potraviny – mouka, maso, brambory. Zabíjeli prasata a maso zalévali do sádla</a:t>
            </a:r>
            <a:r>
              <a:rPr lang="cs-CZ" sz="4500" dirty="0" smtClean="0"/>
              <a:t>.</a:t>
            </a:r>
          </a:p>
          <a:p>
            <a:pPr marL="0" indent="0" eaLnBrk="1" fontAlgn="auto" hangingPunct="1">
              <a:spcAft>
                <a:spcPts val="0"/>
              </a:spcAft>
              <a:buFont typeface="Arial" pitchFamily="34" charset="0"/>
              <a:buNone/>
              <a:defRPr/>
            </a:pPr>
            <a:endParaRPr lang="cs-CZ" sz="4500" dirty="0"/>
          </a:p>
          <a:p>
            <a:pPr marL="0" indent="0" eaLnBrk="1" fontAlgn="auto" hangingPunct="1">
              <a:spcAft>
                <a:spcPts val="0"/>
              </a:spcAft>
              <a:buFont typeface="Arial" pitchFamily="34" charset="0"/>
              <a:buNone/>
              <a:defRPr/>
            </a:pPr>
            <a:r>
              <a:rPr lang="cs-CZ" sz="4500" dirty="0" smtClean="0"/>
              <a:t> </a:t>
            </a:r>
            <a:r>
              <a:rPr lang="cs-CZ" sz="4500" dirty="0"/>
              <a:t>„Uprchlíci procházeli obcí asi čtrnáct dní a působili obrovské škody. K tomu se přidružovaly  ustupující vojenské jednotky – kozáci. Všichni požadovali potraviny. Pole byla zničena, obilí sekáno na krmení, ovoce a zelenina na zahrádkách otrhána a snědena nebo zničena. Ploty rozebrány a spáleny při vaření…Lidé potřebovali tak velké množství vody, že studny byly vyčerpány. Obec měla nařízenou povinnost stavět most přes </a:t>
            </a:r>
            <a:r>
              <a:rPr lang="cs-CZ" sz="4500" dirty="0" err="1"/>
              <a:t>Horyň</a:t>
            </a:r>
            <a:r>
              <a:rPr lang="cs-CZ" sz="4500" dirty="0"/>
              <a:t> u </a:t>
            </a:r>
            <a:r>
              <a:rPr lang="cs-CZ" sz="4500" dirty="0" err="1"/>
              <a:t>Ostroga</a:t>
            </a:r>
            <a:r>
              <a:rPr lang="cs-CZ" sz="4500" dirty="0"/>
              <a:t> a kopat zákopy u „</a:t>
            </a:r>
            <a:r>
              <a:rPr lang="cs-CZ" sz="4500" dirty="0" err="1"/>
              <a:t>Kuňova</a:t>
            </a:r>
            <a:r>
              <a:rPr lang="cs-CZ" sz="4500" dirty="0"/>
              <a:t>“, což bylo…čtyřicet až padesát km od </a:t>
            </a:r>
            <a:r>
              <a:rPr lang="cs-CZ" sz="4500" dirty="0" err="1"/>
              <a:t>Hulče</a:t>
            </a:r>
            <a:r>
              <a:rPr lang="cs-CZ" sz="4500" dirty="0"/>
              <a:t>. K evakuaci </a:t>
            </a:r>
            <a:r>
              <a:rPr lang="cs-CZ" sz="4500" dirty="0" err="1"/>
              <a:t>Hulče</a:t>
            </a:r>
            <a:r>
              <a:rPr lang="cs-CZ" sz="4500" dirty="0"/>
              <a:t> nedošlo, fronta se ustálila u Dubna. Přesto se někteří občané z </a:t>
            </a:r>
            <a:r>
              <a:rPr lang="cs-CZ" sz="4500" dirty="0" err="1"/>
              <a:t>Hulče</a:t>
            </a:r>
            <a:r>
              <a:rPr lang="cs-CZ" sz="4500" dirty="0"/>
              <a:t> vystěhovali… Od března nebo dubna do 22. května roku 1916 stál v </a:t>
            </a:r>
            <a:r>
              <a:rPr lang="cs-CZ" sz="4500" dirty="0" err="1"/>
              <a:t>Hulči</a:t>
            </a:r>
            <a:r>
              <a:rPr lang="cs-CZ" sz="4500" dirty="0"/>
              <a:t>  </a:t>
            </a:r>
            <a:r>
              <a:rPr lang="cs-CZ" sz="4500" dirty="0" err="1"/>
              <a:t>bělgorodský</a:t>
            </a:r>
            <a:r>
              <a:rPr lang="cs-CZ" sz="4500" dirty="0"/>
              <a:t> hulánský pluk. Patřil k 12.jezdecké divizi císaře Františka Josefa…Kromě toho procházely </a:t>
            </a:r>
            <a:r>
              <a:rPr lang="cs-CZ" sz="4500" dirty="0" err="1"/>
              <a:t>Hulčí</a:t>
            </a:r>
            <a:r>
              <a:rPr lang="cs-CZ" sz="4500" dirty="0"/>
              <a:t> stále nějaké vojenské oddíly a transporty. V tomto roce bylo povoleno v důsledku nedostatku pracovních sil v zemědělství dostávat na výpomoc do rolnických usedlostí rakousko-uherské zajatce slovanského původu…Pracovali jako řemeslníci a zemědělci.“ </a:t>
            </a:r>
            <a:r>
              <a:rPr lang="cs-CZ" sz="4500" dirty="0" smtClean="0"/>
              <a:t> s.                        Někteří </a:t>
            </a:r>
            <a:r>
              <a:rPr lang="cs-CZ" sz="4500" dirty="0"/>
              <a:t>pak v </a:t>
            </a:r>
            <a:r>
              <a:rPr lang="cs-CZ" sz="4500" dirty="0" err="1"/>
              <a:t>Hulči</a:t>
            </a:r>
            <a:r>
              <a:rPr lang="cs-CZ" sz="4500" dirty="0"/>
              <a:t> zůstali</a:t>
            </a:r>
            <a:r>
              <a:rPr lang="cs-CZ" sz="4500" dirty="0" smtClean="0"/>
              <a:t>.</a:t>
            </a:r>
          </a:p>
          <a:p>
            <a:pPr marL="0" indent="0" eaLnBrk="1" fontAlgn="auto" hangingPunct="1">
              <a:spcAft>
                <a:spcPts val="0"/>
              </a:spcAft>
              <a:buFont typeface="Arial" pitchFamily="34" charset="0"/>
              <a:buNone/>
              <a:defRPr/>
            </a:pPr>
            <a:endParaRPr lang="cs-CZ" sz="4500" dirty="0"/>
          </a:p>
          <a:p>
            <a:pPr eaLnBrk="1" fontAlgn="auto" hangingPunct="1">
              <a:spcAft>
                <a:spcPts val="0"/>
              </a:spcAft>
              <a:buFont typeface="Arial" pitchFamily="34" charset="0"/>
              <a:buChar char="•"/>
              <a:defRPr/>
            </a:pPr>
            <a:r>
              <a:rPr lang="cs-CZ" sz="4500" dirty="0"/>
              <a:t>V r. 1917 procházeli </a:t>
            </a:r>
            <a:r>
              <a:rPr lang="cs-CZ" sz="4500" dirty="0" err="1"/>
              <a:t>Hulčí</a:t>
            </a:r>
            <a:r>
              <a:rPr lang="cs-CZ" sz="4500" dirty="0"/>
              <a:t> dezertující ruští vojáci, kteří utíkali domů.</a:t>
            </a:r>
          </a:p>
          <a:p>
            <a:pPr eaLnBrk="1" fontAlgn="auto" hangingPunct="1">
              <a:spcAft>
                <a:spcPts val="0"/>
              </a:spcAft>
              <a:buFont typeface="Arial" pitchFamily="34" charset="0"/>
              <a:buChar char="•"/>
              <a:defRPr/>
            </a:pPr>
            <a:r>
              <a:rPr lang="cs-CZ" sz="4500" dirty="0"/>
              <a:t> V r. 1918 byla v </a:t>
            </a:r>
            <a:r>
              <a:rPr lang="cs-CZ" sz="4500" dirty="0" err="1"/>
              <a:t>Hulči</a:t>
            </a:r>
            <a:r>
              <a:rPr lang="cs-CZ" sz="4500" dirty="0"/>
              <a:t>  ve škole ubytovaná německá posádka, která později odešla do </a:t>
            </a:r>
            <a:r>
              <a:rPr lang="cs-CZ" sz="4500" dirty="0" err="1"/>
              <a:t>Ostroga</a:t>
            </a:r>
            <a:r>
              <a:rPr lang="cs-CZ" sz="4500" dirty="0"/>
              <a:t>. </a:t>
            </a:r>
          </a:p>
          <a:p>
            <a:pPr marL="0" indent="0" eaLnBrk="1" fontAlgn="auto" hangingPunct="1">
              <a:spcAft>
                <a:spcPts val="0"/>
              </a:spcAft>
              <a:buFont typeface="Arial" pitchFamily="34" charset="0"/>
              <a:buNone/>
              <a:defRPr/>
            </a:pPr>
            <a:r>
              <a:rPr lang="cs-CZ" dirty="0" smtClean="0">
                <a:solidFill>
                  <a:srgbClr val="00B050"/>
                </a:solidFill>
              </a:rPr>
              <a:t>Doplnit str.</a:t>
            </a:r>
            <a:endParaRPr lang="cs-CZ" dirty="0">
              <a:solidFill>
                <a:srgbClr val="00B050"/>
              </a:solidFill>
            </a:endParaRPr>
          </a:p>
        </p:txBody>
      </p:sp>
      <p:sp>
        <p:nvSpPr>
          <p:cNvPr id="4" name="Zástupný symbol pro zápatí 3"/>
          <p:cNvSpPr>
            <a:spLocks noGrp="1"/>
          </p:cNvSpPr>
          <p:nvPr>
            <p:ph type="ftr" sz="quarter" idx="11"/>
          </p:nvPr>
        </p:nvSpPr>
        <p:spPr/>
        <p:txBody>
          <a:bodyPr/>
          <a:lstStyle/>
          <a:p>
            <a:pPr>
              <a:defRPr/>
            </a:pPr>
            <a:r>
              <a:rPr lang="cs-CZ" smtClean="0"/>
              <a:t>Huleč Česká na Volyni, Jiří Bonek, Danuše Manová, Václav Stárek, Žatec 1992, s.</a:t>
            </a:r>
            <a:endParaRPr lang="cs-CZ"/>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437"/>
          </a:xfrm>
          <a:solidFill>
            <a:srgbClr val="FF0000"/>
          </a:solidFill>
        </p:spPr>
        <p:txBody>
          <a:bodyPr rtlCol="0">
            <a:normAutofit fontScale="90000"/>
          </a:bodyPr>
          <a:lstStyle/>
          <a:p>
            <a:pPr eaLnBrk="1" fontAlgn="auto" hangingPunct="1">
              <a:spcAft>
                <a:spcPts val="0"/>
              </a:spcAft>
              <a:defRPr/>
            </a:pPr>
            <a:r>
              <a:rPr lang="cs-CZ" dirty="0" smtClean="0"/>
              <a:t>1.Světová válka </a:t>
            </a:r>
            <a:r>
              <a:rPr lang="cs-CZ" dirty="0"/>
              <a:t>na Volyni</a:t>
            </a:r>
          </a:p>
        </p:txBody>
      </p:sp>
      <p:pic>
        <p:nvPicPr>
          <p:cNvPr id="39938" name="Picture 2"/>
          <p:cNvPicPr>
            <a:picLocks noChangeAspect="1" noChangeArrowheads="1"/>
          </p:cNvPicPr>
          <p:nvPr/>
        </p:nvPicPr>
        <p:blipFill>
          <a:blip r:embed="rId3"/>
          <a:srcRect/>
          <a:stretch>
            <a:fillRect/>
          </a:stretch>
        </p:blipFill>
        <p:spPr bwMode="auto">
          <a:xfrm>
            <a:off x="2843213" y="1268413"/>
            <a:ext cx="3076575" cy="5457825"/>
          </a:xfrm>
          <a:prstGeom prst="rect">
            <a:avLst/>
          </a:prstGeom>
          <a:noFill/>
          <a:ln w="9525">
            <a:noFill/>
            <a:miter lim="800000"/>
            <a:headEnd/>
            <a:tailEnd/>
          </a:ln>
        </p:spPr>
      </p:pic>
      <p:sp>
        <p:nvSpPr>
          <p:cNvPr id="3" name="Zástupný symbol pro zápatí 2"/>
          <p:cNvSpPr>
            <a:spLocks noGrp="1"/>
          </p:cNvSpPr>
          <p:nvPr>
            <p:ph type="ftr" sz="quarter" idx="11"/>
          </p:nvPr>
        </p:nvSpPr>
        <p:spPr>
          <a:xfrm>
            <a:off x="6084888" y="6369050"/>
            <a:ext cx="2895600" cy="365125"/>
          </a:xfrm>
        </p:spPr>
        <p:txBody>
          <a:bodyPr/>
          <a:lstStyle/>
          <a:p>
            <a:pPr>
              <a:defRPr/>
            </a:pPr>
            <a:r>
              <a:rPr lang="cs-CZ" dirty="0" smtClean="0"/>
              <a:t>Památce Zborova 1917 – 1927, Syřiště, František, Medek, Rudolf, Praha, „Za svobodu“ 1927,s. 77</a:t>
            </a:r>
            <a:endParaRPr lang="cs-CZ"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Nadpis 1"/>
          <p:cNvSpPr>
            <a:spLocks noGrp="1"/>
          </p:cNvSpPr>
          <p:nvPr>
            <p:ph type="title"/>
          </p:nvPr>
        </p:nvSpPr>
        <p:spPr>
          <a:solidFill>
            <a:srgbClr val="FF0000"/>
          </a:solidFill>
        </p:spPr>
        <p:txBody>
          <a:bodyPr/>
          <a:lstStyle/>
          <a:p>
            <a:pPr eaLnBrk="1" hangingPunct="1"/>
            <a:r>
              <a:rPr lang="cs-CZ" smtClean="0"/>
              <a:t>1.světová válka</a:t>
            </a:r>
          </a:p>
        </p:txBody>
      </p:sp>
      <p:sp>
        <p:nvSpPr>
          <p:cNvPr id="41986" name="Zástupný symbol pro obsah 2"/>
          <p:cNvSpPr>
            <a:spLocks noGrp="1"/>
          </p:cNvSpPr>
          <p:nvPr>
            <p:ph idx="1"/>
          </p:nvPr>
        </p:nvSpPr>
        <p:spPr/>
        <p:txBody>
          <a:bodyPr/>
          <a:lstStyle/>
          <a:p>
            <a:pPr eaLnBrk="1" hangingPunct="1"/>
            <a:r>
              <a:rPr lang="cs-CZ" smtClean="0"/>
              <a:t>Po skončení války byla Volyň rozdělena na dvě části – západní patřila k Polsku a život se tam po překonání válečných následků vrátil do normálu, východní část pohltil Sovětský svaz a Češi i ostatní obyvatelé tam žili pod stalinskou diktaturou. </a:t>
            </a:r>
          </a:p>
          <a:p>
            <a:pPr eaLnBrk="1" hangingPunct="1"/>
            <a:r>
              <a:rPr lang="cs-CZ" smtClean="0">
                <a:solidFill>
                  <a:srgbClr val="FF0000"/>
                </a:solidFill>
              </a:rPr>
              <a:t>Připomeň si, co to znamenalo.</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Nadpis 1"/>
          <p:cNvSpPr>
            <a:spLocks noGrp="1"/>
          </p:cNvSpPr>
          <p:nvPr>
            <p:ph type="title"/>
          </p:nvPr>
        </p:nvSpPr>
        <p:spPr>
          <a:xfrm>
            <a:off x="323850" y="274638"/>
            <a:ext cx="8362950" cy="633412"/>
          </a:xfrm>
          <a:solidFill>
            <a:srgbClr val="FF0000"/>
          </a:solidFill>
        </p:spPr>
        <p:txBody>
          <a:bodyPr/>
          <a:lstStyle/>
          <a:p>
            <a:pPr eaLnBrk="1" hangingPunct="1"/>
            <a:r>
              <a:rPr lang="cs-CZ" sz="2800" smtClean="0"/>
              <a:t>1.svět.válka na Volyni</a:t>
            </a:r>
          </a:p>
        </p:txBody>
      </p:sp>
      <p:sp>
        <p:nvSpPr>
          <p:cNvPr id="43010" name="Zástupný symbol pro obsah 2"/>
          <p:cNvSpPr>
            <a:spLocks noGrp="1"/>
          </p:cNvSpPr>
          <p:nvPr>
            <p:ph idx="1"/>
          </p:nvPr>
        </p:nvSpPr>
        <p:spPr>
          <a:xfrm>
            <a:off x="323850" y="981075"/>
            <a:ext cx="8362950" cy="5761038"/>
          </a:xfrm>
        </p:spPr>
        <p:txBody>
          <a:bodyPr/>
          <a:lstStyle/>
          <a:p>
            <a:pPr marL="0" indent="0" eaLnBrk="1" hangingPunct="1">
              <a:buFont typeface="Arial" charset="0"/>
              <a:buNone/>
            </a:pPr>
            <a:endParaRPr lang="cs-CZ" sz="2400" smtClean="0">
              <a:solidFill>
                <a:srgbClr val="FF0000"/>
              </a:solidFill>
            </a:endParaRPr>
          </a:p>
          <a:p>
            <a:pPr marL="0" indent="0" eaLnBrk="1" hangingPunct="1">
              <a:buFont typeface="Arial" charset="0"/>
              <a:buNone/>
            </a:pPr>
            <a:endParaRPr lang="cs-CZ" sz="2400" smtClean="0">
              <a:solidFill>
                <a:srgbClr val="FF0000"/>
              </a:solidFill>
            </a:endParaRPr>
          </a:p>
          <a:p>
            <a:pPr marL="0" indent="0" eaLnBrk="1" hangingPunct="1">
              <a:buFont typeface="Arial" charset="0"/>
              <a:buNone/>
            </a:pPr>
            <a:r>
              <a:rPr lang="cs-CZ" sz="2400" smtClean="0">
                <a:solidFill>
                  <a:srgbClr val="FF0000"/>
                </a:solidFill>
              </a:rPr>
              <a:t>Na čí straně bojovala Česká družina a později legionáři?</a:t>
            </a:r>
          </a:p>
          <a:p>
            <a:pPr marL="0" indent="0" eaLnBrk="1" hangingPunct="1">
              <a:buFont typeface="Arial" charset="0"/>
              <a:buNone/>
            </a:pPr>
            <a:r>
              <a:rPr lang="cs-CZ" sz="2400" smtClean="0">
                <a:solidFill>
                  <a:srgbClr val="FF0000"/>
                </a:solidFill>
              </a:rPr>
              <a:t>Jak souvisejí tyto události se vznikem Československa?</a:t>
            </a: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411</TotalTime>
  <Words>1126</Words>
  <Application>Microsoft Office PowerPoint</Application>
  <PresentationFormat>Předvádění na obrazovce (4:3)</PresentationFormat>
  <Paragraphs>127</Paragraphs>
  <Slides>19</Slides>
  <Notes>12</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sady Office</vt:lpstr>
      <vt:lpstr>Prezentace aplikace PowerPoint</vt:lpstr>
      <vt:lpstr>1.světová válka</vt:lpstr>
      <vt:lpstr>1.svět.válka na Volyni</vt:lpstr>
      <vt:lpstr> 1.svět.válka na Volyni</vt:lpstr>
      <vt:lpstr>1.svět.válka na Volyni</vt:lpstr>
      <vt:lpstr>1.svět.válka na Volyni</vt:lpstr>
      <vt:lpstr>1.světová válka na Volyni</vt:lpstr>
      <vt:lpstr>1.světová válka na Volyni</vt:lpstr>
      <vt:lpstr>1.svět.válka na Volyni</vt:lpstr>
      <vt:lpstr>1.svět.válka na Volyni</vt:lpstr>
      <vt:lpstr>1.svět.válka na Volyni</vt:lpstr>
      <vt:lpstr>Prezentace aplikace PowerPoint</vt:lpstr>
      <vt:lpstr>1.svět.válka na Volyni</vt:lpstr>
      <vt:lpstr>1.svět.válka na Volyni</vt:lpstr>
      <vt:lpstr>1.svět.válka na Volyni</vt:lpstr>
      <vt:lpstr>1.svět.válka na Volyni</vt:lpstr>
      <vt:lpstr>1.Světová válka na Volyni</vt:lpstr>
      <vt:lpstr>1.světová válka</vt:lpstr>
      <vt:lpstr>1.svět.válka na Volyni</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Učitel</dc:creator>
  <cp:lastModifiedBy>Učitel</cp:lastModifiedBy>
  <cp:revision>50</cp:revision>
  <dcterms:modified xsi:type="dcterms:W3CDTF">2013-06-13T09:03:38Z</dcterms:modified>
</cp:coreProperties>
</file>