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61" r:id="rId3"/>
    <p:sldId id="256" r:id="rId4"/>
    <p:sldId id="257" r:id="rId5"/>
    <p:sldId id="258" r:id="rId6"/>
    <p:sldId id="259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D4119563-8648-4162-975E-4AB18F127EA0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9B6C91E5-7C40-4BA0-9896-75205087BD4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D4119563-8648-4162-975E-4AB18F127EA0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C91E5-7C40-4BA0-9896-75205087BD4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D4119563-8648-4162-975E-4AB18F127EA0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9B6C91E5-7C40-4BA0-9896-75205087BD4E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D4119563-8648-4162-975E-4AB18F127EA0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9B6C91E5-7C40-4BA0-9896-75205087BD4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D4119563-8648-4162-975E-4AB18F127EA0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9B6C91E5-7C40-4BA0-9896-75205087BD4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19563-8648-4162-975E-4AB18F127EA0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C91E5-7C40-4BA0-9896-75205087BD4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D4119563-8648-4162-975E-4AB18F127EA0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9B6C91E5-7C40-4BA0-9896-75205087BD4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D4119563-8648-4162-975E-4AB18F127EA0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9B6C91E5-7C40-4BA0-9896-75205087BD4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D4119563-8648-4162-975E-4AB18F127EA0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9B6C91E5-7C40-4BA0-9896-75205087BD4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19563-8648-4162-975E-4AB18F127EA0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C91E5-7C40-4BA0-9896-75205087BD4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119563-8648-4162-975E-4AB18F127EA0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C91E5-7C40-4BA0-9896-75205087BD4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D4119563-8648-4162-975E-4AB18F127EA0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9B6C91E5-7C40-4BA0-9896-75205087BD4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randomBar dir="vert"/>
  </p:transition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1" descr="OPVK_hor_zakladni_logolink_RGB_cz.jpg"/>
          <p:cNvPicPr>
            <a:picLocks noChangeAspect="1" noChangeArrowheads="1"/>
          </p:cNvPicPr>
          <p:nvPr/>
        </p:nvPicPr>
        <p:blipFill>
          <a:blip r:embed="rId2">
            <a:lum bright="10000" contrast="16000"/>
          </a:blip>
          <a:srcRect/>
          <a:stretch>
            <a:fillRect/>
          </a:stretch>
        </p:blipFill>
        <p:spPr bwMode="auto">
          <a:xfrm>
            <a:off x="1285875" y="28575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999" sy="999" algn="ctr" rotWithShape="0">
              <a:srgbClr val="000000"/>
            </a:outerShdw>
          </a:effectLst>
        </p:spPr>
      </p:pic>
      <p:graphicFrame>
        <p:nvGraphicFramePr>
          <p:cNvPr id="14" name="Tabulka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9292496"/>
              </p:ext>
            </p:extLst>
          </p:nvPr>
        </p:nvGraphicFramePr>
        <p:xfrm>
          <a:off x="1000100" y="2357430"/>
          <a:ext cx="6929486" cy="3640476"/>
        </p:xfrm>
        <a:graphic>
          <a:graphicData uri="http://schemas.openxmlformats.org/drawingml/2006/table">
            <a:tbl>
              <a:tblPr firstCol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2786082"/>
                <a:gridCol w="4143404"/>
              </a:tblGrid>
              <a:tr h="500066">
                <a:tc gridSpan="2"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Střední odborná</a:t>
                      </a:r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škola a Střední odborné učiliště,  </a:t>
                      </a:r>
                      <a:r>
                        <a:rPr lang="cs-CZ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Vocelova</a:t>
                      </a:r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1338</a:t>
                      </a:r>
                    </a:p>
                    <a:p>
                      <a:pPr algn="ctr"/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Hradec Králové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CZ.1.07/1.5.00/34.0245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Číslo DUM: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VY_32_INOVACE_13_A_02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Tematická oblast: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Základy a technologie železniční dopravy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Téma: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I.</a:t>
                      </a:r>
                      <a:r>
                        <a:rPr lang="cs-CZ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Koridor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Autor: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Ing. František </a:t>
                      </a:r>
                      <a:r>
                        <a:rPr lang="cs-CZ" dirty="0" err="1" smtClean="0">
                          <a:latin typeface="Times New Roman" pitchFamily="18" charset="0"/>
                          <a:cs typeface="Times New Roman" pitchFamily="18" charset="0"/>
                        </a:rPr>
                        <a:t>Smitka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Datum vytvoření: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imes New Roman" pitchFamily="18" charset="0"/>
                          <a:cs typeface="Times New Roman" pitchFamily="18" charset="0"/>
                        </a:rPr>
                        <a:t>Listopad 2012</a:t>
                      </a:r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37510015"/>
      </p:ext>
    </p:extLst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obrázek 1" descr="OPVK_hor_zakladni_logolink_RGB_cz.jpg"/>
          <p:cNvPicPr>
            <a:picLocks noChangeAspect="1" noChangeArrowheads="1"/>
          </p:cNvPicPr>
          <p:nvPr/>
        </p:nvPicPr>
        <p:blipFill>
          <a:blip r:embed="rId2">
            <a:lum bright="10000" contrast="16000"/>
          </a:blip>
          <a:srcRect/>
          <a:stretch>
            <a:fillRect/>
          </a:stretch>
        </p:blipFill>
        <p:spPr bwMode="auto">
          <a:xfrm>
            <a:off x="1116013" y="404813"/>
            <a:ext cx="6896100" cy="1503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999" sy="999" algn="ctr" rotWithShape="0">
              <a:srgbClr val="000000"/>
            </a:outerShdw>
          </a:effectLst>
        </p:spPr>
      </p:pic>
      <p:sp>
        <p:nvSpPr>
          <p:cNvPr id="3075" name="Nadpis 3"/>
          <p:cNvSpPr>
            <a:spLocks noGrp="1"/>
          </p:cNvSpPr>
          <p:nvPr>
            <p:ph type="title"/>
          </p:nvPr>
        </p:nvSpPr>
        <p:spPr>
          <a:xfrm>
            <a:off x="357188" y="2071688"/>
            <a:ext cx="6872287" cy="571500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cs-CZ" altLang="cs-CZ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</p:txBody>
      </p:sp>
      <p:sp>
        <p:nvSpPr>
          <p:cNvPr id="3076" name="Zástupný symbol pro obsah 4"/>
          <p:cNvSpPr>
            <a:spLocks noGrp="1"/>
          </p:cNvSpPr>
          <p:nvPr>
            <p:ph idx="1"/>
          </p:nvPr>
        </p:nvSpPr>
        <p:spPr>
          <a:xfrm>
            <a:off x="285750" y="2857500"/>
            <a:ext cx="8389938" cy="3163888"/>
          </a:xfrm>
        </p:spPr>
        <p:txBody>
          <a:bodyPr>
            <a:normAutofit lnSpcReduction="10000"/>
          </a:bodyPr>
          <a:lstStyle/>
          <a:p>
            <a:pPr eaLnBrk="1" hangingPunct="1">
              <a:buFont typeface="Arial" charset="0"/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Materiál je určen pro 1. ročník studijního oboru Provoz a ekonomika dopravy, předmětu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Dopravní zeměpis,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inovuje výuku použitím multimediálních pomůcek – prezentace s názornými obrázky doplněných textem podporujícím výklad učitele</a:t>
            </a:r>
          </a:p>
          <a:p>
            <a:pPr eaLnBrk="1" hangingPunct="1">
              <a:buFont typeface="Arial" charset="0"/>
              <a:buNone/>
            </a:pPr>
            <a:endParaRPr lang="cs-CZ" alt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Arial" charset="0"/>
              <a:buNone/>
            </a:pPr>
            <a:r>
              <a:rPr lang="cs-CZ" altLang="cs-CZ" sz="4400" dirty="0" smtClean="0">
                <a:latin typeface="Times New Roman" pitchFamily="18" charset="0"/>
                <a:cs typeface="Times New Roman" pitchFamily="18" charset="0"/>
              </a:rPr>
              <a:t>Metodický pokyn</a:t>
            </a:r>
          </a:p>
          <a:p>
            <a:pPr eaLnBrk="1" hangingPunct="1">
              <a:buFont typeface="Arial" charset="0"/>
              <a:buNone/>
            </a:pPr>
            <a:r>
              <a:rPr lang="cs-CZ" sz="1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Materiál používá učitel při výkladu – pro větší názornost a atraktivnost výuky a zároveň jej mohou využívat žáci pro domácí přípravu na výuku.</a:t>
            </a:r>
          </a:p>
          <a:p>
            <a:pPr eaLnBrk="1" hangingPunct="1">
              <a:buFont typeface="Arial" charset="0"/>
              <a:buNone/>
            </a:pPr>
            <a:r>
              <a:rPr lang="cs-CZ" sz="1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Pro možnost plného využití materiálu je potřebné být připojen k internetu </a:t>
            </a:r>
            <a:r>
              <a:rPr lang="cs-CZ" sz="1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 mapku železničních tratí ČD.</a:t>
            </a:r>
            <a:endParaRPr lang="cs-CZ" sz="2800" dirty="0" smtClean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 eaLnBrk="1" hangingPunct="1">
              <a:buFont typeface="Arial" charset="0"/>
              <a:buNone/>
            </a:pPr>
            <a:endParaRPr lang="cs-CZ" alt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4097589"/>
      </p:ext>
    </p:extLst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600" b="1" dirty="0" smtClean="0"/>
              <a:t>I. KORIDOR </a:t>
            </a:r>
            <a:endParaRPr lang="cs-CZ" sz="6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3140968"/>
            <a:ext cx="8062912" cy="2592288"/>
          </a:xfrm>
        </p:spPr>
        <p:txBody>
          <a:bodyPr>
            <a:normAutofit/>
          </a:bodyPr>
          <a:lstStyle/>
          <a:p>
            <a:pPr algn="ctr"/>
            <a:r>
              <a:rPr lang="cs-CZ" b="1" dirty="0" smtClean="0"/>
              <a:t>JE SOUČÁSTÍ IV. PANEVROPSKÉHO KORIDORU. </a:t>
            </a:r>
          </a:p>
          <a:p>
            <a:pPr algn="ctr"/>
            <a:endParaRPr lang="cs-CZ" b="1" dirty="0" smtClean="0"/>
          </a:p>
          <a:p>
            <a:pPr algn="ctr"/>
            <a:r>
              <a:rPr lang="cs-CZ" b="1" dirty="0" smtClean="0"/>
              <a:t>VEDE NA MEZINÁRODNÍCH MAGISTRÁLÁCH -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55, E 40, E 61</a:t>
            </a:r>
            <a:r>
              <a:rPr lang="cs-CZ" b="1" dirty="0" smtClean="0"/>
              <a:t>.</a:t>
            </a:r>
          </a:p>
          <a:p>
            <a:endParaRPr lang="cs-CZ" dirty="0"/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171400"/>
            <a:ext cx="8229600" cy="1656184"/>
          </a:xfrm>
        </p:spPr>
        <p:txBody>
          <a:bodyPr>
            <a:normAutofit/>
          </a:bodyPr>
          <a:lstStyle/>
          <a:p>
            <a:r>
              <a:rPr lang="cs-CZ" sz="5400" b="1" dirty="0" smtClean="0">
                <a:effectLst/>
              </a:rPr>
              <a:t>               TRASA</a:t>
            </a:r>
            <a:endParaRPr lang="cs-CZ" sz="5400" dirty="0"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-972616" y="1196752"/>
            <a:ext cx="11017224" cy="5976664"/>
          </a:xfrm>
        </p:spPr>
        <p:txBody>
          <a:bodyPr>
            <a:normAutofit fontScale="40000" lnSpcReduction="20000"/>
          </a:bodyPr>
          <a:lstStyle/>
          <a:p>
            <a:pPr algn="ctr">
              <a:buNone/>
            </a:pPr>
            <a:r>
              <a:rPr lang="cs-CZ" sz="5900" b="1" dirty="0" smtClean="0"/>
              <a:t>N</a:t>
            </a:r>
            <a:r>
              <a:rPr lang="cs-CZ" sz="4400" b="1" dirty="0" smtClean="0"/>
              <a:t>ěmecko  </a:t>
            </a:r>
          </a:p>
          <a:p>
            <a:pPr algn="ctr">
              <a:buNone/>
            </a:pPr>
            <a:r>
              <a:rPr lang="cs-CZ" sz="5900" b="1" dirty="0" smtClean="0"/>
              <a:t>D</a:t>
            </a:r>
            <a:r>
              <a:rPr lang="cs-CZ" sz="4400" b="1" dirty="0" smtClean="0"/>
              <a:t>olní Žleb </a:t>
            </a:r>
          </a:p>
          <a:p>
            <a:pPr algn="ctr">
              <a:buNone/>
            </a:pPr>
            <a:r>
              <a:rPr lang="cs-CZ" sz="5900" b="1" dirty="0" smtClean="0"/>
              <a:t>D</a:t>
            </a:r>
            <a:r>
              <a:rPr lang="cs-CZ" sz="4400" b="1" dirty="0" smtClean="0"/>
              <a:t>ěčín </a:t>
            </a:r>
          </a:p>
          <a:p>
            <a:pPr algn="ctr">
              <a:buNone/>
            </a:pPr>
            <a:r>
              <a:rPr lang="cs-CZ" sz="6000" b="1" dirty="0" smtClean="0"/>
              <a:t>Ú</a:t>
            </a:r>
            <a:r>
              <a:rPr lang="cs-CZ" sz="4400" b="1" dirty="0" smtClean="0"/>
              <a:t>stí nad Labem </a:t>
            </a:r>
          </a:p>
          <a:p>
            <a:pPr algn="ctr">
              <a:buNone/>
            </a:pPr>
            <a:r>
              <a:rPr lang="cs-CZ" sz="6000" b="1" dirty="0" smtClean="0"/>
              <a:t>L</a:t>
            </a:r>
            <a:r>
              <a:rPr lang="cs-CZ" sz="4400" b="1" dirty="0" smtClean="0"/>
              <a:t>ovosice </a:t>
            </a:r>
          </a:p>
          <a:p>
            <a:pPr algn="ctr">
              <a:buNone/>
            </a:pPr>
            <a:r>
              <a:rPr lang="cs-CZ" sz="6000" b="1" dirty="0" smtClean="0"/>
              <a:t>K</a:t>
            </a:r>
            <a:r>
              <a:rPr lang="cs-CZ" sz="4400" b="1" dirty="0" smtClean="0"/>
              <a:t>ralupy nad Vltavou </a:t>
            </a:r>
          </a:p>
          <a:p>
            <a:pPr algn="ctr">
              <a:buNone/>
            </a:pPr>
            <a:r>
              <a:rPr lang="cs-CZ" sz="6000" b="1" dirty="0" smtClean="0"/>
              <a:t>P</a:t>
            </a:r>
            <a:r>
              <a:rPr lang="cs-CZ" sz="4400" b="1" dirty="0" smtClean="0"/>
              <a:t>raha </a:t>
            </a:r>
          </a:p>
          <a:p>
            <a:pPr algn="ctr">
              <a:buNone/>
            </a:pPr>
            <a:r>
              <a:rPr lang="cs-CZ" sz="6000" b="1" dirty="0" smtClean="0"/>
              <a:t>K</a:t>
            </a:r>
            <a:r>
              <a:rPr lang="cs-CZ" sz="4400" b="1" dirty="0" smtClean="0"/>
              <a:t>olín </a:t>
            </a:r>
          </a:p>
          <a:p>
            <a:pPr algn="ctr">
              <a:buNone/>
            </a:pPr>
            <a:r>
              <a:rPr lang="cs-CZ" sz="6000" b="1" dirty="0" smtClean="0"/>
              <a:t>P</a:t>
            </a:r>
            <a:r>
              <a:rPr lang="cs-CZ" sz="4400" b="1" dirty="0" smtClean="0"/>
              <a:t>ardubice </a:t>
            </a:r>
          </a:p>
          <a:p>
            <a:pPr algn="ctr">
              <a:buNone/>
            </a:pPr>
            <a:r>
              <a:rPr lang="cs-CZ" sz="6000" b="1" dirty="0" smtClean="0"/>
              <a:t>Č</a:t>
            </a:r>
            <a:r>
              <a:rPr lang="cs-CZ" sz="4400" b="1" dirty="0" smtClean="0"/>
              <a:t>eská Třebová </a:t>
            </a:r>
          </a:p>
          <a:p>
            <a:pPr algn="ctr">
              <a:buNone/>
            </a:pPr>
            <a:r>
              <a:rPr lang="cs-CZ" sz="6000" b="1" dirty="0" smtClean="0"/>
              <a:t>S</a:t>
            </a:r>
            <a:r>
              <a:rPr lang="cs-CZ" sz="4400" b="1" dirty="0" smtClean="0"/>
              <a:t>vitavy </a:t>
            </a:r>
          </a:p>
          <a:p>
            <a:pPr algn="ctr">
              <a:buNone/>
            </a:pPr>
            <a:r>
              <a:rPr lang="cs-CZ" sz="6000" b="1" dirty="0" smtClean="0"/>
              <a:t>B</a:t>
            </a:r>
            <a:r>
              <a:rPr lang="cs-CZ" sz="4400" b="1" dirty="0" smtClean="0"/>
              <a:t>rno </a:t>
            </a:r>
          </a:p>
          <a:p>
            <a:pPr algn="ctr">
              <a:buNone/>
            </a:pPr>
            <a:r>
              <a:rPr lang="cs-CZ" sz="6000" b="1" dirty="0" smtClean="0"/>
              <a:t>B</a:t>
            </a:r>
            <a:r>
              <a:rPr lang="cs-CZ" sz="4400" b="1" dirty="0" smtClean="0"/>
              <a:t>řeclav </a:t>
            </a:r>
          </a:p>
          <a:p>
            <a:pPr algn="ctr">
              <a:buNone/>
            </a:pPr>
            <a:r>
              <a:rPr lang="cs-CZ" sz="6000" b="1" dirty="0" smtClean="0"/>
              <a:t>R</a:t>
            </a:r>
            <a:r>
              <a:rPr lang="cs-CZ" sz="4400" b="1" dirty="0" smtClean="0"/>
              <a:t>akousko/</a:t>
            </a:r>
            <a:r>
              <a:rPr lang="cs-CZ" sz="6000" b="1" dirty="0" smtClean="0"/>
              <a:t>S</a:t>
            </a:r>
            <a:r>
              <a:rPr lang="cs-CZ" sz="4400" b="1" dirty="0" smtClean="0"/>
              <a:t>lovensko</a:t>
            </a:r>
          </a:p>
          <a:p>
            <a:pPr algn="ctr">
              <a:buNone/>
            </a:pPr>
            <a:endParaRPr lang="cs-CZ" b="1" dirty="0" smtClean="0"/>
          </a:p>
          <a:p>
            <a:pPr algn="ctr">
              <a:buNone/>
            </a:pPr>
            <a:endParaRPr lang="cs-CZ" b="1" dirty="0" smtClean="0"/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cxnSp>
        <p:nvCxnSpPr>
          <p:cNvPr id="13" name="Pravoúhlá spojovací čára 12"/>
          <p:cNvCxnSpPr/>
          <p:nvPr/>
        </p:nvCxnSpPr>
        <p:spPr>
          <a:xfrm rot="16200000" flipH="1">
            <a:off x="3167844" y="944724"/>
            <a:ext cx="648072" cy="288032"/>
          </a:xfrm>
          <a:prstGeom prst="bentConnector3">
            <a:avLst>
              <a:gd name="adj1" fmla="val 50000"/>
            </a:avLst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755576" y="1268760"/>
          <a:ext cx="7920880" cy="4176465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960440"/>
                <a:gridCol w="3960440"/>
              </a:tblGrid>
              <a:tr h="857667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DÉLKA KORIDORU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460 km </a:t>
                      </a:r>
                      <a:br>
                        <a:rPr lang="cs-CZ" sz="2000" dirty="0" smtClean="0"/>
                      </a:br>
                      <a:r>
                        <a:rPr lang="cs-CZ" sz="2000" dirty="0" smtClean="0"/>
                        <a:t>(380 km modernizováno)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</a:tr>
              <a:tr h="559348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MAX. RYCHLOST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160 km/h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</a:tr>
              <a:tr h="1193276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/>
                        <a:t>TRAŤ PŘIZPŮSOBENA PRO HMOTNOST NA NÁPRAVU 22,5 T A PRO PŘEPRAVU KAMIONŮ.</a:t>
                      </a:r>
                    </a:p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1566174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/>
                        <a:t>MODERNIZACE JE ROZDĚLENA NA RAMENA</a:t>
                      </a:r>
                      <a:endParaRPr lang="cs-CZ" sz="2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cs-CZ" sz="2000" dirty="0" smtClean="0"/>
                        <a:t>Dolní Žleb – Praha</a:t>
                      </a:r>
                    </a:p>
                    <a:p>
                      <a:pPr lvl="0" algn="ctr"/>
                      <a:r>
                        <a:rPr lang="cs-CZ" sz="2000" dirty="0" smtClean="0"/>
                        <a:t>      Praha – Česká Třebová</a:t>
                      </a:r>
                    </a:p>
                    <a:p>
                      <a:pPr lvl="0" algn="ctr"/>
                      <a:r>
                        <a:rPr lang="cs-CZ" sz="2000" dirty="0" smtClean="0"/>
                        <a:t>      Česká Třebová - Břeclav</a:t>
                      </a:r>
                    </a:p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cxnSp>
        <p:nvCxnSpPr>
          <p:cNvPr id="5" name="Přímá spojovací šipka 4"/>
          <p:cNvCxnSpPr/>
          <p:nvPr/>
        </p:nvCxnSpPr>
        <p:spPr>
          <a:xfrm>
            <a:off x="4716016" y="1484784"/>
            <a:ext cx="504056" cy="0"/>
          </a:xfrm>
          <a:prstGeom prst="straightConnector1">
            <a:avLst/>
          </a:prstGeom>
          <a:ln w="571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šipka 5"/>
          <p:cNvCxnSpPr/>
          <p:nvPr/>
        </p:nvCxnSpPr>
        <p:spPr>
          <a:xfrm>
            <a:off x="4716016" y="2348880"/>
            <a:ext cx="504056" cy="0"/>
          </a:xfrm>
          <a:prstGeom prst="straightConnector1">
            <a:avLst/>
          </a:prstGeom>
          <a:ln w="571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šipka 6"/>
          <p:cNvCxnSpPr/>
          <p:nvPr/>
        </p:nvCxnSpPr>
        <p:spPr>
          <a:xfrm>
            <a:off x="4716016" y="4437112"/>
            <a:ext cx="504056" cy="0"/>
          </a:xfrm>
          <a:prstGeom prst="straightConnector1">
            <a:avLst/>
          </a:prstGeom>
          <a:ln w="571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548680"/>
            <a:ext cx="8892480" cy="603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1"/>
                </a:solidFill>
              </a:rPr>
              <a:t>    </a:t>
            </a:r>
            <a:r>
              <a:rPr lang="cs-CZ" sz="3200" b="1" dirty="0" smtClean="0">
                <a:solidFill>
                  <a:schemeClr val="accent1"/>
                </a:solidFill>
              </a:rPr>
              <a:t>TRATĚ ČD, PO KTERÝCH I. KORIDOR VEDE: </a:t>
            </a:r>
          </a:p>
          <a:p>
            <a:pPr marL="457200" indent="-457200"/>
            <a:endParaRPr lang="cs-CZ" sz="2400" b="1" dirty="0" smtClean="0">
              <a:solidFill>
                <a:schemeClr val="accent1"/>
              </a:solidFill>
            </a:endParaRPr>
          </a:p>
          <a:p>
            <a:pPr marL="457200" indent="-457200"/>
            <a:endParaRPr lang="cs-CZ" sz="2400" b="1" dirty="0">
              <a:solidFill>
                <a:schemeClr val="accent1"/>
              </a:solidFill>
            </a:endParaRPr>
          </a:p>
          <a:p>
            <a:pPr marL="457200" indent="-457200"/>
            <a:r>
              <a:rPr lang="cs-CZ" sz="2400" b="1" dirty="0" smtClean="0">
                <a:solidFill>
                  <a:schemeClr val="accent1"/>
                </a:solidFill>
              </a:rPr>
              <a:t>098 </a:t>
            </a:r>
            <a:r>
              <a:rPr lang="cs-CZ" sz="2000" dirty="0" smtClean="0"/>
              <a:t> Děčín </a:t>
            </a:r>
            <a:r>
              <a:rPr lang="cs-CZ" sz="2000" dirty="0"/>
              <a:t>– Dolní Žleb - </a:t>
            </a:r>
            <a:r>
              <a:rPr lang="cs-CZ" sz="2000" dirty="0" err="1"/>
              <a:t>Bad</a:t>
            </a:r>
            <a:r>
              <a:rPr lang="cs-CZ" sz="2000" dirty="0"/>
              <a:t> </a:t>
            </a:r>
            <a:r>
              <a:rPr lang="cs-CZ" sz="2000" dirty="0" err="1"/>
              <a:t>Schandau</a:t>
            </a:r>
            <a:r>
              <a:rPr lang="cs-CZ" sz="2000" dirty="0"/>
              <a:t> (osobní vlaky</a:t>
            </a:r>
            <a:r>
              <a:rPr lang="cs-CZ" sz="2000" dirty="0" smtClean="0"/>
              <a:t>)</a:t>
            </a:r>
          </a:p>
          <a:p>
            <a:pPr marL="457200" indent="-457200">
              <a:buAutoNum type="arabicPlain" startAt="98"/>
            </a:pPr>
            <a:endParaRPr lang="cs-CZ" sz="2000" dirty="0"/>
          </a:p>
          <a:p>
            <a:r>
              <a:rPr lang="cs-CZ" sz="2400" b="1" dirty="0" smtClean="0">
                <a:solidFill>
                  <a:schemeClr val="accent1"/>
                </a:solidFill>
              </a:rPr>
              <a:t>090</a:t>
            </a:r>
            <a:r>
              <a:rPr lang="cs-CZ" sz="2000" dirty="0" smtClean="0"/>
              <a:t>  (Praha </a:t>
            </a:r>
            <a:r>
              <a:rPr lang="cs-CZ" sz="2000" dirty="0"/>
              <a:t>-) Kralupy nad Vltavou - ústí nad Labem - Děčín</a:t>
            </a:r>
          </a:p>
          <a:p>
            <a:endParaRPr lang="cs-CZ" sz="2000" dirty="0" smtClean="0"/>
          </a:p>
          <a:p>
            <a:r>
              <a:rPr lang="cs-CZ" sz="2400" b="1" dirty="0" smtClean="0">
                <a:solidFill>
                  <a:schemeClr val="accent1"/>
                </a:solidFill>
              </a:rPr>
              <a:t>091</a:t>
            </a:r>
            <a:r>
              <a:rPr lang="cs-CZ" sz="2000" dirty="0" smtClean="0"/>
              <a:t>  Souhrnná </a:t>
            </a:r>
            <a:r>
              <a:rPr lang="cs-CZ" sz="2000" dirty="0"/>
              <a:t>doprava Praha - Kralupy nad Vltavou</a:t>
            </a:r>
          </a:p>
          <a:p>
            <a:endParaRPr lang="cs-CZ" sz="2000" dirty="0" smtClean="0"/>
          </a:p>
          <a:p>
            <a:r>
              <a:rPr lang="cs-CZ" sz="2400" b="1" dirty="0" smtClean="0">
                <a:solidFill>
                  <a:schemeClr val="accent1"/>
                </a:solidFill>
              </a:rPr>
              <a:t>011</a:t>
            </a:r>
            <a:r>
              <a:rPr lang="cs-CZ" sz="2000" dirty="0" smtClean="0"/>
              <a:t>  Souhrnná </a:t>
            </a:r>
            <a:r>
              <a:rPr lang="cs-CZ" sz="2000" dirty="0"/>
              <a:t>doprava Praha - Kolín</a:t>
            </a:r>
          </a:p>
          <a:p>
            <a:endParaRPr lang="cs-CZ" sz="2000" dirty="0" smtClean="0"/>
          </a:p>
          <a:p>
            <a:pPr marL="457200" indent="-457200"/>
            <a:r>
              <a:rPr lang="cs-CZ" sz="2400" b="1" dirty="0" smtClean="0">
                <a:solidFill>
                  <a:schemeClr val="accent1"/>
                </a:solidFill>
              </a:rPr>
              <a:t>010</a:t>
            </a:r>
            <a:r>
              <a:rPr lang="cs-CZ" sz="2000" dirty="0" smtClean="0"/>
              <a:t>  (</a:t>
            </a:r>
            <a:r>
              <a:rPr lang="cs-CZ" sz="2000" dirty="0"/>
              <a:t>Praha -) Kolín - Česká </a:t>
            </a:r>
            <a:r>
              <a:rPr lang="cs-CZ" sz="2000" dirty="0" smtClean="0"/>
              <a:t>Třebová</a:t>
            </a:r>
          </a:p>
          <a:p>
            <a:pPr marL="457200" indent="-457200">
              <a:buAutoNum type="arabicPlain" startAt="10"/>
            </a:pPr>
            <a:endParaRPr lang="cs-CZ" sz="2000" dirty="0"/>
          </a:p>
          <a:p>
            <a:pPr marL="457200" indent="-457200"/>
            <a:r>
              <a:rPr lang="cs-CZ" sz="2400" b="1" dirty="0" smtClean="0">
                <a:solidFill>
                  <a:schemeClr val="accent1"/>
                </a:solidFill>
              </a:rPr>
              <a:t>260</a:t>
            </a:r>
            <a:r>
              <a:rPr lang="cs-CZ" sz="2000" dirty="0" smtClean="0"/>
              <a:t> (Praha </a:t>
            </a:r>
            <a:r>
              <a:rPr lang="cs-CZ" sz="2000" dirty="0"/>
              <a:t>-) Česká Třebová </a:t>
            </a:r>
            <a:r>
              <a:rPr lang="cs-CZ" sz="2000" dirty="0" smtClean="0"/>
              <a:t>– Brno</a:t>
            </a:r>
          </a:p>
          <a:p>
            <a:pPr marL="457200" indent="-457200">
              <a:buAutoNum type="arabicPlain" startAt="260"/>
            </a:pPr>
            <a:endParaRPr lang="cs-CZ" sz="2000" dirty="0"/>
          </a:p>
          <a:p>
            <a:r>
              <a:rPr lang="cs-CZ" sz="2400" b="1" dirty="0" smtClean="0">
                <a:solidFill>
                  <a:schemeClr val="accent1"/>
                </a:solidFill>
              </a:rPr>
              <a:t>250</a:t>
            </a:r>
            <a:r>
              <a:rPr lang="cs-CZ" sz="2000" dirty="0" smtClean="0"/>
              <a:t>   (Praha </a:t>
            </a:r>
            <a:r>
              <a:rPr lang="cs-CZ" sz="2000" dirty="0"/>
              <a:t>-) Havlíčkův Brod - Brno – Břeclav - </a:t>
            </a:r>
            <a:r>
              <a:rPr lang="cs-CZ" sz="2000" dirty="0" err="1"/>
              <a:t>Kúty</a:t>
            </a:r>
            <a:endParaRPr lang="cs-CZ" sz="2000" dirty="0"/>
          </a:p>
          <a:p>
            <a:endParaRPr lang="cs-CZ" dirty="0"/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mtClean="0">
                <a:latin typeface="Times New Roman" pitchFamily="18" charset="0"/>
                <a:cs typeface="Times New Roman" pitchFamily="18" charset="0"/>
              </a:rPr>
              <a:t>Kontrolní otázky:	</a:t>
            </a:r>
            <a:endParaRPr lang="cs-CZ" smtClean="0"/>
          </a:p>
        </p:txBody>
      </p:sp>
      <p:sp>
        <p:nvSpPr>
          <p:cNvPr id="409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</a:t>
            </a:r>
            <a:r>
              <a:rPr lang="cs-CZ" dirty="0" smtClean="0"/>
              <a:t>.	Popiš trasu I. Koridoru?</a:t>
            </a:r>
            <a:r>
              <a:rPr lang="cs-CZ" dirty="0" smtClean="0"/>
              <a:t>	</a:t>
            </a:r>
          </a:p>
          <a:p>
            <a:r>
              <a:rPr lang="cs-CZ" dirty="0" smtClean="0"/>
              <a:t>2.	</a:t>
            </a:r>
            <a:r>
              <a:rPr lang="cs-CZ" dirty="0" smtClean="0"/>
              <a:t>Vyjmenuj úseky modernizace?</a:t>
            </a:r>
            <a:endParaRPr lang="cs-CZ" dirty="0" smtClean="0"/>
          </a:p>
          <a:p>
            <a:r>
              <a:rPr lang="cs-CZ" dirty="0" smtClean="0"/>
              <a:t>3.	</a:t>
            </a:r>
            <a:r>
              <a:rPr lang="cs-CZ" dirty="0" smtClean="0"/>
              <a:t>Po jakých tratí vede trasa I. Koridoru?</a:t>
            </a:r>
            <a:endParaRPr lang="cs-CZ" dirty="0" smtClean="0"/>
          </a:p>
          <a:p>
            <a:endParaRPr lang="cs-CZ" dirty="0" smtClean="0"/>
          </a:p>
          <a:p>
            <a:pPr marL="64008" indent="0">
              <a:buNone/>
            </a:pPr>
            <a:r>
              <a:rPr lang="cs-CZ" dirty="0" smtClean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1991437859"/>
      </p:ext>
    </p:extLst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3"/>
          <p:cNvSpPr>
            <a:spLocks noGrp="1"/>
          </p:cNvSpPr>
          <p:nvPr>
            <p:ph type="title"/>
          </p:nvPr>
        </p:nvSpPr>
        <p:spPr>
          <a:xfrm>
            <a:off x="323850" y="1196975"/>
            <a:ext cx="6872288" cy="571500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cs-CZ" altLang="cs-CZ" smtClean="0">
                <a:latin typeface="Times New Roman" pitchFamily="18" charset="0"/>
                <a:cs typeface="Times New Roman" pitchFamily="18" charset="0"/>
              </a:rPr>
              <a:t>Použité zdroje:</a:t>
            </a:r>
          </a:p>
        </p:txBody>
      </p:sp>
      <p:sp>
        <p:nvSpPr>
          <p:cNvPr id="5123" name="Zástupný symbol pro obsah 4"/>
          <p:cNvSpPr>
            <a:spLocks noGrp="1"/>
          </p:cNvSpPr>
          <p:nvPr>
            <p:ph idx="1"/>
          </p:nvPr>
        </p:nvSpPr>
        <p:spPr>
          <a:xfrm>
            <a:off x="539552" y="2564904"/>
            <a:ext cx="7115175" cy="2625725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ŽEMLIČKA, Zdeněk; MYNAŘÍK, Jaroslav. </a:t>
            </a:r>
            <a:r>
              <a:rPr lang="cs-CZ" sz="1800" i="1" dirty="0" smtClean="0">
                <a:latin typeface="Times New Roman" pitchFamily="18" charset="0"/>
                <a:cs typeface="Times New Roman" pitchFamily="18" charset="0"/>
              </a:rPr>
              <a:t>Doprava a přeprava 1. díl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. Praha: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Nadatur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, 2008, ISBN 80-7270-030-8 (BROŽ.). </a:t>
            </a:r>
          </a:p>
          <a:p>
            <a:pPr eaLnBrk="1" hangingPunct="1">
              <a:buFont typeface="Arial" charset="0"/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ŠIROKÝ, Jaromír. </a:t>
            </a:r>
            <a:r>
              <a:rPr lang="cs-CZ" sz="1800" i="1" dirty="0" smtClean="0">
                <a:latin typeface="Times New Roman" pitchFamily="18" charset="0"/>
                <a:cs typeface="Times New Roman" pitchFamily="18" charset="0"/>
              </a:rPr>
              <a:t>Základy technologie a řízení dopravy, Vyd. 1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. Pardubice: Institut Jana </a:t>
            </a:r>
            <a:r>
              <a:rPr lang="cs-CZ" sz="1800" dirty="0" err="1" smtClean="0">
                <a:latin typeface="Times New Roman" pitchFamily="18" charset="0"/>
                <a:cs typeface="Times New Roman" pitchFamily="18" charset="0"/>
              </a:rPr>
              <a:t>Pernera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, 2007, ISBN 978-80-7194-983-1 (BROŽ). </a:t>
            </a:r>
          </a:p>
          <a:p>
            <a:pPr eaLnBrk="1" hangingPunct="1">
              <a:buFont typeface="Arial" charset="0"/>
              <a:buNone/>
            </a:pP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Arial" charset="0"/>
              <a:buNone/>
            </a:pP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Arial" charset="0"/>
              <a:buNone/>
            </a:pPr>
            <a:r>
              <a:rPr lang="cs-CZ" sz="1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Pokud není uvedeno jinak, použitý materiál je z vlastních zdrojů </a:t>
            </a:r>
            <a:r>
              <a:rPr lang="cs-CZ" sz="1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autora.</a:t>
            </a:r>
            <a:endParaRPr lang="cs-CZ" altLang="cs-CZ" sz="1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1087225"/>
      </p:ext>
    </p:extLst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Vlastní 71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00FEA9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73</TotalTime>
  <Words>358</Words>
  <Application>Microsoft Office PowerPoint</Application>
  <PresentationFormat>Předvádění na obrazovce (4:3)</PresentationFormat>
  <Paragraphs>79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Talent</vt:lpstr>
      <vt:lpstr>Prezentace aplikace PowerPoint</vt:lpstr>
      <vt:lpstr>Anotace:</vt:lpstr>
      <vt:lpstr>I. KORIDOR </vt:lpstr>
      <vt:lpstr>               TRASA</vt:lpstr>
      <vt:lpstr>Prezentace aplikace PowerPoint</vt:lpstr>
      <vt:lpstr>Prezentace aplikace PowerPoint</vt:lpstr>
      <vt:lpstr>Kontrolní otázky: </vt:lpstr>
      <vt:lpstr>Použité zdroje: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I. KORIDOR</dc:title>
  <dc:creator>Verunka</dc:creator>
  <cp:lastModifiedBy>skola</cp:lastModifiedBy>
  <cp:revision>4</cp:revision>
  <dcterms:created xsi:type="dcterms:W3CDTF">2013-10-06T10:23:34Z</dcterms:created>
  <dcterms:modified xsi:type="dcterms:W3CDTF">2013-10-30T08:31:26Z</dcterms:modified>
</cp:coreProperties>
</file>