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8" r:id="rId5"/>
    <p:sldId id="257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50A36CB-F1EA-4E5B-8AAA-F3AED8E0D47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6575086-1E6F-4089-B6C4-EFB5C2C17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4213226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IV. Koridor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881587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mapku železničních tratí ČD.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44369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4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effectLst/>
              </a:rPr>
              <a:t>IV. KORIDOR </a:t>
            </a:r>
            <a:endParaRPr lang="cs-CZ" sz="72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204864"/>
            <a:ext cx="8603456" cy="3771008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algn="ctr"/>
            <a:r>
              <a:rPr lang="cs-CZ" sz="5100" b="1" dirty="0" smtClean="0">
                <a:solidFill>
                  <a:schemeClr val="tx1"/>
                </a:solidFill>
              </a:rPr>
              <a:t>TRASA VEDE PŘES EVROPSKÉ ŽELEZNIČNÍ MAGISTRÁLY – E55, E551. </a:t>
            </a:r>
          </a:p>
          <a:p>
            <a:pPr algn="ctr"/>
            <a:endParaRPr lang="cs-CZ" sz="51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5100" b="1" dirty="0" smtClean="0">
                <a:solidFill>
                  <a:schemeClr val="tx1"/>
                </a:solidFill>
              </a:rPr>
              <a:t>NAVAZUJE V RAKOUSKÉM SALZBURGU NA DESÁTÝ MULTIMODÁLNÍ EVROPSKÝ KORIDOR (SALZBURG – LJUBLJANA – ZÁHŘEB – BĚLEHRAD – SOFIA).</a:t>
            </a:r>
          </a:p>
          <a:p>
            <a:pPr algn="ctr"/>
            <a:endParaRPr lang="cs-CZ" sz="51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5100" b="1" dirty="0" smtClean="0">
                <a:solidFill>
                  <a:schemeClr val="tx1"/>
                </a:solidFill>
              </a:rPr>
              <a:t>KORIDOR SE SKLÁDÁ </a:t>
            </a:r>
            <a:r>
              <a:rPr lang="cs-CZ" sz="5100" b="1" dirty="0" smtClean="0">
                <a:solidFill>
                  <a:schemeClr val="accent1"/>
                </a:solidFill>
              </a:rPr>
              <a:t>ZE DVOU TRAS</a:t>
            </a:r>
            <a:r>
              <a:rPr lang="cs-CZ" sz="5100" b="1" dirty="0" smtClean="0">
                <a:solidFill>
                  <a:schemeClr val="tx1"/>
                </a:solidFill>
              </a:rPr>
              <a:t>.</a:t>
            </a:r>
            <a:endParaRPr lang="cs-CZ" sz="51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</a:rPr>
              <a:t>1) HLAVNÍ TRASA</a:t>
            </a:r>
            <a:endParaRPr lang="cs-CZ" sz="44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684584" y="836712"/>
            <a:ext cx="10585176" cy="602128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sz="4400" b="1" dirty="0" smtClean="0"/>
              <a:t>N</a:t>
            </a:r>
            <a:r>
              <a:rPr lang="cs-CZ" sz="3500" b="1" dirty="0" smtClean="0"/>
              <a:t>ěmecko</a:t>
            </a:r>
            <a:r>
              <a:rPr lang="cs-CZ" sz="3200" b="1" dirty="0" smtClean="0"/>
              <a:t> </a:t>
            </a:r>
          </a:p>
          <a:p>
            <a:pPr algn="ctr">
              <a:buNone/>
            </a:pPr>
            <a:r>
              <a:rPr lang="cs-CZ" sz="3200" b="1" dirty="0" smtClean="0"/>
              <a:t> </a:t>
            </a:r>
            <a:r>
              <a:rPr lang="cs-CZ" sz="4400" b="1" dirty="0" smtClean="0"/>
              <a:t>D</a:t>
            </a:r>
            <a:r>
              <a:rPr lang="cs-CZ" sz="3200" b="1" dirty="0" smtClean="0"/>
              <a:t>olní Žleb </a:t>
            </a:r>
          </a:p>
          <a:p>
            <a:pPr algn="ctr">
              <a:buNone/>
            </a:pPr>
            <a:r>
              <a:rPr lang="cs-CZ" sz="4400" b="1" dirty="0" smtClean="0"/>
              <a:t>D</a:t>
            </a:r>
            <a:r>
              <a:rPr lang="cs-CZ" sz="3200" b="1" dirty="0" smtClean="0"/>
              <a:t>ěčín </a:t>
            </a:r>
          </a:p>
          <a:p>
            <a:pPr algn="ctr">
              <a:buNone/>
            </a:pPr>
            <a:r>
              <a:rPr lang="cs-CZ" sz="4400" b="1" dirty="0" smtClean="0"/>
              <a:t>Ú</a:t>
            </a:r>
            <a:r>
              <a:rPr lang="cs-CZ" sz="3200" b="1" dirty="0" smtClean="0"/>
              <a:t>stí nad Labem </a:t>
            </a:r>
          </a:p>
          <a:p>
            <a:pPr algn="ctr">
              <a:buNone/>
            </a:pPr>
            <a:r>
              <a:rPr lang="cs-CZ" sz="4400" b="1" dirty="0" smtClean="0"/>
              <a:t>L</a:t>
            </a:r>
            <a:r>
              <a:rPr lang="cs-CZ" sz="3200" b="1" dirty="0" smtClean="0"/>
              <a:t>ovosice </a:t>
            </a:r>
          </a:p>
          <a:p>
            <a:pPr algn="ctr">
              <a:buNone/>
            </a:pPr>
            <a:r>
              <a:rPr lang="cs-CZ" sz="3200" b="1" dirty="0" smtClean="0"/>
              <a:t> </a:t>
            </a:r>
            <a:r>
              <a:rPr lang="cs-CZ" sz="4400" b="1" dirty="0" smtClean="0"/>
              <a:t>K</a:t>
            </a:r>
            <a:r>
              <a:rPr lang="cs-CZ" sz="3200" b="1" dirty="0" smtClean="0"/>
              <a:t>ralupy nad Vltavou</a:t>
            </a:r>
          </a:p>
          <a:p>
            <a:pPr algn="ctr">
              <a:buNone/>
            </a:pPr>
            <a:r>
              <a:rPr lang="cs-CZ" sz="4400" b="1" dirty="0" smtClean="0"/>
              <a:t>P</a:t>
            </a:r>
            <a:r>
              <a:rPr lang="cs-CZ" sz="3200" b="1" dirty="0" smtClean="0"/>
              <a:t>raha </a:t>
            </a:r>
          </a:p>
          <a:p>
            <a:pPr algn="ctr">
              <a:buNone/>
            </a:pPr>
            <a:r>
              <a:rPr lang="cs-CZ" sz="4400" b="1" dirty="0" smtClean="0"/>
              <a:t>B</a:t>
            </a:r>
            <a:r>
              <a:rPr lang="cs-CZ" sz="3200" b="1" dirty="0" smtClean="0"/>
              <a:t>enešov u Prahy </a:t>
            </a:r>
          </a:p>
          <a:p>
            <a:pPr algn="ctr">
              <a:buNone/>
            </a:pPr>
            <a:r>
              <a:rPr lang="cs-CZ" sz="3200" b="1" dirty="0" smtClean="0"/>
              <a:t> </a:t>
            </a:r>
            <a:r>
              <a:rPr lang="cs-CZ" sz="4400" b="1" dirty="0" smtClean="0"/>
              <a:t>T</a:t>
            </a:r>
            <a:r>
              <a:rPr lang="cs-CZ" sz="3200" b="1" dirty="0" smtClean="0"/>
              <a:t>ábor </a:t>
            </a:r>
          </a:p>
          <a:p>
            <a:pPr algn="ctr">
              <a:buNone/>
            </a:pPr>
            <a:r>
              <a:rPr lang="cs-CZ" sz="4400" b="1" dirty="0" smtClean="0"/>
              <a:t>V</a:t>
            </a:r>
            <a:r>
              <a:rPr lang="cs-CZ" sz="3200" b="1" dirty="0" smtClean="0"/>
              <a:t>eselí nad Lužnicí </a:t>
            </a:r>
          </a:p>
          <a:p>
            <a:pPr algn="ctr">
              <a:buNone/>
            </a:pPr>
            <a:r>
              <a:rPr lang="cs-CZ" sz="4400" b="1" dirty="0" smtClean="0"/>
              <a:t>Č</a:t>
            </a:r>
            <a:r>
              <a:rPr lang="cs-CZ" sz="3200" b="1" dirty="0" smtClean="0"/>
              <a:t>eské Budějovice </a:t>
            </a:r>
          </a:p>
          <a:p>
            <a:pPr algn="ctr">
              <a:buNone/>
            </a:pPr>
            <a:r>
              <a:rPr lang="cs-CZ" sz="4400" b="1" dirty="0" smtClean="0"/>
              <a:t>H</a:t>
            </a:r>
            <a:r>
              <a:rPr lang="cs-CZ" sz="3200" b="1" dirty="0" smtClean="0"/>
              <a:t>orní Dvořiště </a:t>
            </a:r>
          </a:p>
          <a:p>
            <a:pPr algn="ctr">
              <a:buNone/>
            </a:pPr>
            <a:r>
              <a:rPr lang="cs-CZ" sz="3200" b="1" dirty="0" smtClean="0"/>
              <a:t> </a:t>
            </a:r>
            <a:r>
              <a:rPr lang="cs-CZ" sz="4400" b="1" dirty="0" smtClean="0"/>
              <a:t>R</a:t>
            </a:r>
            <a:r>
              <a:rPr lang="cs-CZ" sz="3200" b="1" dirty="0" smtClean="0"/>
              <a:t>akousko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900" b="1" dirty="0" smtClean="0"/>
              <a:t>              TRASA</a:t>
            </a:r>
            <a:r>
              <a:rPr lang="cs-CZ" sz="3200" dirty="0" smtClean="0"/>
              <a:t>	            </a:t>
            </a:r>
            <a:r>
              <a:rPr lang="cs-CZ" sz="3900" dirty="0" smtClean="0"/>
              <a:t>D</a:t>
            </a:r>
            <a:r>
              <a:rPr lang="cs-CZ" sz="3200" dirty="0" smtClean="0"/>
              <a:t>olní Žleb – </a:t>
            </a:r>
            <a:r>
              <a:rPr lang="cs-CZ" sz="3900" dirty="0" smtClean="0"/>
              <a:t>P</a:t>
            </a:r>
            <a:r>
              <a:rPr lang="cs-CZ" sz="3200" dirty="0" smtClean="0"/>
              <a:t>raha vede po I. koridoru 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07704" y="6021288"/>
            <a:ext cx="50405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effectLst/>
              </a:rPr>
              <a:t>2) ODBOČNÁ TRASA</a:t>
            </a:r>
            <a:endParaRPr lang="cs-CZ" sz="60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86000"/>
            <a:ext cx="9299376" cy="4572000"/>
          </a:xfrm>
        </p:spPr>
        <p:txBody>
          <a:bodyPr/>
          <a:lstStyle/>
          <a:p>
            <a:pPr algn="ctr">
              <a:buNone/>
            </a:pPr>
            <a:r>
              <a:rPr lang="cs-CZ" sz="5400" b="1" dirty="0" smtClean="0"/>
              <a:t>V</a:t>
            </a:r>
            <a:r>
              <a:rPr lang="cs-CZ" sz="4400" b="1" dirty="0" smtClean="0"/>
              <a:t>eselí nad Lužnicí </a:t>
            </a:r>
          </a:p>
          <a:p>
            <a:pPr algn="ctr">
              <a:buNone/>
            </a:pPr>
            <a:r>
              <a:rPr lang="cs-CZ" sz="5400" b="1" dirty="0" smtClean="0"/>
              <a:t>Č</a:t>
            </a:r>
            <a:r>
              <a:rPr lang="cs-CZ" sz="4400" b="1" dirty="0" smtClean="0"/>
              <a:t>eské Velenice </a:t>
            </a:r>
          </a:p>
          <a:p>
            <a:pPr algn="ctr">
              <a:buNone/>
            </a:pPr>
            <a:r>
              <a:rPr lang="cs-CZ" sz="5400" b="1" dirty="0" smtClean="0"/>
              <a:t>R</a:t>
            </a:r>
            <a:r>
              <a:rPr lang="cs-CZ" sz="4400" b="1" dirty="0" smtClean="0"/>
              <a:t>akousko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908720"/>
          <a:ext cx="7884368" cy="548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42184"/>
                <a:gridCol w="394218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DÉLKA KORIDORU</a:t>
                      </a:r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340km </a:t>
                      </a:r>
                      <a:br>
                        <a:rPr lang="cs-CZ" sz="2400" dirty="0" smtClean="0"/>
                      </a:br>
                      <a:r>
                        <a:rPr lang="cs-CZ" sz="2400" dirty="0" smtClean="0"/>
                        <a:t>(po I. Koridoru je délka 140km a odbočná větev 56 km)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MEZI PRAHOU A BYSTŘICÍ U BENEŠOVA BYLA VYBUDOVÁNA NOVÁ VYSOKORYCHLOSTNÍ TRAŤ (VRT) NA 200 - 250 KM/H. </a:t>
                      </a:r>
                    </a:p>
                    <a:p>
                      <a:r>
                        <a:rPr lang="cs-CZ" dirty="0" smtClean="0"/>
                        <a:t> 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MODERNIZACE JE ROZDĚLENA NA RAMENA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kumimoji="0" lang="cs-CZ" sz="2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1) Dolní Źleb – Praha</a:t>
                      </a:r>
                    </a:p>
                    <a:p>
                      <a:pPr lvl="0" algn="ctr"/>
                      <a:r>
                        <a:rPr kumimoji="0" lang="cs-CZ" sz="2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2) Praha – Veselí nad Lužnicí</a:t>
                      </a:r>
                    </a:p>
                    <a:p>
                      <a:pPr lvl="0" algn="ctr"/>
                      <a:r>
                        <a:rPr kumimoji="0" lang="cs-CZ" sz="2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3) Veselí nad Lužnicí – Horní Dvořiště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4572000" y="1124744"/>
            <a:ext cx="4320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572000" y="4437112"/>
            <a:ext cx="432048" cy="838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4572000" y="4797152"/>
            <a:ext cx="432048" cy="838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4572000" y="5517232"/>
            <a:ext cx="432048" cy="838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432886" cy="60939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</a:rPr>
              <a:t>TRATĚ ČD, PO KTERÝCH VEDE IV. KORIDOR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800" b="1" dirty="0" smtClean="0"/>
              <a:t>HLAVNÍ TRASA:</a:t>
            </a:r>
          </a:p>
          <a:p>
            <a:pPr algn="ctr"/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098</a:t>
            </a:r>
            <a:r>
              <a:rPr lang="cs-CZ" sz="2000" dirty="0"/>
              <a:t>	</a:t>
            </a:r>
            <a:r>
              <a:rPr lang="cs-CZ" sz="2800" dirty="0"/>
              <a:t>D</a:t>
            </a:r>
            <a:r>
              <a:rPr lang="cs-CZ" sz="2000" dirty="0"/>
              <a:t>ěčín – Dolní Žleb - </a:t>
            </a:r>
            <a:r>
              <a:rPr lang="cs-CZ" sz="2800" dirty="0"/>
              <a:t>B</a:t>
            </a:r>
            <a:r>
              <a:rPr lang="cs-CZ" sz="2000" dirty="0"/>
              <a:t>ad Schandau (osobní vlaky</a:t>
            </a:r>
            <a:r>
              <a:rPr lang="cs-CZ" sz="2000" b="1" dirty="0"/>
              <a:t>)</a:t>
            </a:r>
            <a:endParaRPr lang="cs-CZ" sz="2000" dirty="0"/>
          </a:p>
          <a:p>
            <a:r>
              <a:rPr lang="cs-CZ" sz="2800" b="1" dirty="0">
                <a:solidFill>
                  <a:schemeClr val="accent1"/>
                </a:solidFill>
              </a:rPr>
              <a:t>090</a:t>
            </a:r>
            <a:r>
              <a:rPr lang="cs-CZ" sz="2000" dirty="0"/>
              <a:t>	(</a:t>
            </a:r>
            <a:r>
              <a:rPr lang="cs-CZ" sz="2800" dirty="0"/>
              <a:t>P</a:t>
            </a:r>
            <a:r>
              <a:rPr lang="cs-CZ" sz="2000" dirty="0"/>
              <a:t>raha -) </a:t>
            </a:r>
            <a:r>
              <a:rPr lang="cs-CZ" sz="2800" dirty="0"/>
              <a:t>K</a:t>
            </a:r>
            <a:r>
              <a:rPr lang="cs-CZ" sz="2000" dirty="0"/>
              <a:t>ralupy nad Vltavou - </a:t>
            </a:r>
            <a:r>
              <a:rPr lang="cs-CZ" sz="2800" dirty="0"/>
              <a:t>ú</a:t>
            </a:r>
            <a:r>
              <a:rPr lang="cs-CZ" sz="2000" dirty="0"/>
              <a:t>stí nad Labem - </a:t>
            </a:r>
            <a:r>
              <a:rPr lang="cs-CZ" sz="2800" dirty="0"/>
              <a:t>D</a:t>
            </a:r>
            <a:r>
              <a:rPr lang="cs-CZ" sz="2000" dirty="0"/>
              <a:t>ěčín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091</a:t>
            </a:r>
            <a:r>
              <a:rPr lang="cs-CZ" sz="2000" dirty="0"/>
              <a:t>	Souhrnná doprava </a:t>
            </a:r>
            <a:r>
              <a:rPr lang="cs-CZ" sz="2800" dirty="0"/>
              <a:t>P</a:t>
            </a:r>
            <a:r>
              <a:rPr lang="cs-CZ" sz="2000" dirty="0"/>
              <a:t>raha - </a:t>
            </a:r>
            <a:r>
              <a:rPr lang="cs-CZ" sz="2800" dirty="0"/>
              <a:t>K</a:t>
            </a:r>
            <a:r>
              <a:rPr lang="cs-CZ" sz="2000" dirty="0"/>
              <a:t>ralupy nad Vltavou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221</a:t>
            </a:r>
            <a:r>
              <a:rPr lang="cs-CZ" sz="2000" dirty="0"/>
              <a:t>	Souhrnná doprava </a:t>
            </a:r>
            <a:r>
              <a:rPr lang="cs-CZ" sz="2800" dirty="0"/>
              <a:t>P</a:t>
            </a:r>
            <a:r>
              <a:rPr lang="cs-CZ" sz="2000" dirty="0"/>
              <a:t>raha – </a:t>
            </a:r>
            <a:r>
              <a:rPr lang="cs-CZ" sz="2800" dirty="0"/>
              <a:t>B</a:t>
            </a:r>
            <a:r>
              <a:rPr lang="cs-CZ" sz="2000" dirty="0"/>
              <a:t>enešov u Prahy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220</a:t>
            </a:r>
            <a:r>
              <a:rPr lang="cs-CZ" sz="2000" dirty="0"/>
              <a:t>	(</a:t>
            </a:r>
            <a:r>
              <a:rPr lang="cs-CZ" sz="2800" dirty="0"/>
              <a:t>P</a:t>
            </a:r>
            <a:r>
              <a:rPr lang="cs-CZ" sz="2000" dirty="0"/>
              <a:t>raha -) </a:t>
            </a:r>
            <a:r>
              <a:rPr lang="cs-CZ" sz="2800" dirty="0"/>
              <a:t>B</a:t>
            </a:r>
            <a:r>
              <a:rPr lang="cs-CZ" sz="2000" dirty="0"/>
              <a:t>enešov u Prahy - </a:t>
            </a:r>
            <a:r>
              <a:rPr lang="cs-CZ" sz="2800" dirty="0"/>
              <a:t>Č</a:t>
            </a:r>
            <a:r>
              <a:rPr lang="cs-CZ" sz="2000" dirty="0"/>
              <a:t>eské Budějovice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196</a:t>
            </a:r>
            <a:r>
              <a:rPr lang="cs-CZ" sz="2000" dirty="0" smtClean="0"/>
              <a:t>	</a:t>
            </a:r>
            <a:r>
              <a:rPr lang="cs-CZ" sz="2800" dirty="0" smtClean="0"/>
              <a:t>Č</a:t>
            </a:r>
            <a:r>
              <a:rPr lang="cs-CZ" sz="2000" dirty="0" smtClean="0"/>
              <a:t>eské </a:t>
            </a:r>
            <a:r>
              <a:rPr lang="cs-CZ" sz="2000" dirty="0"/>
              <a:t>Budějovice - </a:t>
            </a:r>
            <a:r>
              <a:rPr lang="cs-CZ" sz="2800" dirty="0" smtClean="0"/>
              <a:t>S</a:t>
            </a:r>
            <a:r>
              <a:rPr lang="cs-CZ" sz="2000" dirty="0" smtClean="0"/>
              <a:t>ummerau</a:t>
            </a:r>
            <a:endParaRPr lang="cs-CZ" sz="2000" dirty="0"/>
          </a:p>
          <a:p>
            <a:r>
              <a:rPr lang="cs-CZ" dirty="0"/>
              <a:t> </a:t>
            </a:r>
          </a:p>
          <a:p>
            <a:pPr algn="ctr"/>
            <a:r>
              <a:rPr lang="cs-CZ" sz="2800" b="1" dirty="0" smtClean="0"/>
              <a:t>ODBOČNÁ TRASA</a:t>
            </a:r>
            <a:r>
              <a:rPr lang="cs-CZ" sz="2800" b="1" dirty="0"/>
              <a:t>:</a:t>
            </a:r>
            <a:endParaRPr lang="cs-CZ" sz="2800" b="1" dirty="0" smtClean="0"/>
          </a:p>
          <a:p>
            <a:pPr algn="ctr"/>
            <a:endParaRPr lang="cs-CZ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199 </a:t>
            </a:r>
            <a:r>
              <a:rPr lang="cs-CZ" dirty="0" smtClean="0"/>
              <a:t>       </a:t>
            </a:r>
            <a:r>
              <a:rPr lang="cs-CZ" sz="2800" dirty="0" smtClean="0"/>
              <a:t>Č</a:t>
            </a:r>
            <a:r>
              <a:rPr lang="cs-CZ" dirty="0" smtClean="0"/>
              <a:t>eské </a:t>
            </a:r>
            <a:r>
              <a:rPr lang="cs-CZ" dirty="0"/>
              <a:t>Budějovice - </a:t>
            </a:r>
            <a:r>
              <a:rPr lang="cs-CZ" sz="2800" dirty="0"/>
              <a:t>G</a:t>
            </a:r>
            <a:r>
              <a:rPr lang="cs-CZ" dirty="0"/>
              <a:t>münd NÖ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trasu IV. Koridoru?</a:t>
            </a:r>
          </a:p>
          <a:p>
            <a:r>
              <a:rPr lang="cs-CZ" dirty="0" smtClean="0"/>
              <a:t>2.	Uveď, která část trasy vede po I. Koridoru?</a:t>
            </a:r>
          </a:p>
          <a:p>
            <a:r>
              <a:rPr lang="cs-CZ" dirty="0" smtClean="0"/>
              <a:t>3.	Jaké znáš tratě IV. Koridoru?	</a:t>
            </a:r>
          </a:p>
        </p:txBody>
      </p:sp>
    </p:spTree>
    <p:extLst>
      <p:ext uri="{BB962C8B-B14F-4D97-AF65-F5344CB8AC3E}">
        <p14:creationId xmlns:p14="http://schemas.microsoft.com/office/powerpoint/2010/main" val="4201004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40143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</TotalTime>
  <Words>318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Anotace:</vt:lpstr>
      <vt:lpstr>IV. KORIDOR </vt:lpstr>
      <vt:lpstr>1) HLAVNÍ TRASA</vt:lpstr>
      <vt:lpstr>2) ODBOČNÁ TRASA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IV. KORIDOR</dc:title>
  <dc:creator>Verunka</dc:creator>
  <cp:lastModifiedBy>skola</cp:lastModifiedBy>
  <cp:revision>7</cp:revision>
  <dcterms:created xsi:type="dcterms:W3CDTF">2013-10-06T11:30:07Z</dcterms:created>
  <dcterms:modified xsi:type="dcterms:W3CDTF">2013-10-30T08:48:44Z</dcterms:modified>
</cp:coreProperties>
</file>