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2F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6728D81-1EA6-41E7-B62A-CC5D57C10777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D1E4A116-27F5-47F0-94FE-DDC46E0FF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314156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VY_32_INOVACE_13_A_06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železniční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Železniční trať, žel. spodek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216760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b="1" dirty="0" smtClean="0">
                <a:effectLst/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22685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828600" y="3212976"/>
            <a:ext cx="10188624" cy="1470025"/>
          </a:xfrm>
        </p:spPr>
        <p:txBody>
          <a:bodyPr>
            <a:noAutofit/>
          </a:bodyPr>
          <a:lstStyle/>
          <a:p>
            <a:pPr marL="484632" lvl="1" algn="ctr" rtl="0">
              <a:spcBef>
                <a:spcPct val="0"/>
              </a:spcBef>
            </a:pPr>
            <a:r>
              <a:rPr lang="cs-CZ" sz="4800" b="1" dirty="0" smtClean="0">
                <a:solidFill>
                  <a:srgbClr val="F62F1A"/>
                </a:solidFill>
              </a:rPr>
              <a:t>ŽELEZNIČNÍ TRAŤ</a:t>
            </a:r>
            <a:br>
              <a:rPr lang="cs-CZ" sz="4800" b="1" dirty="0" smtClean="0">
                <a:solidFill>
                  <a:srgbClr val="F62F1A"/>
                </a:solidFill>
              </a:rPr>
            </a:br>
            <a:r>
              <a:rPr lang="cs-CZ" sz="4800" b="1" dirty="0">
                <a:solidFill>
                  <a:srgbClr val="F62F1A"/>
                </a:solidFill>
              </a:rPr>
              <a:t/>
            </a:r>
            <a:br>
              <a:rPr lang="cs-CZ" sz="4800" b="1" dirty="0">
                <a:solidFill>
                  <a:srgbClr val="F62F1A"/>
                </a:solidFill>
              </a:rPr>
            </a:br>
            <a:r>
              <a:rPr lang="cs-CZ" sz="4400" b="1" dirty="0" smtClean="0">
                <a:solidFill>
                  <a:srgbClr val="F62F1A"/>
                </a:solidFill>
              </a:rPr>
              <a:t>(ŽELEZNIČNÍ SPODEK)</a:t>
            </a:r>
            <a:r>
              <a:rPr lang="cs-CZ" sz="4400" dirty="0" smtClean="0">
                <a:solidFill>
                  <a:srgbClr val="F62F1A"/>
                </a:solidFill>
              </a:rPr>
              <a:t/>
            </a:r>
            <a:br>
              <a:rPr lang="cs-CZ" sz="4400" dirty="0" smtClean="0">
                <a:solidFill>
                  <a:srgbClr val="F62F1A"/>
                </a:solidFill>
              </a:rPr>
            </a:br>
            <a:endParaRPr lang="cs-CZ" sz="4400" dirty="0">
              <a:solidFill>
                <a:srgbClr val="F62F1A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4653136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96105" y="856357"/>
            <a:ext cx="6976590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Železniční doprava je tvořena</a:t>
            </a:r>
          </a:p>
          <a:p>
            <a:r>
              <a:rPr lang="cs-CZ" sz="3200" dirty="0" smtClean="0"/>
              <a:t> stabilní základnou, což nazýváme</a:t>
            </a:r>
          </a:p>
          <a:p>
            <a:r>
              <a:rPr lang="cs-CZ" sz="3200" dirty="0" smtClean="0"/>
              <a:t>Dopravní infrastruktura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Ta je </a:t>
            </a:r>
            <a:r>
              <a:rPr lang="cs-CZ" sz="3200" dirty="0"/>
              <a:t>tvořena</a:t>
            </a:r>
            <a:r>
              <a:rPr lang="cs-CZ" sz="3200" dirty="0" smtClean="0"/>
              <a:t>:</a:t>
            </a:r>
          </a:p>
          <a:p>
            <a:pPr algn="ctr"/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 dopravními </a:t>
            </a:r>
            <a:r>
              <a:rPr lang="cs-CZ" sz="3200" b="1" dirty="0" smtClean="0"/>
              <a:t>cestami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 startAt="2"/>
            </a:pPr>
            <a:r>
              <a:rPr lang="cs-CZ" sz="3200" dirty="0" smtClean="0"/>
              <a:t> dopravními </a:t>
            </a:r>
            <a:r>
              <a:rPr lang="cs-CZ" sz="3200" b="1" dirty="0" smtClean="0"/>
              <a:t>stavbami</a:t>
            </a:r>
          </a:p>
          <a:p>
            <a:pPr marL="342900" indent="-342900"/>
            <a:r>
              <a:rPr lang="cs-CZ" sz="3200" dirty="0" smtClean="0"/>
              <a:t> </a:t>
            </a:r>
            <a:endParaRPr lang="cs-CZ" sz="3200" dirty="0"/>
          </a:p>
          <a:p>
            <a:r>
              <a:rPr lang="cs-CZ" sz="3200" dirty="0" smtClean="0"/>
              <a:t>3. dopravními </a:t>
            </a:r>
            <a:r>
              <a:rPr lang="cs-CZ" sz="3200" b="1" dirty="0"/>
              <a:t>budovami</a:t>
            </a:r>
          </a:p>
          <a:p>
            <a:endParaRPr lang="cs-CZ" sz="32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2780928"/>
            <a:ext cx="644420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0" y="3861048"/>
            <a:ext cx="644420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4797152"/>
            <a:ext cx="644420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848872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 algn="ctr">
              <a:buAutoNum type="arabicPeriod"/>
            </a:pPr>
            <a:r>
              <a:rPr lang="cs-CZ" sz="4000" b="1" dirty="0" smtClean="0"/>
              <a:t>Dopravní cesty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342900" indent="-342900" algn="ctr">
              <a:buAutoNum type="arabicPeriod"/>
            </a:pPr>
            <a:endParaRPr lang="cs-CZ" dirty="0"/>
          </a:p>
          <a:p>
            <a:pPr marL="342900" indent="-342900" algn="ctr"/>
            <a:endParaRPr lang="cs-CZ" dirty="0" smtClean="0"/>
          </a:p>
          <a:p>
            <a:pPr marL="342900" indent="-342900" algn="ctr"/>
            <a:endParaRPr lang="cs-CZ" dirty="0"/>
          </a:p>
          <a:p>
            <a:pPr marL="342900" indent="-342900" algn="ctr"/>
            <a:endParaRPr lang="cs-CZ" dirty="0" smtClean="0"/>
          </a:p>
          <a:p>
            <a:pPr algn="ctr"/>
            <a:r>
              <a:rPr lang="cs-CZ" dirty="0"/>
              <a:t> </a:t>
            </a:r>
            <a:r>
              <a:rPr lang="cs-CZ" sz="2800" dirty="0"/>
              <a:t>Souhrn všech železničních dopravních cest na území státu, případně kontinentu se nazývá </a:t>
            </a:r>
            <a:r>
              <a:rPr lang="cs-CZ" sz="3600" b="1" dirty="0"/>
              <a:t>železniční síť</a:t>
            </a:r>
            <a:r>
              <a:rPr lang="cs-CZ" sz="3600" b="1" dirty="0" smtClean="0"/>
              <a:t>.</a:t>
            </a:r>
          </a:p>
          <a:p>
            <a:pPr algn="ctr"/>
            <a:endParaRPr lang="cs-CZ" sz="2800" dirty="0"/>
          </a:p>
          <a:p>
            <a:pPr algn="ctr"/>
            <a:r>
              <a:rPr lang="cs-CZ" sz="2800" dirty="0"/>
              <a:t>Je tvořena tratěmi, které jsou ohraničeny významnými železničními stanicemi anebo uzly.</a:t>
            </a: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547664" y="1124744"/>
            <a:ext cx="644420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748464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Železniční trať</a:t>
            </a:r>
            <a:r>
              <a:rPr lang="cs-CZ" sz="3600" dirty="0"/>
              <a:t> </a:t>
            </a:r>
            <a:r>
              <a:rPr lang="cs-CZ" sz="2800" dirty="0"/>
              <a:t>slouží bezprostředně pro jízdu vozidel a ve vertikálním směru je tvořena</a:t>
            </a:r>
            <a:r>
              <a:rPr lang="cs-CZ" sz="2800" dirty="0" smtClean="0"/>
              <a:t>:</a:t>
            </a:r>
          </a:p>
          <a:p>
            <a:endParaRPr lang="cs-CZ" sz="2800" b="1" dirty="0"/>
          </a:p>
          <a:p>
            <a:pPr marL="514350" indent="-514350">
              <a:buClr>
                <a:srgbClr val="F62F1A"/>
              </a:buClr>
              <a:buFont typeface="Wingdings" pitchFamily="2" charset="2"/>
              <a:buChar char="v"/>
            </a:pPr>
            <a:r>
              <a:rPr lang="cs-CZ" sz="3200" b="1" dirty="0" smtClean="0">
                <a:ln>
                  <a:solidFill>
                    <a:srgbClr val="F62F1A"/>
                  </a:solidFill>
                </a:ln>
              </a:rPr>
              <a:t>železničním </a:t>
            </a:r>
            <a:r>
              <a:rPr lang="cs-CZ" sz="3200" b="1" dirty="0">
                <a:ln>
                  <a:solidFill>
                    <a:srgbClr val="F62F1A"/>
                  </a:solidFill>
                </a:ln>
              </a:rPr>
              <a:t>spodkem </a:t>
            </a:r>
            <a:r>
              <a:rPr lang="cs-CZ" sz="2800" dirty="0"/>
              <a:t>- spodní </a:t>
            </a:r>
            <a:r>
              <a:rPr lang="cs-CZ" sz="2800" dirty="0" smtClean="0"/>
              <a:t>stavbou</a:t>
            </a:r>
          </a:p>
          <a:p>
            <a:pPr marL="514350" indent="-514350">
              <a:buClr>
                <a:srgbClr val="F62F1A"/>
              </a:buClr>
              <a:buFont typeface="Wingdings" pitchFamily="2" charset="2"/>
              <a:buChar char="v"/>
            </a:pPr>
            <a:endParaRPr lang="cs-CZ" sz="2800" dirty="0"/>
          </a:p>
          <a:p>
            <a:pPr marL="514350" indent="-514350">
              <a:buClr>
                <a:srgbClr val="F62F1A"/>
              </a:buClr>
              <a:buFont typeface="Wingdings" pitchFamily="2" charset="2"/>
              <a:buChar char="v"/>
            </a:pPr>
            <a:r>
              <a:rPr lang="cs-CZ" sz="3200" b="1" dirty="0" smtClean="0">
                <a:ln>
                  <a:solidFill>
                    <a:srgbClr val="F62F1A"/>
                  </a:solidFill>
                </a:ln>
              </a:rPr>
              <a:t>železničním </a:t>
            </a:r>
            <a:r>
              <a:rPr lang="cs-CZ" sz="3200" b="1" dirty="0">
                <a:ln>
                  <a:solidFill>
                    <a:srgbClr val="F62F1A"/>
                  </a:solidFill>
                </a:ln>
              </a:rPr>
              <a:t>svrškem </a:t>
            </a:r>
            <a:r>
              <a:rPr lang="cs-CZ" sz="2800" dirty="0"/>
              <a:t>- vrchní </a:t>
            </a:r>
            <a:r>
              <a:rPr lang="cs-CZ" sz="2800" dirty="0" smtClean="0"/>
              <a:t>stavbou</a:t>
            </a:r>
          </a:p>
          <a:p>
            <a:pPr marL="514350" indent="-514350">
              <a:buClr>
                <a:srgbClr val="F62F1A"/>
              </a:buClr>
              <a:buFont typeface="Wingdings" pitchFamily="2" charset="2"/>
              <a:buChar char="v"/>
            </a:pPr>
            <a:endParaRPr lang="cs-CZ" sz="2800" dirty="0"/>
          </a:p>
          <a:p>
            <a:pPr marL="514350" indent="-514350">
              <a:buClr>
                <a:srgbClr val="F62F1A"/>
              </a:buClr>
              <a:buFont typeface="Wingdings" pitchFamily="2" charset="2"/>
              <a:buChar char="v"/>
            </a:pPr>
            <a:r>
              <a:rPr lang="cs-CZ" sz="3200" b="1" dirty="0" smtClean="0">
                <a:ln>
                  <a:solidFill>
                    <a:srgbClr val="F62F1A"/>
                  </a:solidFill>
                </a:ln>
              </a:rPr>
              <a:t>plání </a:t>
            </a:r>
            <a:r>
              <a:rPr lang="cs-CZ" sz="3200" b="1" dirty="0">
                <a:ln>
                  <a:solidFill>
                    <a:srgbClr val="F62F1A"/>
                  </a:solidFill>
                </a:ln>
              </a:rPr>
              <a:t>železničního spodku </a:t>
            </a:r>
            <a:r>
              <a:rPr lang="cs-CZ" sz="2800" dirty="0"/>
              <a:t>– jedná se o horní </a:t>
            </a:r>
            <a:r>
              <a:rPr lang="cs-CZ" sz="2800" dirty="0" smtClean="0"/>
              <a:t>úroveň </a:t>
            </a:r>
            <a:r>
              <a:rPr lang="cs-CZ" sz="2800" dirty="0"/>
              <a:t>železničního spodku, má </a:t>
            </a:r>
            <a:r>
              <a:rPr lang="cs-CZ" sz="2800" dirty="0" smtClean="0"/>
              <a:t>předepsaný </a:t>
            </a:r>
            <a:r>
              <a:rPr lang="cs-CZ" sz="2800" dirty="0"/>
              <a:t>tvar a rozměr a tvoří hranici mezi železničním spodkem a železničním </a:t>
            </a:r>
            <a:r>
              <a:rPr lang="cs-CZ" sz="2800" dirty="0" smtClean="0"/>
              <a:t>svrškem</a:t>
            </a: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1331912" y="1844143"/>
            <a:ext cx="6480170" cy="2543176"/>
            <a:chOff x="0" y="0"/>
            <a:chExt cx="6480314" cy="2543672"/>
          </a:xfrm>
          <a:noFill/>
        </p:grpSpPr>
        <p:cxnSp>
          <p:nvCxnSpPr>
            <p:cNvPr id="24" name="Přímá spojnice 23"/>
            <p:cNvCxnSpPr/>
            <p:nvPr/>
          </p:nvCxnSpPr>
          <p:spPr>
            <a:xfrm flipV="1">
              <a:off x="604300" y="1550505"/>
              <a:ext cx="722630" cy="603250"/>
            </a:xfrm>
            <a:prstGeom prst="line">
              <a:avLst/>
            </a:prstGeom>
            <a:grp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cxnSp>
          <p:nvCxnSpPr>
            <p:cNvPr id="25" name="Přímá spojnice 24"/>
            <p:cNvCxnSpPr/>
            <p:nvPr/>
          </p:nvCxnSpPr>
          <p:spPr>
            <a:xfrm>
              <a:off x="1327868" y="1550505"/>
              <a:ext cx="2306403" cy="0"/>
            </a:xfrm>
            <a:prstGeom prst="line">
              <a:avLst/>
            </a:prstGeom>
            <a:grpFill/>
            <a:ln w="9525" cap="flat" cmpd="sng" algn="ctr">
              <a:solidFill>
                <a:srgbClr val="C0504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26" name="Přímá spojnice 25"/>
            <p:cNvCxnSpPr/>
            <p:nvPr/>
          </p:nvCxnSpPr>
          <p:spPr>
            <a:xfrm>
              <a:off x="3633747" y="1550505"/>
              <a:ext cx="1033228" cy="604299"/>
            </a:xfrm>
            <a:prstGeom prst="line">
              <a:avLst/>
            </a:prstGeom>
            <a:grp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</p:cxnSp>
        <p:sp>
          <p:nvSpPr>
            <p:cNvPr id="27" name="Volný tvar 26"/>
            <p:cNvSpPr/>
            <p:nvPr/>
          </p:nvSpPr>
          <p:spPr>
            <a:xfrm>
              <a:off x="0" y="2115047"/>
              <a:ext cx="5597525" cy="428625"/>
            </a:xfrm>
            <a:custGeom>
              <a:avLst/>
              <a:gdLst>
                <a:gd name="connsiteX0" fmla="*/ 0 w 6088240"/>
                <a:gd name="connsiteY0" fmla="*/ 242902 h 428881"/>
                <a:gd name="connsiteX1" fmla="*/ 1311965 w 6088240"/>
                <a:gd name="connsiteY1" fmla="*/ 4363 h 428881"/>
                <a:gd name="connsiteX2" fmla="*/ 2957885 w 6088240"/>
                <a:gd name="connsiteY2" fmla="*/ 425782 h 428881"/>
                <a:gd name="connsiteX3" fmla="*/ 3856383 w 6088240"/>
                <a:gd name="connsiteY3" fmla="*/ 187243 h 428881"/>
                <a:gd name="connsiteX4" fmla="*/ 5462546 w 6088240"/>
                <a:gd name="connsiteY4" fmla="*/ 28217 h 428881"/>
                <a:gd name="connsiteX5" fmla="*/ 6035040 w 6088240"/>
                <a:gd name="connsiteY5" fmla="*/ 370123 h 428881"/>
                <a:gd name="connsiteX6" fmla="*/ 6066845 w 6088240"/>
                <a:gd name="connsiteY6" fmla="*/ 266756 h 428881"/>
                <a:gd name="connsiteX7" fmla="*/ 6066845 w 6088240"/>
                <a:gd name="connsiteY7" fmla="*/ 282659 h 428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088240" h="428881">
                  <a:moveTo>
                    <a:pt x="0" y="242902"/>
                  </a:moveTo>
                  <a:cubicBezTo>
                    <a:pt x="409492" y="108392"/>
                    <a:pt x="818984" y="-26117"/>
                    <a:pt x="1311965" y="4363"/>
                  </a:cubicBezTo>
                  <a:cubicBezTo>
                    <a:pt x="1804946" y="34843"/>
                    <a:pt x="2533815" y="395302"/>
                    <a:pt x="2957885" y="425782"/>
                  </a:cubicBezTo>
                  <a:cubicBezTo>
                    <a:pt x="3381955" y="456262"/>
                    <a:pt x="3438940" y="253504"/>
                    <a:pt x="3856383" y="187243"/>
                  </a:cubicBezTo>
                  <a:cubicBezTo>
                    <a:pt x="4273827" y="120982"/>
                    <a:pt x="5099437" y="-2263"/>
                    <a:pt x="5462546" y="28217"/>
                  </a:cubicBezTo>
                  <a:cubicBezTo>
                    <a:pt x="5825655" y="58697"/>
                    <a:pt x="5934324" y="330367"/>
                    <a:pt x="6035040" y="370123"/>
                  </a:cubicBezTo>
                  <a:cubicBezTo>
                    <a:pt x="6135756" y="409879"/>
                    <a:pt x="6061544" y="281333"/>
                    <a:pt x="6066845" y="266756"/>
                  </a:cubicBezTo>
                  <a:cubicBezTo>
                    <a:pt x="6072146" y="252179"/>
                    <a:pt x="6069495" y="267419"/>
                    <a:pt x="6066845" y="282659"/>
                  </a:cubicBezTo>
                </a:path>
              </a:pathLst>
            </a:custGeom>
            <a:grp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</a:ln>
            <a:effectLst/>
          </p:spPr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 flipV="1">
              <a:off x="1558456" y="1144988"/>
              <a:ext cx="270344" cy="405517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29" name="Přímá spojnice 28"/>
            <p:cNvCxnSpPr/>
            <p:nvPr/>
          </p:nvCxnSpPr>
          <p:spPr>
            <a:xfrm>
              <a:off x="1828800" y="1144988"/>
              <a:ext cx="1193165" cy="0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30" name="Přímá spojnice 29"/>
            <p:cNvCxnSpPr/>
            <p:nvPr/>
          </p:nvCxnSpPr>
          <p:spPr>
            <a:xfrm>
              <a:off x="3021496" y="1144988"/>
              <a:ext cx="253973" cy="405517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31" name="Přímá spojnice se šipkou 30"/>
            <p:cNvCxnSpPr/>
            <p:nvPr/>
          </p:nvCxnSpPr>
          <p:spPr>
            <a:xfrm flipV="1">
              <a:off x="3681454" y="1550505"/>
              <a:ext cx="1391285" cy="404495"/>
            </a:xfrm>
            <a:prstGeom prst="straightConnector1">
              <a:avLst/>
            </a:prstGeom>
            <a:grp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  <a:tailEnd type="arrow"/>
            </a:ln>
            <a:effectLst/>
          </p:spPr>
        </p:cxnSp>
        <p:cxnSp>
          <p:nvCxnSpPr>
            <p:cNvPr id="32" name="Přímá spojnice se šipkou 31"/>
            <p:cNvCxnSpPr/>
            <p:nvPr/>
          </p:nvCxnSpPr>
          <p:spPr>
            <a:xfrm flipV="1">
              <a:off x="2687541" y="190832"/>
              <a:ext cx="2384425" cy="1144905"/>
            </a:xfrm>
            <a:prstGeom prst="straightConnector1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  <a:tailEnd type="arrow"/>
            </a:ln>
            <a:effectLst/>
          </p:spPr>
        </p:cxnSp>
        <p:cxnSp>
          <p:nvCxnSpPr>
            <p:cNvPr id="33" name="Přímá spojnice se šipkou 32"/>
            <p:cNvCxnSpPr/>
            <p:nvPr/>
          </p:nvCxnSpPr>
          <p:spPr>
            <a:xfrm flipV="1">
              <a:off x="3419061" y="874644"/>
              <a:ext cx="1518423" cy="675861"/>
            </a:xfrm>
            <a:prstGeom prst="straightConnector1">
              <a:avLst/>
            </a:prstGeom>
            <a:grpFill/>
            <a:ln w="9525" cap="flat" cmpd="sng" algn="ctr">
              <a:solidFill>
                <a:srgbClr val="C0504D">
                  <a:shade val="95000"/>
                  <a:satMod val="105000"/>
                </a:srgbClr>
              </a:solidFill>
              <a:prstDash val="solid"/>
              <a:tailEnd type="arrow"/>
            </a:ln>
            <a:effectLst/>
          </p:spPr>
        </p:cxnSp>
        <p:sp>
          <p:nvSpPr>
            <p:cNvPr id="34" name="Textové pole 11"/>
            <p:cNvSpPr txBox="1"/>
            <p:nvPr/>
          </p:nvSpPr>
          <p:spPr>
            <a:xfrm>
              <a:off x="5072933" y="1335820"/>
              <a:ext cx="1335405" cy="437322"/>
            </a:xfrm>
            <a:prstGeom prst="rect">
              <a:avLst/>
            </a:prstGeom>
            <a:grpFill/>
            <a:ln w="6350">
              <a:solidFill>
                <a:prstClr val="black"/>
              </a:solidFill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ŽELEZNIČNÍ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SPODEK</a:t>
              </a:r>
            </a:p>
          </p:txBody>
        </p:sp>
        <p:sp>
          <p:nvSpPr>
            <p:cNvPr id="35" name="Textové pole 12"/>
            <p:cNvSpPr txBox="1"/>
            <p:nvPr/>
          </p:nvSpPr>
          <p:spPr>
            <a:xfrm>
              <a:off x="4937760" y="644056"/>
              <a:ext cx="1335405" cy="500932"/>
            </a:xfrm>
            <a:prstGeom prst="rect">
              <a:avLst/>
            </a:prstGeom>
            <a:grpFill/>
            <a:ln w="6350">
              <a:solidFill>
                <a:srgbClr val="FF0000"/>
              </a:solidFill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PLÁŇ</a:t>
              </a:r>
              <a:endParaRPr kumimoji="0" lang="cs-CZ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ea typeface="Times New Roman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ŽELEZNIČNÍHO</a:t>
              </a:r>
              <a:endParaRPr kumimoji="0" lang="cs-CZ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ea typeface="Times New Roman"/>
              </a:endParaRP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SPODKU</a:t>
              </a:r>
              <a:endParaRPr kumimoji="0" lang="cs-CZ" sz="12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imes New Roman"/>
                <a:ea typeface="Times New Roman"/>
              </a:endParaRPr>
            </a:p>
          </p:txBody>
        </p:sp>
        <p:cxnSp>
          <p:nvCxnSpPr>
            <p:cNvPr id="36" name="Přímá spojnice 35"/>
            <p:cNvCxnSpPr/>
            <p:nvPr/>
          </p:nvCxnSpPr>
          <p:spPr>
            <a:xfrm flipH="1">
              <a:off x="1971924" y="1144988"/>
              <a:ext cx="7951" cy="95416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37" name="Přímá spojnice 36"/>
            <p:cNvCxnSpPr/>
            <p:nvPr/>
          </p:nvCxnSpPr>
          <p:spPr>
            <a:xfrm>
              <a:off x="1979875" y="1240404"/>
              <a:ext cx="819316" cy="0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38" name="Přímá spojnice 37"/>
            <p:cNvCxnSpPr/>
            <p:nvPr/>
          </p:nvCxnSpPr>
          <p:spPr>
            <a:xfrm flipV="1">
              <a:off x="2798860" y="1144988"/>
              <a:ext cx="0" cy="95416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39" name="Přímá spojnice 38"/>
            <p:cNvCxnSpPr/>
            <p:nvPr/>
          </p:nvCxnSpPr>
          <p:spPr>
            <a:xfrm flipV="1">
              <a:off x="2083242" y="1065475"/>
              <a:ext cx="0" cy="79376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cxnSp>
          <p:nvCxnSpPr>
            <p:cNvPr id="40" name="Přímá spojnice 39"/>
            <p:cNvCxnSpPr/>
            <p:nvPr/>
          </p:nvCxnSpPr>
          <p:spPr>
            <a:xfrm flipV="1">
              <a:off x="2687541" y="1065475"/>
              <a:ext cx="0" cy="79513"/>
            </a:xfrm>
            <a:prstGeom prst="line">
              <a:avLst/>
            </a:prstGeom>
            <a:grpFill/>
            <a:ln w="9525" cap="flat" cmpd="sng" algn="ctr">
              <a:solidFill>
                <a:srgbClr val="4F81BD">
                  <a:shade val="95000"/>
                  <a:satMod val="105000"/>
                </a:srgbClr>
              </a:solidFill>
              <a:prstDash val="solid"/>
            </a:ln>
            <a:effectLst/>
          </p:spPr>
        </p:cxnSp>
        <p:sp>
          <p:nvSpPr>
            <p:cNvPr id="41" name="Textové pole 19"/>
            <p:cNvSpPr txBox="1"/>
            <p:nvPr/>
          </p:nvSpPr>
          <p:spPr>
            <a:xfrm>
              <a:off x="5072933" y="0"/>
              <a:ext cx="1335405" cy="437322"/>
            </a:xfrm>
            <a:prstGeom prst="rect">
              <a:avLst/>
            </a:prstGeom>
            <a:grpFill/>
            <a:ln w="6350">
              <a:solidFill>
                <a:srgbClr val="0070C0"/>
              </a:solidFill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ŽELEZNIČNÍ</a:t>
              </a:r>
            </a:p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SVRŠEK</a:t>
              </a:r>
            </a:p>
          </p:txBody>
        </p:sp>
        <p:sp>
          <p:nvSpPr>
            <p:cNvPr id="42" name="Textové pole 20"/>
            <p:cNvSpPr txBox="1"/>
            <p:nvPr/>
          </p:nvSpPr>
          <p:spPr>
            <a:xfrm>
              <a:off x="5709037" y="2099145"/>
              <a:ext cx="771277" cy="262393"/>
            </a:xfrm>
            <a:prstGeom prst="rect">
              <a:avLst/>
            </a:prstGeom>
            <a:grpFill/>
            <a:ln w="6350">
              <a:solidFill>
                <a:prstClr val="black"/>
              </a:solidFill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12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Times New Roman"/>
                  <a:ea typeface="Times New Roman"/>
                </a:rPr>
                <a:t>TERÉN</a:t>
              </a:r>
            </a:p>
          </p:txBody>
        </p:sp>
        <p:cxnSp>
          <p:nvCxnSpPr>
            <p:cNvPr id="43" name="Přímá spojnice se šipkou 42"/>
            <p:cNvCxnSpPr/>
            <p:nvPr/>
          </p:nvCxnSpPr>
          <p:spPr>
            <a:xfrm>
              <a:off x="5208105" y="2194560"/>
              <a:ext cx="500932" cy="15903"/>
            </a:xfrm>
            <a:prstGeom prst="straightConnector1">
              <a:avLst/>
            </a:prstGeom>
            <a:grpFill/>
            <a:ln w="9525" cap="flat" cmpd="sng" algn="ctr">
              <a:solidFill>
                <a:sysClr val="windowText" lastClr="000000">
                  <a:shade val="95000"/>
                  <a:satMod val="105000"/>
                </a:sysClr>
              </a:solidFill>
              <a:prstDash val="solid"/>
              <a:tailEnd type="arrow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48806975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268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827584" y="1844824"/>
            <a:ext cx="8316416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1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Železniční spodek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m</a:t>
            </a:r>
            <a:r>
              <a:rPr kumimoji="0" lang="cs-CZ" sz="32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á za úlohu zajistit spolehlivý styk železničního tělesa s terénem, musí být dostatečně únosný a stabilní.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2687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467544" y="159024"/>
            <a:ext cx="8316416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24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 železničnímu spodku patří: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r>
              <a:rPr kumimoji="0" lang="cs-CZ" sz="28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2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násypy</a:t>
            </a:r>
            <a:r>
              <a:rPr kumimoji="0" lang="cs-CZ" sz="2800" b="0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umožňují vedení železniční tratě v místech, kde niveleta (úroveň horní hrany pražců) má probíhat nad úrovní terénu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r>
              <a:rPr kumimoji="0" lang="cs-CZ" sz="28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2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zářezy</a:t>
            </a: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- umožňují vedení železniční tratě v místech kde niveleta má probíhat pod úrovní terénu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F62F1A"/>
              </a:buClr>
              <a:buFont typeface="Wingdings" pitchFamily="2" charset="2"/>
              <a:buChar char="v"/>
            </a:pPr>
            <a:r>
              <a:rPr kumimoji="0" lang="cs-CZ" sz="28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3200" b="1" i="0" strike="noStrike" cap="none" normalizeH="0" baseline="0" dirty="0" smtClean="0">
                <a:ln>
                  <a:solidFill>
                    <a:srgbClr val="F62F1A"/>
                  </a:solidFill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rychlostní tratě </a:t>
            </a:r>
            <a:r>
              <a:rPr kumimoji="0" lang="cs-CZ" sz="28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- mají spodní stavbu provedenou jako betonovou nosnou desku</a:t>
            </a:r>
            <a:endParaRPr kumimoji="0" lang="cs-CZ" sz="2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14034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Násyp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1701" y="4828510"/>
            <a:ext cx="714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Zářez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660" y="3973706"/>
            <a:ext cx="7179892" cy="1548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1511660" y="4509120"/>
            <a:ext cx="90010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961" y="622796"/>
            <a:ext cx="5911850" cy="2732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 flipH="1" flipV="1">
            <a:off x="1763688" y="1556792"/>
            <a:ext cx="115212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465779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Vyjmenuj a nakresli z čeho je složena železniční trať?	</a:t>
            </a:r>
          </a:p>
          <a:p>
            <a:r>
              <a:rPr lang="cs-CZ" dirty="0" smtClean="0"/>
              <a:t>2.	Popiš k čemu slouží železniční spodek?</a:t>
            </a:r>
          </a:p>
          <a:p>
            <a:r>
              <a:rPr lang="cs-CZ" dirty="0" smtClean="0"/>
              <a:t>3.	Vyjmenuj z čeho se skládá železniční spodek?</a:t>
            </a:r>
          </a:p>
          <a:p>
            <a:pPr marL="6400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6962734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552" y="2564904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8284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13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63812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FFFFFF"/>
      </a:hlink>
      <a:folHlink>
        <a:srgbClr val="FFFFF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158</TotalTime>
  <Words>350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Prezentace aplikace PowerPoint</vt:lpstr>
      <vt:lpstr>Anotace:</vt:lpstr>
      <vt:lpstr>ŽELEZNIČNÍ TRAŤ  (ŽELEZNIČNÍ SPODEK)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STABILNÍ ZÁKLADNA   (DOPRAVNÍINFRASTRUKTURA)</dc:title>
  <dc:creator>Verunka</dc:creator>
  <cp:lastModifiedBy>SMITKA František</cp:lastModifiedBy>
  <cp:revision>6</cp:revision>
  <dcterms:created xsi:type="dcterms:W3CDTF">2013-09-11T11:06:36Z</dcterms:created>
  <dcterms:modified xsi:type="dcterms:W3CDTF">2013-10-31T08:30:21Z</dcterms:modified>
</cp:coreProperties>
</file>