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63" r:id="rId2"/>
    <p:sldId id="264" r:id="rId3"/>
    <p:sldId id="256" r:id="rId4"/>
    <p:sldId id="258" r:id="rId5"/>
    <p:sldId id="260" r:id="rId6"/>
    <p:sldId id="261" r:id="rId7"/>
    <p:sldId id="262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C3548DD-71EF-4E49-BE26-42392592E9F6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E5087BB-7E67-4B0F-AFDA-5288C479A82A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999" sy="999" algn="ctr" rotWithShape="0">
              <a:srgbClr val="000000"/>
            </a:outerShdw>
          </a:effec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450594"/>
              </p:ext>
            </p:extLst>
          </p:nvPr>
        </p:nvGraphicFramePr>
        <p:xfrm>
          <a:off x="1000100" y="2357430"/>
          <a:ext cx="6929486" cy="364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VY_32_INOVACE_13_A_10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Základy a technologie železniční dopravy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Charakteristika železniční dopravy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Ing. František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Smitka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388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rcRect/>
          <a:stretch>
            <a:fillRect/>
          </a:stretch>
        </p:blipFill>
        <p:spPr bwMode="auto">
          <a:xfrm>
            <a:off x="1116013" y="404813"/>
            <a:ext cx="6896100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999" sy="999" algn="ctr" rotWithShape="0">
              <a:srgbClr val="000000"/>
            </a:outerShdw>
          </a:effectLst>
        </p:spPr>
      </p:pic>
      <p:sp>
        <p:nvSpPr>
          <p:cNvPr id="3075" name="Nadpis 3"/>
          <p:cNvSpPr>
            <a:spLocks noGrp="1"/>
          </p:cNvSpPr>
          <p:nvPr>
            <p:ph type="title"/>
          </p:nvPr>
        </p:nvSpPr>
        <p:spPr>
          <a:xfrm>
            <a:off x="357188" y="2071688"/>
            <a:ext cx="6872287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>
          <a:xfrm>
            <a:off x="285750" y="2857500"/>
            <a:ext cx="8389938" cy="31638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je určen pro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ročník studijního oboru Provoz a ekonomika dopravy, předmětu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Doprava a přeprava,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inovuje výuku použitím multimediálních pomůcek – prezentace s názornými obrázky doplněných textem podporujícím výklad učitele</a:t>
            </a:r>
          </a:p>
          <a:p>
            <a:pPr eaLnBrk="1" hangingPunct="1">
              <a:buFont typeface="Arial" charset="0"/>
              <a:buNone/>
            </a:pP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44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Pro možnost plného využití materiálu je potřebné být připojen k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internetu.</a:t>
            </a:r>
            <a:endParaRPr lang="cs-CZ" sz="2800" dirty="0" smtClean="0"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alt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700808"/>
            <a:ext cx="8062912" cy="1470025"/>
          </a:xfrm>
        </p:spPr>
        <p:txBody>
          <a:bodyPr/>
          <a:lstStyle/>
          <a:p>
            <a:pPr algn="ctr"/>
            <a:r>
              <a:rPr lang="cs-CZ" b="1" dirty="0" smtClean="0">
                <a:ln w="6350">
                  <a:solidFill>
                    <a:schemeClr val="tx2">
                      <a:lumMod val="90000"/>
                    </a:schemeClr>
                  </a:solidFill>
                </a:ln>
                <a:solidFill>
                  <a:srgbClr val="FFC000"/>
                </a:solidFill>
              </a:rPr>
              <a:t>CHAREKTRISTIKA ŽELEZNIČNÍ   DOPRAVY</a:t>
            </a:r>
            <a:endParaRPr lang="cs-CZ" b="1" dirty="0">
              <a:ln w="6350">
                <a:solidFill>
                  <a:schemeClr val="tx2">
                    <a:lumMod val="90000"/>
                  </a:schemeClr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8820472" cy="1399032"/>
          </a:xfrm>
        </p:spPr>
        <p:txBody>
          <a:bodyPr>
            <a:normAutofit fontScale="90000"/>
          </a:bodyPr>
          <a:lstStyle/>
          <a:p>
            <a:r>
              <a:rPr lang="cs-CZ" sz="4000" b="1" u="sng" dirty="0" smtClean="0">
                <a:ln w="6350">
                  <a:solidFill>
                    <a:schemeClr val="tx2">
                      <a:lumMod val="90000"/>
                    </a:schemeClr>
                  </a:solidFill>
                </a:ln>
                <a:solidFill>
                  <a:srgbClr val="FFC000"/>
                </a:solidFill>
              </a:rPr>
              <a:t>Do technologických charakteristik železniční dopravy můžeme zařadit:</a:t>
            </a:r>
            <a:r>
              <a:rPr lang="cs-CZ" b="1" u="sng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b="1" u="sng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cs-CZ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975192"/>
          </a:xfrm>
        </p:spPr>
        <p:txBody>
          <a:bodyPr>
            <a:normAutofit fontScale="32500" lnSpcReduction="20000"/>
          </a:bodyPr>
          <a:lstStyle/>
          <a:p>
            <a:pPr lvl="0">
              <a:buClr>
                <a:schemeClr val="accent1">
                  <a:lumMod val="75000"/>
                </a:schemeClr>
              </a:buClr>
              <a:buSzPct val="100000"/>
            </a:pPr>
            <a:r>
              <a:rPr lang="cs-CZ" sz="7400" dirty="0" smtClean="0"/>
              <a:t>Přeprava těžkých a hromadných zásilek, velké objemy</a:t>
            </a:r>
            <a:br>
              <a:rPr lang="cs-CZ" sz="7400" dirty="0" smtClean="0"/>
            </a:br>
            <a:endParaRPr lang="cs-CZ" sz="7400" dirty="0" smtClean="0"/>
          </a:p>
          <a:p>
            <a:pPr lvl="0">
              <a:buClr>
                <a:schemeClr val="accent1">
                  <a:lumMod val="75000"/>
                </a:schemeClr>
              </a:buClr>
              <a:buSzPct val="100000"/>
            </a:pPr>
            <a:r>
              <a:rPr lang="cs-CZ" sz="7400" dirty="0" smtClean="0"/>
              <a:t>Větší nezávislost na povětrnostních vlivech</a:t>
            </a:r>
            <a:br>
              <a:rPr lang="cs-CZ" sz="7400" dirty="0" smtClean="0"/>
            </a:br>
            <a:endParaRPr lang="cs-CZ" sz="7400" dirty="0" smtClean="0"/>
          </a:p>
          <a:p>
            <a:pPr lvl="0">
              <a:buClr>
                <a:schemeClr val="accent1">
                  <a:lumMod val="75000"/>
                </a:schemeClr>
              </a:buClr>
              <a:buSzPct val="100000"/>
            </a:pPr>
            <a:r>
              <a:rPr lang="cs-CZ" sz="7400" dirty="0" smtClean="0"/>
              <a:t>Příznivější k životnímu prostředí</a:t>
            </a:r>
            <a:br>
              <a:rPr lang="cs-CZ" sz="7400" dirty="0" smtClean="0"/>
            </a:br>
            <a:endParaRPr lang="cs-CZ" sz="7400" dirty="0" smtClean="0"/>
          </a:p>
          <a:p>
            <a:pPr lvl="0">
              <a:buClr>
                <a:schemeClr val="accent1">
                  <a:lumMod val="75000"/>
                </a:schemeClr>
              </a:buClr>
              <a:buSzPct val="100000"/>
            </a:pPr>
            <a:r>
              <a:rPr lang="cs-CZ" sz="7400" dirty="0" smtClean="0"/>
              <a:t>Výhodná na delší a střední přepravní vzdálenosti</a:t>
            </a:r>
            <a:br>
              <a:rPr lang="cs-CZ" sz="7400" dirty="0" smtClean="0"/>
            </a:br>
            <a:endParaRPr lang="cs-CZ" sz="7400" dirty="0" smtClean="0"/>
          </a:p>
          <a:p>
            <a:pPr lvl="0">
              <a:buClr>
                <a:schemeClr val="accent1">
                  <a:lumMod val="75000"/>
                </a:schemeClr>
              </a:buClr>
              <a:buSzPct val="100000"/>
            </a:pPr>
            <a:r>
              <a:rPr lang="cs-CZ" sz="7400" dirty="0" smtClean="0"/>
              <a:t>Větší bezpečnost dopravního systému </a:t>
            </a:r>
            <a:br>
              <a:rPr lang="cs-CZ" sz="7400" dirty="0" smtClean="0"/>
            </a:br>
            <a:endParaRPr lang="cs-CZ" sz="7400" dirty="0" smtClean="0"/>
          </a:p>
          <a:p>
            <a:pPr lvl="0">
              <a:buClr>
                <a:schemeClr val="accent1">
                  <a:lumMod val="75000"/>
                </a:schemeClr>
              </a:buClr>
              <a:buSzPct val="100000"/>
            </a:pPr>
            <a:r>
              <a:rPr lang="cs-CZ" sz="7400" dirty="0" smtClean="0"/>
              <a:t>Velmi nízký odpor valivého tření oproti silniční dopravě</a:t>
            </a:r>
            <a:br>
              <a:rPr lang="cs-CZ" sz="7400" dirty="0" smtClean="0"/>
            </a:br>
            <a:endParaRPr lang="cs-CZ" sz="7400" dirty="0" smtClean="0"/>
          </a:p>
          <a:p>
            <a:pPr lvl="0">
              <a:buClr>
                <a:schemeClr val="accent1">
                  <a:lumMod val="75000"/>
                </a:schemeClr>
              </a:buClr>
              <a:buSzPct val="100000"/>
            </a:pPr>
            <a:r>
              <a:rPr lang="cs-CZ" sz="7400" dirty="0" smtClean="0"/>
              <a:t>Nižší energetická náročnost</a:t>
            </a:r>
          </a:p>
          <a:p>
            <a:pPr>
              <a:buClr>
                <a:schemeClr val="accent1">
                  <a:lumMod val="75000"/>
                </a:schemeClr>
              </a:buClr>
              <a:buSzPct val="100000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692696"/>
            <a:ext cx="8062912" cy="1470025"/>
          </a:xfrm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>
                <a:ln w="6350">
                  <a:solidFill>
                    <a:schemeClr val="tx2">
                      <a:lumMod val="90000"/>
                    </a:schemeClr>
                  </a:solidFill>
                </a:ln>
                <a:solidFill>
                  <a:srgbClr val="FFC000"/>
                </a:solidFill>
              </a:rPr>
              <a:t>Dráhy obecně dělíme do těchto skupin:</a:t>
            </a:r>
            <a:r>
              <a:rPr lang="cs-CZ" dirty="0" smtClean="0">
                <a:solidFill>
                  <a:schemeClr val="accent1"/>
                </a:solidFill>
              </a:rPr>
              <a:t/>
            </a:r>
            <a:br>
              <a:rPr lang="cs-CZ" dirty="0" smtClean="0">
                <a:solidFill>
                  <a:schemeClr val="accent1"/>
                </a:solidFill>
              </a:rPr>
            </a:b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marL="742950" lvl="0" indent="-742950" algn="l">
              <a:buClr>
                <a:schemeClr val="tx2">
                  <a:lumMod val="50000"/>
                </a:schemeClr>
              </a:buClr>
              <a:buSzPct val="100000"/>
              <a:buFont typeface="+mj-lt"/>
              <a:buAutoNum type="arabicParenR"/>
            </a:pPr>
            <a:r>
              <a:rPr lang="cs-CZ" sz="4000" dirty="0" smtClean="0">
                <a:ln>
                  <a:solidFill>
                    <a:schemeClr val="tx1"/>
                  </a:solidFill>
                </a:ln>
              </a:rPr>
              <a:t>Železniční</a:t>
            </a:r>
            <a:br>
              <a:rPr lang="cs-CZ" sz="4000" dirty="0" smtClean="0">
                <a:ln>
                  <a:solidFill>
                    <a:schemeClr val="tx1"/>
                  </a:solidFill>
                </a:ln>
              </a:rPr>
            </a:br>
            <a:endParaRPr lang="cs-CZ" sz="4000" dirty="0" smtClean="0">
              <a:ln>
                <a:solidFill>
                  <a:schemeClr val="tx1"/>
                </a:solidFill>
              </a:ln>
            </a:endParaRPr>
          </a:p>
          <a:p>
            <a:pPr marL="742950" lvl="0" indent="-742950" algn="l">
              <a:buClr>
                <a:schemeClr val="tx2">
                  <a:lumMod val="50000"/>
                </a:schemeClr>
              </a:buClr>
              <a:buSzPct val="100000"/>
              <a:buFont typeface="+mj-lt"/>
              <a:buAutoNum type="arabicParenR"/>
            </a:pPr>
            <a:r>
              <a:rPr lang="cs-CZ" sz="4000" dirty="0" smtClean="0">
                <a:ln>
                  <a:solidFill>
                    <a:schemeClr val="tx1"/>
                  </a:solidFill>
                </a:ln>
              </a:rPr>
              <a:t>Tramvajové</a:t>
            </a:r>
            <a:br>
              <a:rPr lang="cs-CZ" sz="4000" dirty="0" smtClean="0">
                <a:ln>
                  <a:solidFill>
                    <a:schemeClr val="tx1"/>
                  </a:solidFill>
                </a:ln>
              </a:rPr>
            </a:br>
            <a:endParaRPr lang="cs-CZ" sz="4000" dirty="0" smtClean="0">
              <a:ln>
                <a:solidFill>
                  <a:schemeClr val="tx1"/>
                </a:solidFill>
              </a:ln>
            </a:endParaRPr>
          </a:p>
          <a:p>
            <a:pPr marL="742950" lvl="0" indent="-742950" algn="l">
              <a:buClr>
                <a:schemeClr val="tx2">
                  <a:lumMod val="50000"/>
                </a:schemeClr>
              </a:buClr>
              <a:buSzPct val="100000"/>
              <a:buFont typeface="+mj-lt"/>
              <a:buAutoNum type="arabicParenR"/>
            </a:pPr>
            <a:r>
              <a:rPr lang="cs-CZ" sz="4000" dirty="0" smtClean="0">
                <a:ln>
                  <a:solidFill>
                    <a:schemeClr val="tx1"/>
                  </a:solidFill>
                </a:ln>
              </a:rPr>
              <a:t>Trolejbusové</a:t>
            </a:r>
            <a:br>
              <a:rPr lang="cs-CZ" sz="4000" dirty="0" smtClean="0">
                <a:ln>
                  <a:solidFill>
                    <a:schemeClr val="tx1"/>
                  </a:solidFill>
                </a:ln>
              </a:rPr>
            </a:br>
            <a:endParaRPr lang="cs-CZ" sz="4000" dirty="0" smtClean="0">
              <a:ln>
                <a:solidFill>
                  <a:schemeClr val="tx1"/>
                </a:solidFill>
              </a:ln>
            </a:endParaRPr>
          </a:p>
          <a:p>
            <a:pPr marL="742950" lvl="0" indent="-742950" algn="l">
              <a:buClr>
                <a:schemeClr val="tx2">
                  <a:lumMod val="50000"/>
                </a:schemeClr>
              </a:buClr>
              <a:buSzPct val="100000"/>
              <a:buFont typeface="+mj-lt"/>
              <a:buAutoNum type="arabicParenR"/>
            </a:pPr>
            <a:r>
              <a:rPr lang="cs-CZ" sz="4000" dirty="0" smtClean="0">
                <a:ln>
                  <a:solidFill>
                    <a:schemeClr val="tx1"/>
                  </a:solidFill>
                </a:ln>
              </a:rPr>
              <a:t>Lanové</a:t>
            </a:r>
          </a:p>
          <a:p>
            <a:pPr algn="l"/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04664"/>
            <a:ext cx="11089232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3200" dirty="0"/>
              <a:t>Železniční dráha se rozděluje </a:t>
            </a:r>
            <a:r>
              <a:rPr lang="cs-CZ" sz="3200" dirty="0" smtClean="0"/>
              <a:t>podle významu</a:t>
            </a:r>
            <a:r>
              <a:rPr lang="cs-CZ" sz="3200" dirty="0"/>
              <a:t>,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účelu </a:t>
            </a:r>
            <a:r>
              <a:rPr lang="cs-CZ" sz="3200" dirty="0"/>
              <a:t>a </a:t>
            </a:r>
            <a:r>
              <a:rPr lang="cs-CZ" sz="3200" dirty="0" smtClean="0"/>
              <a:t>technických podmínek </a:t>
            </a:r>
            <a:br>
              <a:rPr lang="cs-CZ" sz="3200" dirty="0" smtClean="0"/>
            </a:br>
            <a:r>
              <a:rPr lang="cs-CZ" sz="3200" dirty="0" smtClean="0"/>
              <a:t>do těchto </a:t>
            </a:r>
            <a:r>
              <a:rPr lang="cs-CZ" sz="3200" dirty="0"/>
              <a:t>kategorií</a:t>
            </a:r>
            <a:r>
              <a:rPr lang="cs-CZ" sz="3200" dirty="0" smtClean="0"/>
              <a:t>: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b="1" dirty="0" smtClean="0"/>
              <a:t>1. dráhy </a:t>
            </a:r>
            <a:r>
              <a:rPr lang="cs-CZ" sz="3200" b="1" dirty="0"/>
              <a:t>celostátní	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    </a:t>
            </a:r>
            <a:r>
              <a:rPr lang="cs-CZ" sz="2800" dirty="0" smtClean="0"/>
              <a:t>slouží </a:t>
            </a:r>
            <a:r>
              <a:rPr lang="cs-CZ" sz="2800" dirty="0"/>
              <a:t>mezinárodní a celostátní veřejné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regionální dopravě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  <a:p>
            <a:pPr marL="514350" indent="-514350">
              <a:buAutoNum type="arabicPeriod" startAt="2"/>
            </a:pPr>
            <a:r>
              <a:rPr lang="cs-CZ" sz="3200" b="1" dirty="0" smtClean="0"/>
              <a:t>dráhy regionální</a:t>
            </a:r>
            <a:endParaRPr lang="cs-CZ" sz="3200" dirty="0"/>
          </a:p>
          <a:p>
            <a:pPr marL="514350" indent="-514350"/>
            <a:r>
              <a:rPr lang="cs-CZ" sz="3200" dirty="0" smtClean="0"/>
              <a:t>    </a:t>
            </a:r>
            <a:r>
              <a:rPr lang="cs-CZ" sz="2800" dirty="0" smtClean="0"/>
              <a:t>dráha </a:t>
            </a:r>
            <a:r>
              <a:rPr lang="cs-CZ" sz="2800" dirty="0"/>
              <a:t>regionálního </a:t>
            </a:r>
            <a:r>
              <a:rPr lang="cs-CZ" sz="2800" dirty="0" smtClean="0"/>
              <a:t>nebo místního významu,</a:t>
            </a:r>
          </a:p>
          <a:p>
            <a:pPr marL="514350" indent="-514350"/>
            <a:r>
              <a:rPr lang="cs-CZ" sz="2800" dirty="0" smtClean="0"/>
              <a:t>slouží </a:t>
            </a:r>
            <a:r>
              <a:rPr lang="cs-CZ" sz="2800" dirty="0"/>
              <a:t>také veřejné </a:t>
            </a:r>
            <a:r>
              <a:rPr lang="cs-CZ" sz="2800" dirty="0" smtClean="0"/>
              <a:t>železniční dopravě </a:t>
            </a:r>
            <a:r>
              <a:rPr lang="cs-CZ" sz="2800" dirty="0"/>
              <a:t>a </a:t>
            </a:r>
            <a:r>
              <a:rPr lang="cs-CZ" sz="2800" dirty="0" smtClean="0"/>
              <a:t>je </a:t>
            </a:r>
          </a:p>
          <a:p>
            <a:pPr marL="514350" indent="-514350"/>
            <a:r>
              <a:rPr lang="cs-CZ" sz="2800" dirty="0" smtClean="0"/>
              <a:t>zaústěna </a:t>
            </a:r>
            <a:r>
              <a:rPr lang="cs-CZ" sz="2800" dirty="0"/>
              <a:t>do celostátní nebo </a:t>
            </a:r>
            <a:r>
              <a:rPr lang="cs-CZ" sz="2800" dirty="0" smtClean="0"/>
              <a:t>jiné regionální </a:t>
            </a:r>
          </a:p>
          <a:p>
            <a:pPr marL="514350" indent="-514350"/>
            <a:r>
              <a:rPr lang="cs-CZ" sz="2800" dirty="0" smtClean="0"/>
              <a:t>dráhy</a:t>
            </a:r>
            <a:endParaRPr lang="cs-CZ" sz="2800" dirty="0"/>
          </a:p>
          <a:p>
            <a:endParaRPr lang="cs-CZ" sz="3200" dirty="0"/>
          </a:p>
          <a:p>
            <a:endParaRPr lang="cs-CZ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51520" y="1916832"/>
            <a:ext cx="381642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51520" y="908720"/>
            <a:ext cx="88924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23528" y="1412776"/>
            <a:ext cx="619268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H="1">
            <a:off x="323528" y="2852936"/>
            <a:ext cx="374441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H="1">
            <a:off x="251520" y="4797152"/>
            <a:ext cx="388843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Šipka doprava 23"/>
          <p:cNvSpPr/>
          <p:nvPr/>
        </p:nvSpPr>
        <p:spPr>
          <a:xfrm>
            <a:off x="179512" y="2996952"/>
            <a:ext cx="432048" cy="288032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prava 24"/>
          <p:cNvSpPr/>
          <p:nvPr/>
        </p:nvSpPr>
        <p:spPr>
          <a:xfrm>
            <a:off x="179512" y="5013176"/>
            <a:ext cx="432048" cy="288032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764704"/>
            <a:ext cx="882047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3.</a:t>
            </a:r>
            <a:r>
              <a:rPr lang="cs-CZ" sz="3200" dirty="0"/>
              <a:t> </a:t>
            </a:r>
            <a:r>
              <a:rPr lang="cs-CZ" sz="3200" b="1" dirty="0" smtClean="0"/>
              <a:t>vlečka	</a:t>
            </a:r>
            <a:br>
              <a:rPr lang="cs-CZ" sz="3200" b="1" dirty="0" smtClean="0"/>
            </a:br>
            <a:r>
              <a:rPr lang="cs-CZ" sz="3200" b="1" dirty="0" smtClean="0"/>
              <a:t>   </a:t>
            </a:r>
            <a:r>
              <a:rPr lang="cs-CZ" sz="3200" dirty="0" smtClean="0"/>
              <a:t>dráha, která slouží vlastní potřebě provozovatele nebo jiného podnikatele a je zaústěna do celostátní, regionální nebo vlečky</a:t>
            </a:r>
            <a:br>
              <a:rPr lang="cs-CZ" sz="3200" dirty="0" smtClean="0"/>
            </a:br>
            <a:endParaRPr lang="cs-CZ" sz="3200" dirty="0" smtClean="0"/>
          </a:p>
          <a:p>
            <a:pPr marL="342900" indent="-342900">
              <a:buAutoNum type="arabicPeriod" startAt="4"/>
            </a:pPr>
            <a:r>
              <a:rPr lang="cs-CZ" sz="3200" b="1" dirty="0" smtClean="0"/>
              <a:t> speciální</a:t>
            </a:r>
            <a:r>
              <a:rPr lang="cs-CZ" sz="3200" dirty="0" smtClean="0"/>
              <a:t>	</a:t>
            </a:r>
          </a:p>
          <a:p>
            <a:pPr marL="342900" indent="-342900"/>
            <a:r>
              <a:rPr lang="cs-CZ" sz="3200" dirty="0" smtClean="0"/>
              <a:t>   slouží k zabezpečení dopravní obslužnosti</a:t>
            </a:r>
          </a:p>
          <a:p>
            <a:pPr marL="342900" indent="-342900"/>
            <a:r>
              <a:rPr lang="cs-CZ" sz="3200" dirty="0" smtClean="0"/>
              <a:t>obce (metro)</a:t>
            </a:r>
          </a:p>
          <a:p>
            <a:endParaRPr lang="cs-CZ" dirty="0"/>
          </a:p>
        </p:txBody>
      </p:sp>
      <p:cxnSp>
        <p:nvCxnSpPr>
          <p:cNvPr id="3" name="Přímá spojovací čára 2"/>
          <p:cNvCxnSpPr/>
          <p:nvPr/>
        </p:nvCxnSpPr>
        <p:spPr>
          <a:xfrm flipH="1">
            <a:off x="323528" y="4221088"/>
            <a:ext cx="374441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 flipH="1">
            <a:off x="323528" y="1268760"/>
            <a:ext cx="3744416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Šipka doprava 4"/>
          <p:cNvSpPr/>
          <p:nvPr/>
        </p:nvSpPr>
        <p:spPr>
          <a:xfrm>
            <a:off x="179512" y="4365104"/>
            <a:ext cx="432048" cy="288032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179512" y="1412776"/>
            <a:ext cx="432048" cy="288032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>
                <a:latin typeface="Times New Roman" pitchFamily="18" charset="0"/>
                <a:cs typeface="Times New Roman" pitchFamily="18" charset="0"/>
              </a:rPr>
              <a:t>Kontrolní otázky:	</a:t>
            </a:r>
            <a:endParaRPr lang="cs-CZ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	</a:t>
            </a:r>
            <a:r>
              <a:rPr lang="cs-CZ" dirty="0" smtClean="0"/>
              <a:t>Vyjmenuj charakteristiky ŽD?</a:t>
            </a:r>
            <a:endParaRPr lang="cs-CZ" dirty="0" smtClean="0"/>
          </a:p>
          <a:p>
            <a:r>
              <a:rPr lang="cs-CZ" dirty="0" smtClean="0"/>
              <a:t>2.	</a:t>
            </a:r>
            <a:r>
              <a:rPr lang="cs-CZ" dirty="0" smtClean="0"/>
              <a:t>Jak se dělí železniční dráhy?</a:t>
            </a:r>
            <a:endParaRPr lang="cs-CZ" dirty="0" smtClean="0"/>
          </a:p>
          <a:p>
            <a:r>
              <a:rPr lang="cs-CZ" dirty="0" smtClean="0"/>
              <a:t>3.	</a:t>
            </a:r>
            <a:r>
              <a:rPr lang="cs-CZ" dirty="0" smtClean="0"/>
              <a:t>Popiš co je vlečka?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4092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>
          <a:xfrm>
            <a:off x="323850" y="1196975"/>
            <a:ext cx="6872288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539552" y="2564904"/>
            <a:ext cx="7115175" cy="26257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ŽEMLIČKA, Zdeněk; MYNAŘÍK, Jaroslav.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Doprava a přeprava 1. díl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Nadatur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2008, ISBN 80-7270-030-8 (BROŽ.). 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ŠIROKÝ, Jaromír.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Základy technologie a řízení dopravy, Vyd. 1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Pardubice: Institut Jana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Pernera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2007, ISBN 978-80-7194-983-1 (BROŽ). </a:t>
            </a: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Pokud není uvedeno jinak, použitý materiál je z vlastních zdrojů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autora</a:t>
            </a: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39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112</TotalTime>
  <Words>226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Talent</vt:lpstr>
      <vt:lpstr>Prezentace aplikace PowerPoint</vt:lpstr>
      <vt:lpstr>Anotace:</vt:lpstr>
      <vt:lpstr>CHAREKTRISTIKA ŽELEZNIČNÍ   DOPRAVY</vt:lpstr>
      <vt:lpstr>Do technologických charakteristik železniční dopravy můžeme zařadit: </vt:lpstr>
      <vt:lpstr>Dráhy obecně dělíme do těchto skupin: </vt:lpstr>
      <vt:lpstr>Prezentace aplikace PowerPoint</vt:lpstr>
      <vt:lpstr>Prezentace aplikace PowerPoint</vt:lpstr>
      <vt:lpstr>Kontrolní otázky: </vt:lpstr>
      <vt:lpstr>Použité zdroje: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CHAREKTRISTIKA ŽELEZNIČNÍ   DOPRAVY</dc:title>
  <dc:creator>Verunka</dc:creator>
  <cp:lastModifiedBy>skola</cp:lastModifiedBy>
  <cp:revision>2</cp:revision>
  <dcterms:created xsi:type="dcterms:W3CDTF">2013-09-02T14:53:22Z</dcterms:created>
  <dcterms:modified xsi:type="dcterms:W3CDTF">2013-10-30T09:35:12Z</dcterms:modified>
</cp:coreProperties>
</file>