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3" r:id="rId8"/>
    <p:sldId id="260" r:id="rId9"/>
    <p:sldId id="264" r:id="rId10"/>
    <p:sldId id="261" r:id="rId11"/>
    <p:sldId id="262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Verunka" initials="V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8A3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2AEED75-70F0-44C4-9FBB-755015EABA70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6C7EF03-4E63-48CB-BBB2-DBDED8C5BF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2AEED75-70F0-44C4-9FBB-755015EABA70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7EF03-4E63-48CB-BBB2-DBDED8C5BF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2AEED75-70F0-44C4-9FBB-755015EABA70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6C7EF03-4E63-48CB-BBB2-DBDED8C5BF0B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2AEED75-70F0-44C4-9FBB-755015EABA70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6C7EF03-4E63-48CB-BBB2-DBDED8C5BF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2AEED75-70F0-44C4-9FBB-755015EABA70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6C7EF03-4E63-48CB-BBB2-DBDED8C5BF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EED75-70F0-44C4-9FBB-755015EABA70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7EF03-4E63-48CB-BBB2-DBDED8C5BF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2AEED75-70F0-44C4-9FBB-755015EABA70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6C7EF03-4E63-48CB-BBB2-DBDED8C5BF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2AEED75-70F0-44C4-9FBB-755015EABA70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6C7EF03-4E63-48CB-BBB2-DBDED8C5BF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2AEED75-70F0-44C4-9FBB-755015EABA70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6C7EF03-4E63-48CB-BBB2-DBDED8C5BF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EED75-70F0-44C4-9FBB-755015EABA70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7EF03-4E63-48CB-BBB2-DBDED8C5BF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EED75-70F0-44C4-9FBB-755015EABA70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7EF03-4E63-48CB-BBB2-DBDED8C5BF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2AEED75-70F0-44C4-9FBB-755015EABA70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6C7EF03-4E63-48CB-BBB2-DBDED8C5BF0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2044399"/>
              </p:ext>
            </p:extLst>
          </p:nvPr>
        </p:nvGraphicFramePr>
        <p:xfrm>
          <a:off x="1000100" y="2357430"/>
          <a:ext cx="6929486" cy="378049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VY_32_INOVACE_13_A_14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železniční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Ukazatele dopravního a přepravního provozu v ŽD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9421821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ročník studijního oboru Provoz a ekonomika dopravy, předmětu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Doprava a přeprava,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internetu.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579813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252536" y="3068960"/>
            <a:ext cx="9144000" cy="1470025"/>
          </a:xfrm>
        </p:spPr>
        <p:txBody>
          <a:bodyPr>
            <a:noAutofit/>
          </a:bodyPr>
          <a:lstStyle/>
          <a:p>
            <a:pPr algn="l"/>
            <a:r>
              <a:rPr lang="cs-CZ" sz="5400" b="1" dirty="0" smtClean="0"/>
              <a:t>UKAZATELE DOPRAVNÍHO</a:t>
            </a:r>
            <a:br>
              <a:rPr lang="cs-CZ" sz="5400" b="1" dirty="0" smtClean="0"/>
            </a:br>
            <a:r>
              <a:rPr lang="cs-CZ" sz="5400" b="1" dirty="0" smtClean="0"/>
              <a:t>A PŘEPRAVNÍHOPROCESU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2124744" y="-3195736"/>
            <a:ext cx="8892480" cy="4536504"/>
          </a:xfrm>
        </p:spPr>
        <p:txBody>
          <a:bodyPr>
            <a:normAutofit/>
          </a:bodyPr>
          <a:lstStyle/>
          <a:p>
            <a:endParaRPr lang="cs-CZ" sz="3600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836712"/>
            <a:ext cx="8964488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chemeClr val="accent1"/>
                </a:solidFill>
              </a:rPr>
              <a:t>Dopravní proces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4000" b="1" dirty="0" smtClean="0">
                <a:solidFill>
                  <a:schemeClr val="accent1"/>
                </a:solidFill>
              </a:rPr>
              <a:t>=</a:t>
            </a:r>
            <a:r>
              <a:rPr lang="cs-CZ" sz="3200" b="1" dirty="0" smtClean="0">
                <a:solidFill>
                  <a:schemeClr val="accent1"/>
                </a:solidFill>
              </a:rPr>
              <a:t> </a:t>
            </a:r>
            <a:r>
              <a:rPr lang="cs-CZ" sz="3200" dirty="0" smtClean="0"/>
              <a:t>je charakterizován </a:t>
            </a:r>
            <a:r>
              <a:rPr lang="cs-CZ" sz="3200" dirty="0"/>
              <a:t>soustavou ukazatelů provozu a provozních </a:t>
            </a:r>
            <a:r>
              <a:rPr lang="cs-CZ" sz="3200" dirty="0" smtClean="0"/>
              <a:t>systémů</a:t>
            </a:r>
          </a:p>
          <a:p>
            <a:endParaRPr lang="cs-CZ" sz="3200" dirty="0" smtClean="0"/>
          </a:p>
          <a:p>
            <a:endParaRPr lang="cs-CZ" sz="3200" dirty="0"/>
          </a:p>
          <a:p>
            <a:endParaRPr lang="cs-CZ" sz="3200" dirty="0"/>
          </a:p>
          <a:p>
            <a:r>
              <a:rPr lang="cs-CZ" sz="4000" b="1" dirty="0">
                <a:solidFill>
                  <a:schemeClr val="accent1"/>
                </a:solidFill>
              </a:rPr>
              <a:t>Provozní </a:t>
            </a:r>
            <a:r>
              <a:rPr lang="cs-CZ" sz="4000" b="1" dirty="0" smtClean="0">
                <a:solidFill>
                  <a:schemeClr val="accent1"/>
                </a:solidFill>
              </a:rPr>
              <a:t>ukazatelé = </a:t>
            </a:r>
            <a:r>
              <a:rPr lang="cs-CZ" sz="3200" dirty="0" smtClean="0"/>
              <a:t>jsou </a:t>
            </a:r>
            <a:r>
              <a:rPr lang="cs-CZ" sz="3200" dirty="0"/>
              <a:t>spojovacím článkem mezi přepravou a náklady </a:t>
            </a:r>
            <a:r>
              <a:rPr lang="cs-CZ" sz="3200" dirty="0" smtClean="0"/>
              <a:t>podniku</a:t>
            </a:r>
            <a:endParaRPr lang="cs-CZ" sz="3200" dirty="0"/>
          </a:p>
          <a:p>
            <a:endParaRPr lang="cs-CZ" sz="3200" dirty="0"/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2536" y="620688"/>
            <a:ext cx="9145016" cy="139903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Ukazatele dělíme podle provozních výkonů do 3 oblastí: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SzPct val="100000"/>
              <a:buFont typeface="Wingdings" pitchFamily="2" charset="2"/>
              <a:buChar char="v"/>
            </a:pPr>
            <a:r>
              <a:rPr lang="cs-CZ" sz="3600" b="1" dirty="0" smtClean="0"/>
              <a:t>1.	 Oblast vozů </a:t>
            </a:r>
            <a:r>
              <a:rPr lang="cs-CZ" sz="3600" dirty="0" smtClean="0"/>
              <a:t>(hnaných vozidel)</a:t>
            </a:r>
            <a:br>
              <a:rPr lang="cs-CZ" sz="3600" dirty="0" smtClean="0"/>
            </a:br>
            <a:endParaRPr lang="cs-CZ" sz="3600" dirty="0" smtClean="0"/>
          </a:p>
          <a:p>
            <a:pPr>
              <a:buSzPct val="100000"/>
              <a:buFont typeface="Wingdings" pitchFamily="2" charset="2"/>
              <a:buChar char="v"/>
            </a:pPr>
            <a:r>
              <a:rPr lang="cs-CZ" sz="3600" dirty="0" smtClean="0"/>
              <a:t> </a:t>
            </a:r>
            <a:r>
              <a:rPr lang="cs-CZ" sz="3600" b="1" dirty="0" smtClean="0"/>
              <a:t>2. Oblast hnacích vozidel</a:t>
            </a: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dirty="0" smtClean="0"/>
          </a:p>
          <a:p>
            <a:pPr>
              <a:buSzPct val="100000"/>
              <a:buFont typeface="Wingdings" pitchFamily="2" charset="2"/>
              <a:buChar char="v"/>
            </a:pPr>
            <a:r>
              <a:rPr lang="cs-CZ" sz="3600" dirty="0" smtClean="0"/>
              <a:t> </a:t>
            </a:r>
            <a:r>
              <a:rPr lang="cs-CZ" sz="3600" b="1" dirty="0" smtClean="0"/>
              <a:t>3. Oblast vlaků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8229600" cy="1399032"/>
          </a:xfrm>
        </p:spPr>
        <p:txBody>
          <a:bodyPr>
            <a:normAutofit/>
          </a:bodyPr>
          <a:lstStyle/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4400" b="1" dirty="0" smtClean="0"/>
              <a:t>1. Oblast vozů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9505056" cy="4968552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300" b="1" dirty="0" smtClean="0"/>
              <a:t>Oběh vozů</a:t>
            </a:r>
            <a:r>
              <a:rPr lang="cs-CZ" sz="4300" dirty="0" smtClean="0"/>
              <a:t> </a:t>
            </a:r>
          </a:p>
          <a:p>
            <a:pPr>
              <a:buNone/>
            </a:pPr>
            <a:r>
              <a:rPr lang="cs-CZ" sz="4600" dirty="0" smtClean="0"/>
              <a:t>- </a:t>
            </a:r>
            <a:r>
              <a:rPr lang="cs-CZ" sz="3900" dirty="0" smtClean="0"/>
              <a:t>základní kvalitativní ukazatel provozního výkonu</a:t>
            </a:r>
          </a:p>
          <a:p>
            <a:pPr>
              <a:buNone/>
            </a:pPr>
            <a:r>
              <a:rPr lang="cs-CZ" sz="3600" dirty="0" smtClean="0">
                <a:ln w="18415" cmpd="sng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2" action="ppaction://hlinksldjump"/>
              </a:rPr>
              <a:t>Skládá se z činností:</a:t>
            </a:r>
            <a:endParaRPr lang="cs-CZ" sz="3900" dirty="0" smtClean="0">
              <a:ln w="18415" cmpd="sng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0" y="3212976"/>
            <a:ext cx="453650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332656"/>
            <a:ext cx="8280919" cy="6340197"/>
          </a:xfrm>
          <a:prstGeom prst="rect">
            <a:avLst/>
          </a:prstGeom>
          <a:noFill/>
          <a:ln w="38100">
            <a:solidFill>
              <a:srgbClr val="38A333"/>
            </a:solidFill>
          </a:ln>
        </p:spPr>
        <p:txBody>
          <a:bodyPr wrap="square" rtlCol="0">
            <a:spAutoFit/>
          </a:bodyPr>
          <a:lstStyle/>
          <a:p>
            <a:pPr marL="457200" indent="-457200" algn="ctr">
              <a:buAutoNum type="alphaLcParenR"/>
            </a:pPr>
            <a:r>
              <a:rPr lang="cs-CZ" sz="2800" dirty="0" smtClean="0"/>
              <a:t>P</a:t>
            </a:r>
            <a:r>
              <a:rPr lang="cs-CZ" sz="2000" dirty="0" smtClean="0"/>
              <a:t>řistavení vozů k nakládce</a:t>
            </a:r>
          </a:p>
          <a:p>
            <a:pPr marL="457200" indent="-457200" algn="ctr">
              <a:buAutoNum type="alphaLcParenR"/>
            </a:pPr>
            <a:endParaRPr lang="cs-CZ" sz="2000" dirty="0" smtClean="0"/>
          </a:p>
          <a:p>
            <a:pPr algn="ctr"/>
            <a:r>
              <a:rPr lang="cs-CZ" sz="2800" dirty="0" smtClean="0"/>
              <a:t>b) P</a:t>
            </a:r>
            <a:r>
              <a:rPr lang="cs-CZ" sz="2000" dirty="0" smtClean="0"/>
              <a:t>o ukončení nakládky se vůz dopraví do seřaďovací stanice</a:t>
            </a:r>
          </a:p>
          <a:p>
            <a:pPr algn="ctr"/>
            <a:endParaRPr lang="cs-CZ" sz="2000" dirty="0" smtClean="0"/>
          </a:p>
          <a:p>
            <a:pPr algn="ctr"/>
            <a:r>
              <a:rPr lang="cs-CZ" sz="2800" dirty="0" smtClean="0"/>
              <a:t>c) P</a:t>
            </a:r>
            <a:r>
              <a:rPr lang="cs-CZ" sz="2000" dirty="0" smtClean="0"/>
              <a:t>odle technologického postupu posunu se dostane na kolej, kde se sestaví dálkový vlak příslušného směru</a:t>
            </a:r>
          </a:p>
          <a:p>
            <a:pPr algn="ctr"/>
            <a:endParaRPr lang="cs-CZ" sz="2000" dirty="0" smtClean="0"/>
          </a:p>
          <a:p>
            <a:pPr algn="ctr"/>
            <a:r>
              <a:rPr lang="cs-CZ" sz="2800" dirty="0" smtClean="0"/>
              <a:t>d) P</a:t>
            </a:r>
            <a:r>
              <a:rPr lang="cs-CZ" sz="2000" dirty="0" smtClean="0"/>
              <a:t>odle plánu vlakotvorby se vůz může objevit v několika </a:t>
            </a:r>
          </a:p>
          <a:p>
            <a:pPr algn="ctr"/>
            <a:r>
              <a:rPr lang="cs-CZ" sz="2000" dirty="0" smtClean="0"/>
              <a:t>průběžných nákladních vlacích, než se dostane do poslední seřaďovací stanice (místo určení)</a:t>
            </a:r>
          </a:p>
          <a:p>
            <a:pPr algn="ctr"/>
            <a:endParaRPr lang="cs-CZ" sz="2000" dirty="0" smtClean="0"/>
          </a:p>
          <a:p>
            <a:pPr algn="ctr"/>
            <a:r>
              <a:rPr lang="cs-CZ" sz="2800" dirty="0" smtClean="0"/>
              <a:t>e) M</a:t>
            </a:r>
            <a:r>
              <a:rPr lang="cs-CZ" sz="2000" dirty="0" smtClean="0"/>
              <a:t>anipulačním nákladním vlakem je vůz dopraven do stanice určení, kde je přistaven na nakládkovou a vykládkovou kolej příjemce</a:t>
            </a:r>
          </a:p>
          <a:p>
            <a:pPr algn="ctr"/>
            <a:endParaRPr lang="cs-CZ" sz="2000" dirty="0" smtClean="0"/>
          </a:p>
          <a:p>
            <a:pPr algn="ctr"/>
            <a:r>
              <a:rPr lang="cs-CZ" sz="2800" dirty="0" smtClean="0"/>
              <a:t>f) P</a:t>
            </a:r>
            <a:r>
              <a:rPr lang="cs-CZ" sz="2000" dirty="0" smtClean="0"/>
              <a:t>o ukončení vykládky je zde opět naložen nebo dopraven do jiné stanice pro nakládku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412776"/>
            <a:ext cx="8820472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Doba oběhu vozů</a:t>
            </a:r>
            <a:r>
              <a:rPr lang="cs-CZ" dirty="0"/>
              <a:t>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200" dirty="0" smtClean="0"/>
              <a:t>- komplexní </a:t>
            </a:r>
            <a:r>
              <a:rPr lang="cs-CZ" sz="3200" dirty="0"/>
              <a:t>ukazatel využití vozového parku </a:t>
            </a:r>
            <a:r>
              <a:rPr lang="cs-CZ" sz="3200" dirty="0" smtClean="0"/>
              <a:t>železnic, včetně kvality práce železniční dopravy (</a:t>
            </a:r>
            <a:r>
              <a:rPr lang="cs-CZ" sz="3200" dirty="0"/>
              <a:t>udává se ve dnech</a:t>
            </a:r>
            <a:r>
              <a:rPr lang="cs-CZ" sz="3200" dirty="0" smtClean="0"/>
              <a:t>)</a:t>
            </a:r>
            <a:br>
              <a:rPr lang="cs-CZ" sz="3200" dirty="0" smtClean="0"/>
            </a:br>
            <a:endParaRPr lang="cs-CZ" sz="3200" dirty="0"/>
          </a:p>
          <a:p>
            <a:r>
              <a:rPr lang="cs-CZ" sz="3200" dirty="0"/>
              <a:t>D</a:t>
            </a:r>
            <a:r>
              <a:rPr lang="cs-CZ" sz="3200" dirty="0" smtClean="0"/>
              <a:t>oba </a:t>
            </a:r>
            <a:r>
              <a:rPr lang="cs-CZ" sz="3200" dirty="0"/>
              <a:t>potřebná k provedení všech úkonů od ukončení jedné nakládky do ukončení příští nakládky vozů, zahrnuje </a:t>
            </a:r>
            <a:r>
              <a:rPr lang="cs-CZ" sz="3200" dirty="0" smtClean="0">
                <a:ln w="18415" cmpd="sng">
                  <a:solidFill>
                    <a:schemeClr val="accent1"/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action="ppaction://hlinksldjump"/>
              </a:rPr>
              <a:t>tyto úkony:</a:t>
            </a:r>
            <a:endParaRPr lang="cs-CZ" sz="3200" dirty="0">
              <a:ln w="18415" cmpd="sng">
                <a:solidFill>
                  <a:schemeClr val="accent1"/>
                </a:solidFill>
                <a:prstDash val="solid"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0" y="2060848"/>
            <a:ext cx="550810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8280920" cy="541686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 algn="ctr">
              <a:buAutoNum type="alphaLcParenR"/>
            </a:pPr>
            <a:r>
              <a:rPr lang="cs-CZ" sz="3200" dirty="0" smtClean="0"/>
              <a:t>Z</a:t>
            </a:r>
            <a:r>
              <a:rPr lang="cs-CZ" sz="2400" dirty="0" smtClean="0"/>
              <a:t>ařazení vloženého vozu do vlaku</a:t>
            </a:r>
          </a:p>
          <a:p>
            <a:pPr marL="457200" indent="-457200" algn="ctr">
              <a:buAutoNum type="alphaLcParenR"/>
            </a:pPr>
            <a:endParaRPr lang="cs-CZ" sz="2400" dirty="0" smtClean="0"/>
          </a:p>
          <a:p>
            <a:pPr algn="ctr"/>
            <a:r>
              <a:rPr lang="cs-CZ" sz="3200" dirty="0" smtClean="0"/>
              <a:t>b) P</a:t>
            </a:r>
            <a:r>
              <a:rPr lang="cs-CZ" sz="2400" dirty="0" smtClean="0"/>
              <a:t>řeprava vloženého vozu ze stanice nakládky do stanice vykládky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3200" dirty="0" smtClean="0"/>
              <a:t>c) P</a:t>
            </a:r>
            <a:r>
              <a:rPr lang="cs-CZ" sz="2400" dirty="0" smtClean="0"/>
              <a:t>řistavení vozu k vykládce, vyložení vozu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3200" dirty="0" smtClean="0"/>
              <a:t>d) Z</a:t>
            </a:r>
            <a:r>
              <a:rPr lang="cs-CZ" sz="2400" dirty="0" smtClean="0"/>
              <a:t>ařazení prázdného vozu do vlaku a jeho přeprava do stanice nové nakládky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3200" dirty="0" smtClean="0"/>
              <a:t>e) P</a:t>
            </a:r>
            <a:r>
              <a:rPr lang="cs-CZ" sz="2400" dirty="0" smtClean="0"/>
              <a:t>řistavení vozu k nakládce a naložení vozu</a:t>
            </a:r>
          </a:p>
          <a:p>
            <a:r>
              <a:rPr lang="cs-CZ" sz="2400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268760"/>
            <a:ext cx="9144000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Proběh </a:t>
            </a:r>
            <a:r>
              <a:rPr lang="cs-CZ" sz="4000" b="1" dirty="0"/>
              <a:t>vozů</a:t>
            </a:r>
            <a:r>
              <a:rPr lang="cs-CZ" dirty="0"/>
              <a:t>	</a:t>
            </a:r>
          </a:p>
          <a:p>
            <a:r>
              <a:rPr lang="cs-CZ" sz="2800" dirty="0" smtClean="0"/>
              <a:t>  - udává </a:t>
            </a:r>
            <a:r>
              <a:rPr lang="cs-CZ" sz="2800" dirty="0"/>
              <a:t>se ve vozových km a určuje celkovou </a:t>
            </a:r>
            <a:r>
              <a:rPr lang="cs-CZ" sz="2800" dirty="0" smtClean="0"/>
              <a:t>   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vzdálenost</a:t>
            </a:r>
            <a:r>
              <a:rPr lang="cs-CZ" sz="2800" dirty="0"/>
              <a:t>, kterou </a:t>
            </a:r>
            <a:r>
              <a:rPr lang="cs-CZ" sz="2800" dirty="0" smtClean="0"/>
              <a:t>ujedou nákladní </a:t>
            </a:r>
            <a:r>
              <a:rPr lang="cs-CZ" sz="2800" dirty="0"/>
              <a:t>vozy </a:t>
            </a:r>
            <a:r>
              <a:rPr lang="cs-CZ" sz="2800" dirty="0" smtClean="0"/>
              <a:t>  </a:t>
            </a:r>
          </a:p>
          <a:p>
            <a:r>
              <a:rPr lang="cs-CZ" sz="2800" dirty="0" smtClean="0"/>
              <a:t>    pracovního </a:t>
            </a:r>
            <a:r>
              <a:rPr lang="cs-CZ" sz="2800" dirty="0"/>
              <a:t>parku (ložené i prázdné) v daném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obvodu</a:t>
            </a:r>
            <a:r>
              <a:rPr lang="cs-CZ" sz="2800" dirty="0"/>
              <a:t>, celé síti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cs-CZ" sz="2800" dirty="0"/>
              <a:t> </a:t>
            </a:r>
          </a:p>
          <a:p>
            <a:r>
              <a:rPr lang="cs-CZ" sz="4000" b="1" dirty="0" smtClean="0"/>
              <a:t>   Běh </a:t>
            </a:r>
            <a:r>
              <a:rPr lang="cs-CZ" sz="4000" b="1" dirty="0"/>
              <a:t>vozů</a:t>
            </a:r>
            <a:r>
              <a:rPr lang="cs-CZ" dirty="0"/>
              <a:t>	</a:t>
            </a:r>
            <a:endParaRPr lang="cs-CZ" dirty="0" smtClean="0"/>
          </a:p>
          <a:p>
            <a:r>
              <a:rPr lang="cs-CZ" dirty="0" smtClean="0"/>
              <a:t>   -  </a:t>
            </a:r>
            <a:r>
              <a:rPr lang="cs-CZ" sz="2800" dirty="0" smtClean="0"/>
              <a:t>vyjadřuje </a:t>
            </a:r>
            <a:r>
              <a:rPr lang="cs-CZ" sz="2800" dirty="0"/>
              <a:t>průměrnou vzdálenost v km, kterou </a:t>
            </a:r>
            <a:endParaRPr lang="cs-CZ" sz="2800" dirty="0" smtClean="0"/>
          </a:p>
          <a:p>
            <a:r>
              <a:rPr lang="cs-CZ" sz="2800" dirty="0" smtClean="0"/>
              <a:t>     proběhne </a:t>
            </a:r>
            <a:r>
              <a:rPr lang="cs-CZ" sz="2800" dirty="0"/>
              <a:t>vůz v době oběhu vozu </a:t>
            </a:r>
          </a:p>
          <a:p>
            <a:endParaRPr lang="cs-CZ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0" y="4653136"/>
            <a:ext cx="493204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čára 3"/>
          <p:cNvCxnSpPr/>
          <p:nvPr/>
        </p:nvCxnSpPr>
        <p:spPr>
          <a:xfrm>
            <a:off x="0" y="1844824"/>
            <a:ext cx="493204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7016" y="692696"/>
            <a:ext cx="8856984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Doba pobytu vozu ve stanici nakládky a vykládky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</a:t>
            </a:r>
            <a:r>
              <a:rPr lang="cs-CZ" sz="2800" dirty="0" smtClean="0"/>
              <a:t>- nejpodstatnější část doby oběhu vozu</a:t>
            </a:r>
          </a:p>
          <a:p>
            <a:r>
              <a:rPr lang="cs-CZ" sz="2800" dirty="0" smtClean="0"/>
              <a:t>Zahrnuje zpravidla pobyt ve třech stanicích:</a:t>
            </a:r>
            <a:br>
              <a:rPr lang="cs-CZ" sz="2800" dirty="0" smtClean="0"/>
            </a:br>
            <a:endParaRPr lang="cs-CZ" sz="2800" dirty="0" smtClean="0"/>
          </a:p>
          <a:p>
            <a:pPr marL="514350" indent="-514350">
              <a:buAutoNum type="alphaLcParenR"/>
            </a:pPr>
            <a:r>
              <a:rPr lang="cs-CZ" sz="2800" dirty="0" smtClean="0"/>
              <a:t>doba ve stanici první nakládky </a:t>
            </a:r>
            <a:br>
              <a:rPr lang="cs-CZ" sz="2800" dirty="0" smtClean="0"/>
            </a:br>
            <a:r>
              <a:rPr lang="cs-CZ" sz="2800" dirty="0" smtClean="0"/>
              <a:t>	</a:t>
            </a:r>
          </a:p>
          <a:p>
            <a:r>
              <a:rPr lang="cs-CZ" sz="2800" dirty="0" smtClean="0"/>
              <a:t>b)  doba ve stanici vykládky</a:t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 smtClean="0"/>
              <a:t>c)   doba ve stanici druhé nakládky	</a:t>
            </a:r>
            <a:br>
              <a:rPr lang="cs-CZ" sz="2800" dirty="0" smtClean="0"/>
            </a:br>
            <a:endParaRPr lang="cs-CZ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0" y="1988840"/>
            <a:ext cx="802838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čára 3"/>
          <p:cNvCxnSpPr/>
          <p:nvPr/>
        </p:nvCxnSpPr>
        <p:spPr>
          <a:xfrm>
            <a:off x="0" y="1412776"/>
            <a:ext cx="802838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3140968"/>
            <a:ext cx="2232248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Picture 11"/>
          <p:cNvPicPr preferRelativeResize="0"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7F7F7F"/>
              </a:clrFrom>
              <a:clrTo>
                <a:srgbClr val="7F7F7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6444208" y="4869160"/>
            <a:ext cx="2088232" cy="1313830"/>
          </a:xfrm>
          <a:prstGeom prst="rect">
            <a:avLst/>
          </a:prstGeom>
          <a:noFill/>
          <a:ln>
            <a:noFill/>
          </a:ln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1115616" y="3645024"/>
            <a:ext cx="583264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UPLYNE OD UKONČENÍ NAKLÁDKY AŽ DO  ODJEZDU VLAKU</a:t>
            </a:r>
            <a:endParaRPr lang="cs-CZ" sz="1100" dirty="0"/>
          </a:p>
        </p:txBody>
      </p:sp>
      <p:sp>
        <p:nvSpPr>
          <p:cNvPr id="8" name="Obdélník 7"/>
          <p:cNvSpPr/>
          <p:nvPr/>
        </p:nvSpPr>
        <p:spPr>
          <a:xfrm>
            <a:off x="1043608" y="5445224"/>
            <a:ext cx="525658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1200" dirty="0" smtClean="0"/>
              <a:t>OD PŘÍCHODU VOZU DO STANICE DO JEHO ÚPLNÉHO NALOŽENÍ</a:t>
            </a:r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</a:t>
            </a:r>
            <a:r>
              <a:rPr lang="cs-CZ" dirty="0" smtClean="0"/>
              <a:t>Jak se dělí ukazatele D a </a:t>
            </a:r>
            <a:r>
              <a:rPr lang="cs-CZ" dirty="0" err="1" smtClean="0"/>
              <a:t>Př</a:t>
            </a:r>
            <a:r>
              <a:rPr lang="cs-CZ" dirty="0" smtClean="0"/>
              <a:t> procesu?</a:t>
            </a:r>
            <a:endParaRPr lang="cs-CZ" dirty="0" smtClean="0"/>
          </a:p>
          <a:p>
            <a:r>
              <a:rPr lang="cs-CZ" dirty="0" smtClean="0"/>
              <a:t>2.	</a:t>
            </a:r>
            <a:r>
              <a:rPr lang="cs-CZ" dirty="0" smtClean="0"/>
              <a:t>Vysvětli ukazatel Oběh vozu?</a:t>
            </a:r>
            <a:endParaRPr lang="cs-CZ" dirty="0" smtClean="0"/>
          </a:p>
          <a:p>
            <a:r>
              <a:rPr lang="cs-CZ" dirty="0" smtClean="0"/>
              <a:t>3.	</a:t>
            </a:r>
            <a:r>
              <a:rPr lang="cs-CZ" dirty="0" smtClean="0"/>
              <a:t>Vysvětli ukazatel Doba oběhu vozu?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4086516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552" y="2564904"/>
            <a:ext cx="7115175" cy="26257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Nadatur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Pardubice: Institut Jana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Pernera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2007, ISBN 978-80-7194-983-1 (BROŽ). 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autora</a:t>
            </a: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792607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56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7FD13B"/>
      </a:hlink>
      <a:folHlink>
        <a:srgbClr val="7FD13B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295</TotalTime>
  <Words>287</Words>
  <Application>Microsoft Office PowerPoint</Application>
  <PresentationFormat>Předvádění na obrazovce (4:3)</PresentationFormat>
  <Paragraphs>89</Paragraphs>
  <Slides>13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Talent</vt:lpstr>
      <vt:lpstr>Prezentace aplikace PowerPoint</vt:lpstr>
      <vt:lpstr>Anotace:</vt:lpstr>
      <vt:lpstr>UKAZATELE DOPRAVNÍHO A PŘEPRAVNÍHOPROCESU</vt:lpstr>
      <vt:lpstr>Prezentace aplikace PowerPoint</vt:lpstr>
      <vt:lpstr>Ukazatele dělíme podle provozních výkonů do 3 oblastí: </vt:lpstr>
      <vt:lpstr>1. Oblast vozů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Ukazatele dopravního  a přepravního procesu</dc:title>
  <dc:creator>Verunka</dc:creator>
  <cp:lastModifiedBy>skola</cp:lastModifiedBy>
  <cp:revision>6</cp:revision>
  <dcterms:created xsi:type="dcterms:W3CDTF">2013-09-03T08:31:20Z</dcterms:created>
  <dcterms:modified xsi:type="dcterms:W3CDTF">2013-10-30T10:43:01Z</dcterms:modified>
</cp:coreProperties>
</file>